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6" r:id="rId2"/>
    <p:sldId id="361" r:id="rId3"/>
    <p:sldId id="360" r:id="rId4"/>
    <p:sldId id="362" r:id="rId5"/>
    <p:sldId id="364" r:id="rId6"/>
    <p:sldId id="268" r:id="rId7"/>
    <p:sldId id="363" r:id="rId8"/>
    <p:sldId id="272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BDCB"/>
    <a:srgbClr val="4C7F94"/>
    <a:srgbClr val="C7DBE3"/>
    <a:srgbClr val="065081"/>
    <a:srgbClr val="9E1F63"/>
    <a:srgbClr val="D2D6EA"/>
    <a:srgbClr val="8A94C8"/>
    <a:srgbClr val="717EBD"/>
    <a:srgbClr val="ACB3D8"/>
    <a:srgbClr val="BEC4E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00" autoAdjust="0"/>
    <p:restoredTop sz="81703" autoAdjust="0"/>
  </p:normalViewPr>
  <p:slideViewPr>
    <p:cSldViewPr snapToGrid="0">
      <p:cViewPr varScale="1">
        <p:scale>
          <a:sx n="69" d="100"/>
          <a:sy n="69" d="100"/>
        </p:scale>
        <p:origin x="450" y="51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88" d="100"/>
          <a:sy n="88" d="100"/>
        </p:scale>
        <p:origin x="3822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6E4E6BB-7911-3241-BFD8-DD5EC9623F4E}" type="doc">
      <dgm:prSet loTypeId="urn:microsoft.com/office/officeart/2005/8/layout/vList2" loCatId="list" qsTypeId="urn:microsoft.com/office/officeart/2005/8/quickstyle/simple2" qsCatId="simple" csTypeId="urn:microsoft.com/office/officeart/2005/8/colors/accent0_3" csCatId="mainScheme" phldr="1"/>
      <dgm:spPr/>
      <dgm:t>
        <a:bodyPr/>
        <a:lstStyle/>
        <a:p>
          <a:endParaRPr lang="en-US"/>
        </a:p>
      </dgm:t>
    </dgm:pt>
    <dgm:pt modelId="{5850BB82-FF52-BC40-87A9-8B9257AF8164}">
      <dgm:prSet/>
      <dgm:spPr/>
      <dgm:t>
        <a:bodyPr/>
        <a:lstStyle/>
        <a:p>
          <a:r>
            <a:rPr lang="en-US" dirty="0"/>
            <a:t>Data Inventory</a:t>
          </a:r>
          <a:endParaRPr lang="en-GB" dirty="0"/>
        </a:p>
      </dgm:t>
    </dgm:pt>
    <dgm:pt modelId="{25421296-24B7-8A4D-A9B1-80EDD819C41F}" type="parTrans" cxnId="{0CAE2A9C-29DA-B846-8D9A-7001CDE64A90}">
      <dgm:prSet/>
      <dgm:spPr/>
      <dgm:t>
        <a:bodyPr/>
        <a:lstStyle/>
        <a:p>
          <a:endParaRPr lang="en-US"/>
        </a:p>
      </dgm:t>
    </dgm:pt>
    <dgm:pt modelId="{9071FAAA-6FAE-8246-BE90-C591873A9612}" type="sibTrans" cxnId="{0CAE2A9C-29DA-B846-8D9A-7001CDE64A90}">
      <dgm:prSet/>
      <dgm:spPr/>
      <dgm:t>
        <a:bodyPr/>
        <a:lstStyle/>
        <a:p>
          <a:endParaRPr lang="en-US"/>
        </a:p>
      </dgm:t>
    </dgm:pt>
    <dgm:pt modelId="{D5EB7717-FA15-4B47-8E3C-C3033F1A6637}">
      <dgm:prSet/>
      <dgm:spPr/>
      <dgm:t>
        <a:bodyPr/>
        <a:lstStyle/>
        <a:p>
          <a:r>
            <a:rPr lang="en-US"/>
            <a:t>Data Mapping</a:t>
          </a:r>
          <a:endParaRPr lang="en-GB"/>
        </a:p>
      </dgm:t>
    </dgm:pt>
    <dgm:pt modelId="{EBD86A77-4294-6C4B-8009-0100D38FFE31}" type="parTrans" cxnId="{DF45852A-850B-B841-98A9-DD7B09AE9631}">
      <dgm:prSet/>
      <dgm:spPr/>
      <dgm:t>
        <a:bodyPr/>
        <a:lstStyle/>
        <a:p>
          <a:endParaRPr lang="en-US"/>
        </a:p>
      </dgm:t>
    </dgm:pt>
    <dgm:pt modelId="{9DFFF83E-A162-DD4B-97D4-8822EF459843}" type="sibTrans" cxnId="{DF45852A-850B-B841-98A9-DD7B09AE9631}">
      <dgm:prSet/>
      <dgm:spPr/>
      <dgm:t>
        <a:bodyPr/>
        <a:lstStyle/>
        <a:p>
          <a:endParaRPr lang="en-US"/>
        </a:p>
      </dgm:t>
    </dgm:pt>
    <dgm:pt modelId="{06D5B821-85CD-7F40-87EA-935F7814E3B6}">
      <dgm:prSet/>
      <dgm:spPr/>
      <dgm:t>
        <a:bodyPr/>
        <a:lstStyle/>
        <a:p>
          <a:r>
            <a:rPr lang="en-US" dirty="0"/>
            <a:t>Privacy Notice</a:t>
          </a:r>
          <a:endParaRPr lang="en-GB" dirty="0"/>
        </a:p>
      </dgm:t>
    </dgm:pt>
    <dgm:pt modelId="{672A83FF-F45A-E246-8490-1E0F6E3A7464}" type="parTrans" cxnId="{C9D6DAD8-FF9E-CF4E-A4C8-7F90B181AD27}">
      <dgm:prSet/>
      <dgm:spPr/>
      <dgm:t>
        <a:bodyPr/>
        <a:lstStyle/>
        <a:p>
          <a:endParaRPr lang="en-US"/>
        </a:p>
      </dgm:t>
    </dgm:pt>
    <dgm:pt modelId="{8760596E-77C5-4E4B-AF69-299ED846B9F0}" type="sibTrans" cxnId="{C9D6DAD8-FF9E-CF4E-A4C8-7F90B181AD27}">
      <dgm:prSet/>
      <dgm:spPr/>
      <dgm:t>
        <a:bodyPr/>
        <a:lstStyle/>
        <a:p>
          <a:endParaRPr lang="en-US"/>
        </a:p>
      </dgm:t>
    </dgm:pt>
    <dgm:pt modelId="{D1480C66-2417-9143-AE4A-A7F709EE84AB}">
      <dgm:prSet/>
      <dgm:spPr/>
      <dgm:t>
        <a:bodyPr/>
        <a:lstStyle/>
        <a:p>
          <a:r>
            <a:rPr lang="en-GB" dirty="0"/>
            <a:t>(Community Advice)</a:t>
          </a:r>
        </a:p>
      </dgm:t>
    </dgm:pt>
    <dgm:pt modelId="{586DB7B0-CF4A-DD49-AED7-7BD7D5DF6F8C}" type="parTrans" cxnId="{B7F8638A-24B0-2249-BB4A-2E45C87259C4}">
      <dgm:prSet/>
      <dgm:spPr/>
      <dgm:t>
        <a:bodyPr/>
        <a:lstStyle/>
        <a:p>
          <a:endParaRPr lang="en-US"/>
        </a:p>
      </dgm:t>
    </dgm:pt>
    <dgm:pt modelId="{BF5A341C-8A69-3B44-9222-CA724D7034A1}" type="sibTrans" cxnId="{B7F8638A-24B0-2249-BB4A-2E45C87259C4}">
      <dgm:prSet/>
      <dgm:spPr/>
      <dgm:t>
        <a:bodyPr/>
        <a:lstStyle/>
        <a:p>
          <a:endParaRPr lang="en-US"/>
        </a:p>
      </dgm:t>
    </dgm:pt>
    <dgm:pt modelId="{540FC6D3-F2E2-BC45-AECB-98F2612F213B}" type="pres">
      <dgm:prSet presAssocID="{56E4E6BB-7911-3241-BFD8-DD5EC9623F4E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2C4E3822-2BD7-AF45-B773-D9CB0408CC74}" type="pres">
      <dgm:prSet presAssocID="{5850BB82-FF52-BC40-87A9-8B9257AF8164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D684791-0E41-CE4F-BCC5-4D7899A82332}" type="pres">
      <dgm:prSet presAssocID="{9071FAAA-6FAE-8246-BE90-C591873A9612}" presName="spacer" presStyleCnt="0"/>
      <dgm:spPr/>
    </dgm:pt>
    <dgm:pt modelId="{C3CF4630-1090-2A4B-9599-BA099767D532}" type="pres">
      <dgm:prSet presAssocID="{D5EB7717-FA15-4B47-8E3C-C3033F1A6637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369D77A-BB50-0E47-A3E2-62D16ECAD59F}" type="pres">
      <dgm:prSet presAssocID="{9DFFF83E-A162-DD4B-97D4-8822EF459843}" presName="spacer" presStyleCnt="0"/>
      <dgm:spPr/>
    </dgm:pt>
    <dgm:pt modelId="{F6D5BF9F-B448-FA44-8652-4DB6EEF3781B}" type="pres">
      <dgm:prSet presAssocID="{06D5B821-85CD-7F40-87EA-935F7814E3B6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44480F5-D680-9740-95D0-122AA876247C}" type="pres">
      <dgm:prSet presAssocID="{8760596E-77C5-4E4B-AF69-299ED846B9F0}" presName="spacer" presStyleCnt="0"/>
      <dgm:spPr/>
    </dgm:pt>
    <dgm:pt modelId="{4E466D0F-A267-1549-87B9-E00F73DFF3BA}" type="pres">
      <dgm:prSet presAssocID="{D1480C66-2417-9143-AE4A-A7F709EE84AB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F17D5E99-02E5-5848-ABF7-28A5D7A942AD}" type="presOf" srcId="{5850BB82-FF52-BC40-87A9-8B9257AF8164}" destId="{2C4E3822-2BD7-AF45-B773-D9CB0408CC74}" srcOrd="0" destOrd="0" presId="urn:microsoft.com/office/officeart/2005/8/layout/vList2"/>
    <dgm:cxn modelId="{0CAE2A9C-29DA-B846-8D9A-7001CDE64A90}" srcId="{56E4E6BB-7911-3241-BFD8-DD5EC9623F4E}" destId="{5850BB82-FF52-BC40-87A9-8B9257AF8164}" srcOrd="0" destOrd="0" parTransId="{25421296-24B7-8A4D-A9B1-80EDD819C41F}" sibTransId="{9071FAAA-6FAE-8246-BE90-C591873A9612}"/>
    <dgm:cxn modelId="{7FCD3479-C42D-F04D-B1FA-3035F49AE699}" type="presOf" srcId="{D5EB7717-FA15-4B47-8E3C-C3033F1A6637}" destId="{C3CF4630-1090-2A4B-9599-BA099767D532}" srcOrd="0" destOrd="0" presId="urn:microsoft.com/office/officeart/2005/8/layout/vList2"/>
    <dgm:cxn modelId="{49B688E2-AC3C-DE4F-9F7E-B5A0D556FFA5}" type="presOf" srcId="{D1480C66-2417-9143-AE4A-A7F709EE84AB}" destId="{4E466D0F-A267-1549-87B9-E00F73DFF3BA}" srcOrd="0" destOrd="0" presId="urn:microsoft.com/office/officeart/2005/8/layout/vList2"/>
    <dgm:cxn modelId="{B7F8638A-24B0-2249-BB4A-2E45C87259C4}" srcId="{56E4E6BB-7911-3241-BFD8-DD5EC9623F4E}" destId="{D1480C66-2417-9143-AE4A-A7F709EE84AB}" srcOrd="3" destOrd="0" parTransId="{586DB7B0-CF4A-DD49-AED7-7BD7D5DF6F8C}" sibTransId="{BF5A341C-8A69-3B44-9222-CA724D7034A1}"/>
    <dgm:cxn modelId="{7AA3A0FB-AFF6-424B-BD33-4114731CB0D4}" type="presOf" srcId="{06D5B821-85CD-7F40-87EA-935F7814E3B6}" destId="{F6D5BF9F-B448-FA44-8652-4DB6EEF3781B}" srcOrd="0" destOrd="0" presId="urn:microsoft.com/office/officeart/2005/8/layout/vList2"/>
    <dgm:cxn modelId="{DF45852A-850B-B841-98A9-DD7B09AE9631}" srcId="{56E4E6BB-7911-3241-BFD8-DD5EC9623F4E}" destId="{D5EB7717-FA15-4B47-8E3C-C3033F1A6637}" srcOrd="1" destOrd="0" parTransId="{EBD86A77-4294-6C4B-8009-0100D38FFE31}" sibTransId="{9DFFF83E-A162-DD4B-97D4-8822EF459843}"/>
    <dgm:cxn modelId="{CDA6BA80-0E56-2A47-A21D-BC8B96E3B56C}" type="presOf" srcId="{56E4E6BB-7911-3241-BFD8-DD5EC9623F4E}" destId="{540FC6D3-F2E2-BC45-AECB-98F2612F213B}" srcOrd="0" destOrd="0" presId="urn:microsoft.com/office/officeart/2005/8/layout/vList2"/>
    <dgm:cxn modelId="{C9D6DAD8-FF9E-CF4E-A4C8-7F90B181AD27}" srcId="{56E4E6BB-7911-3241-BFD8-DD5EC9623F4E}" destId="{06D5B821-85CD-7F40-87EA-935F7814E3B6}" srcOrd="2" destOrd="0" parTransId="{672A83FF-F45A-E246-8490-1E0F6E3A7464}" sibTransId="{8760596E-77C5-4E4B-AF69-299ED846B9F0}"/>
    <dgm:cxn modelId="{5063016F-AEBF-3B49-B8CC-3650AFAA0B0E}" type="presParOf" srcId="{540FC6D3-F2E2-BC45-AECB-98F2612F213B}" destId="{2C4E3822-2BD7-AF45-B773-D9CB0408CC74}" srcOrd="0" destOrd="0" presId="urn:microsoft.com/office/officeart/2005/8/layout/vList2"/>
    <dgm:cxn modelId="{0E411DD8-3A04-D14D-A5AA-CB5FD6D43CB6}" type="presParOf" srcId="{540FC6D3-F2E2-BC45-AECB-98F2612F213B}" destId="{5D684791-0E41-CE4F-BCC5-4D7899A82332}" srcOrd="1" destOrd="0" presId="urn:microsoft.com/office/officeart/2005/8/layout/vList2"/>
    <dgm:cxn modelId="{D6FCDCA8-6B6B-264F-8C99-079E3384078B}" type="presParOf" srcId="{540FC6D3-F2E2-BC45-AECB-98F2612F213B}" destId="{C3CF4630-1090-2A4B-9599-BA099767D532}" srcOrd="2" destOrd="0" presId="urn:microsoft.com/office/officeart/2005/8/layout/vList2"/>
    <dgm:cxn modelId="{7DBFEF3A-4926-D141-8AFD-7A56B6E567DF}" type="presParOf" srcId="{540FC6D3-F2E2-BC45-AECB-98F2612F213B}" destId="{6369D77A-BB50-0E47-A3E2-62D16ECAD59F}" srcOrd="3" destOrd="0" presId="urn:microsoft.com/office/officeart/2005/8/layout/vList2"/>
    <dgm:cxn modelId="{FD107D2A-4D33-9C48-99F6-A95A539A3075}" type="presParOf" srcId="{540FC6D3-F2E2-BC45-AECB-98F2612F213B}" destId="{F6D5BF9F-B448-FA44-8652-4DB6EEF3781B}" srcOrd="4" destOrd="0" presId="urn:microsoft.com/office/officeart/2005/8/layout/vList2"/>
    <dgm:cxn modelId="{1D80C0A9-CEFB-AB41-8764-814BD46E3CC1}" type="presParOf" srcId="{540FC6D3-F2E2-BC45-AECB-98F2612F213B}" destId="{144480F5-D680-9740-95D0-122AA876247C}" srcOrd="5" destOrd="0" presId="urn:microsoft.com/office/officeart/2005/8/layout/vList2"/>
    <dgm:cxn modelId="{BBDB7646-A382-5046-ABF9-E8827F1307DD}" type="presParOf" srcId="{540FC6D3-F2E2-BC45-AECB-98F2612F213B}" destId="{4E466D0F-A267-1549-87B9-E00F73DFF3BA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C4E3822-2BD7-AF45-B773-D9CB0408CC74}">
      <dsp:nvSpPr>
        <dsp:cNvPr id="0" name=""/>
        <dsp:cNvSpPr/>
      </dsp:nvSpPr>
      <dsp:spPr>
        <a:xfrm>
          <a:off x="0" y="31779"/>
          <a:ext cx="8633637" cy="983384"/>
        </a:xfrm>
        <a:prstGeom prst="round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56210" tIns="156210" rIns="156210" bIns="156210" numCol="1" spcCol="1270" anchor="ctr" anchorCtr="0">
          <a:noAutofit/>
        </a:bodyPr>
        <a:lstStyle/>
        <a:p>
          <a:pPr lvl="0" algn="l" defTabSz="1822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100" kern="1200" dirty="0"/>
            <a:t>Data Inventory</a:t>
          </a:r>
          <a:endParaRPr lang="en-GB" sz="4100" kern="1200" dirty="0"/>
        </a:p>
      </dsp:txBody>
      <dsp:txXfrm>
        <a:off x="48005" y="79784"/>
        <a:ext cx="8537627" cy="887374"/>
      </dsp:txXfrm>
    </dsp:sp>
    <dsp:sp modelId="{C3CF4630-1090-2A4B-9599-BA099767D532}">
      <dsp:nvSpPr>
        <dsp:cNvPr id="0" name=""/>
        <dsp:cNvSpPr/>
      </dsp:nvSpPr>
      <dsp:spPr>
        <a:xfrm>
          <a:off x="0" y="1133244"/>
          <a:ext cx="8633637" cy="983384"/>
        </a:xfrm>
        <a:prstGeom prst="round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56210" tIns="156210" rIns="156210" bIns="156210" numCol="1" spcCol="1270" anchor="ctr" anchorCtr="0">
          <a:noAutofit/>
        </a:bodyPr>
        <a:lstStyle/>
        <a:p>
          <a:pPr lvl="0" algn="l" defTabSz="1822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100" kern="1200"/>
            <a:t>Data Mapping</a:t>
          </a:r>
          <a:endParaRPr lang="en-GB" sz="4100" kern="1200"/>
        </a:p>
      </dsp:txBody>
      <dsp:txXfrm>
        <a:off x="48005" y="1181249"/>
        <a:ext cx="8537627" cy="887374"/>
      </dsp:txXfrm>
    </dsp:sp>
    <dsp:sp modelId="{F6D5BF9F-B448-FA44-8652-4DB6EEF3781B}">
      <dsp:nvSpPr>
        <dsp:cNvPr id="0" name=""/>
        <dsp:cNvSpPr/>
      </dsp:nvSpPr>
      <dsp:spPr>
        <a:xfrm>
          <a:off x="0" y="2234709"/>
          <a:ext cx="8633637" cy="983384"/>
        </a:xfrm>
        <a:prstGeom prst="round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56210" tIns="156210" rIns="156210" bIns="156210" numCol="1" spcCol="1270" anchor="ctr" anchorCtr="0">
          <a:noAutofit/>
        </a:bodyPr>
        <a:lstStyle/>
        <a:p>
          <a:pPr lvl="0" algn="l" defTabSz="1822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100" kern="1200" dirty="0"/>
            <a:t>Privacy Notice</a:t>
          </a:r>
          <a:endParaRPr lang="en-GB" sz="4100" kern="1200" dirty="0"/>
        </a:p>
      </dsp:txBody>
      <dsp:txXfrm>
        <a:off x="48005" y="2282714"/>
        <a:ext cx="8537627" cy="887374"/>
      </dsp:txXfrm>
    </dsp:sp>
    <dsp:sp modelId="{4E466D0F-A267-1549-87B9-E00F73DFF3BA}">
      <dsp:nvSpPr>
        <dsp:cNvPr id="0" name=""/>
        <dsp:cNvSpPr/>
      </dsp:nvSpPr>
      <dsp:spPr>
        <a:xfrm>
          <a:off x="0" y="3336174"/>
          <a:ext cx="8633637" cy="983384"/>
        </a:xfrm>
        <a:prstGeom prst="round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56210" tIns="156210" rIns="156210" bIns="156210" numCol="1" spcCol="1270" anchor="ctr" anchorCtr="0">
          <a:noAutofit/>
        </a:bodyPr>
        <a:lstStyle/>
        <a:p>
          <a:pPr lvl="0" algn="l" defTabSz="1822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4100" kern="1200" dirty="0"/>
            <a:t>(Community Advice)</a:t>
          </a:r>
        </a:p>
      </dsp:txBody>
      <dsp:txXfrm>
        <a:off x="48005" y="3384179"/>
        <a:ext cx="8537627" cy="88737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6DFA2B-42E7-483C-89A7-B63D17235420}" type="datetimeFigureOut">
              <a:rPr lang="en-GB" smtClean="0"/>
              <a:t>24/04/2018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AA26957-3063-4AF5-9C10-771E4439D9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69946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1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2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3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4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5.jp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6.jp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7.jp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8.jp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9.jp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0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1.jp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2.jp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3.jp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4.jp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5.jp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6.jp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7.jp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8.jp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9.jp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0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4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03435F"/>
                </a:solidFill>
              </a:rPr>
              <a:t>www.geant.org</a:t>
            </a:r>
            <a:endParaRPr lang="en-GB" sz="1400" dirty="0">
              <a:solidFill>
                <a:srgbClr val="03435F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6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1562986" y="705164"/>
            <a:ext cx="9894723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340795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825625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03435F"/>
                </a:solidFill>
              </a:rPr>
              <a:t>www.geant.org</a:t>
            </a:r>
            <a:endParaRPr lang="en-GB" sz="1400" dirty="0">
              <a:solidFill>
                <a:srgbClr val="03435F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58571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03435F"/>
                </a:solidFill>
              </a:rPr>
              <a:t>www.geant.org</a:t>
            </a:r>
            <a:endParaRPr lang="en-GB" sz="1400" dirty="0">
              <a:solidFill>
                <a:srgbClr val="03435F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19654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1562986" y="1417948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8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03435F"/>
                </a:solidFill>
              </a:rPr>
              <a:t>www.geant.org</a:t>
            </a:r>
            <a:endParaRPr lang="en-GB" sz="1400" dirty="0">
              <a:solidFill>
                <a:srgbClr val="03435F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320551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6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7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03435F"/>
                </a:solidFill>
              </a:rPr>
              <a:t>www.geant.org</a:t>
            </a:r>
            <a:endParaRPr lang="en-GB" sz="1400" dirty="0">
              <a:solidFill>
                <a:srgbClr val="03435F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503460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825625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03435F"/>
                </a:solidFill>
              </a:rPr>
              <a:t>www.geant.org</a:t>
            </a:r>
            <a:endParaRPr lang="en-GB" sz="1400" dirty="0">
              <a:solidFill>
                <a:srgbClr val="03435F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888945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03435F"/>
                </a:solidFill>
              </a:rPr>
              <a:t>www.geant.org</a:t>
            </a:r>
            <a:endParaRPr lang="en-GB" sz="1400" dirty="0">
              <a:solidFill>
                <a:srgbClr val="03435F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81026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03435F"/>
                </a:solidFill>
              </a:rPr>
              <a:t>www.geant.org</a:t>
            </a:r>
            <a:endParaRPr lang="en-GB" sz="1400" dirty="0">
              <a:solidFill>
                <a:srgbClr val="03435F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6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23428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825625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03435F"/>
                </a:solidFill>
              </a:rPr>
              <a:t>www.geant.org</a:t>
            </a:r>
            <a:endParaRPr lang="en-GB" sz="1400" dirty="0">
              <a:solidFill>
                <a:srgbClr val="03435F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27079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431802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03435F"/>
                </a:solidFill>
              </a:rPr>
              <a:t>www.geant.org</a:t>
            </a:r>
            <a:endParaRPr lang="en-GB" sz="1400" dirty="0">
              <a:solidFill>
                <a:srgbClr val="03435F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309750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03435F"/>
                </a:solidFill>
              </a:rPr>
              <a:t>www.geant.org</a:t>
            </a:r>
            <a:endParaRPr lang="en-GB" sz="1400" dirty="0">
              <a:solidFill>
                <a:srgbClr val="03435F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06311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3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03435F"/>
                </a:solidFill>
              </a:rPr>
              <a:t>www.geant.org</a:t>
            </a:r>
            <a:endParaRPr lang="en-GB" sz="1400" dirty="0">
              <a:solidFill>
                <a:srgbClr val="03435F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1562986" y="705164"/>
            <a:ext cx="9894723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2487018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354571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03435F"/>
                </a:solidFill>
              </a:rPr>
              <a:t>www.geant.org</a:t>
            </a:r>
            <a:endParaRPr lang="en-GB" sz="1400" dirty="0">
              <a:solidFill>
                <a:srgbClr val="03435F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068410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404093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03435F"/>
                </a:solidFill>
              </a:rPr>
              <a:t>www.geant.org</a:t>
            </a:r>
            <a:endParaRPr lang="en-GB" sz="1400" dirty="0">
              <a:solidFill>
                <a:srgbClr val="03435F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043164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825625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03435F"/>
                </a:solidFill>
              </a:rPr>
              <a:t>www.geant.org</a:t>
            </a:r>
            <a:endParaRPr lang="en-GB" sz="1400" dirty="0">
              <a:solidFill>
                <a:srgbClr val="03435F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970754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417948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03435F"/>
                </a:solidFill>
              </a:rPr>
              <a:t>www.geant.org</a:t>
            </a:r>
            <a:endParaRPr lang="en-GB" sz="1400" dirty="0">
              <a:solidFill>
                <a:srgbClr val="03435F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982149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54879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03435F"/>
                </a:solidFill>
              </a:rPr>
              <a:t>www.geant.org</a:t>
            </a:r>
            <a:endParaRPr lang="en-GB" sz="1400" dirty="0">
              <a:solidFill>
                <a:srgbClr val="03435F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1562986" y="1825625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8382821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35457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03435F"/>
                </a:solidFill>
              </a:rPr>
              <a:t>www.geant.org</a:t>
            </a:r>
            <a:endParaRPr lang="en-GB" sz="1400" dirty="0">
              <a:solidFill>
                <a:srgbClr val="03435F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37511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-55418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389207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03435F"/>
                </a:solidFill>
              </a:rPr>
              <a:t>www.geant.org</a:t>
            </a:r>
            <a:endParaRPr lang="en-GB" sz="1400" dirty="0">
              <a:solidFill>
                <a:srgbClr val="03435F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63594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4"/>
          <p:cNvSpPr>
            <a:spLocks noGrp="1"/>
          </p:cNvSpPr>
          <p:nvPr>
            <p:ph idx="1"/>
          </p:nvPr>
        </p:nvSpPr>
        <p:spPr>
          <a:xfrm>
            <a:off x="1562986" y="1375352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03435F"/>
                </a:solidFill>
              </a:rPr>
              <a:t>www.geant.org</a:t>
            </a:r>
            <a:endParaRPr lang="en-GB" sz="1400" dirty="0">
              <a:solidFill>
                <a:srgbClr val="03435F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588097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375352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03435F"/>
                </a:solidFill>
              </a:rPr>
              <a:t>www.geant.org</a:t>
            </a:r>
            <a:endParaRPr lang="en-GB" sz="1400" dirty="0">
              <a:solidFill>
                <a:srgbClr val="03435F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439914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4"/>
          <p:cNvSpPr>
            <a:spLocks noGrp="1"/>
          </p:cNvSpPr>
          <p:nvPr>
            <p:ph idx="1"/>
          </p:nvPr>
        </p:nvSpPr>
        <p:spPr>
          <a:xfrm>
            <a:off x="1562986" y="1375352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03435F"/>
                </a:solidFill>
              </a:rPr>
              <a:t>www.geant.org</a:t>
            </a:r>
            <a:endParaRPr lang="en-GB" sz="1400" dirty="0">
              <a:solidFill>
                <a:srgbClr val="03435F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25381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4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03435F"/>
                </a:solidFill>
              </a:rPr>
              <a:t>www.geant.org</a:t>
            </a:r>
            <a:endParaRPr lang="en-GB" sz="1400" dirty="0">
              <a:solidFill>
                <a:srgbClr val="03435F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009267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3748" y="-8626"/>
            <a:ext cx="2868252" cy="6866709"/>
          </a:xfrm>
          <a:prstGeom prst="rect">
            <a:avLst/>
          </a:prstGeom>
        </p:spPr>
      </p:pic>
      <p:sp>
        <p:nvSpPr>
          <p:cNvPr id="4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03435F"/>
                </a:solidFill>
              </a:rPr>
              <a:t>www.geant.org</a:t>
            </a:r>
            <a:endParaRPr lang="en-GB" sz="1400" dirty="0">
              <a:solidFill>
                <a:srgbClr val="03435F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289312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4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03435F"/>
                </a:solidFill>
              </a:rPr>
              <a:t>www.geant.org</a:t>
            </a:r>
            <a:endParaRPr lang="en-GB" sz="1400" dirty="0">
              <a:solidFill>
                <a:srgbClr val="03435F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977827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4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03435F"/>
                </a:solidFill>
              </a:rPr>
              <a:t>www.geant.org</a:t>
            </a:r>
            <a:endParaRPr lang="en-GB" sz="1400" dirty="0">
              <a:solidFill>
                <a:srgbClr val="03435F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1562986" y="1431802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769233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4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03435F"/>
                </a:solidFill>
              </a:rPr>
              <a:t>www.geant.org</a:t>
            </a:r>
            <a:endParaRPr lang="en-GB" sz="1400" dirty="0">
              <a:solidFill>
                <a:srgbClr val="03435F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1562986" y="1825625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558624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90968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03435F"/>
                </a:solidFill>
              </a:rPr>
              <a:t>www.geant.org</a:t>
            </a:r>
            <a:endParaRPr lang="en-GB" sz="1400" dirty="0">
              <a:solidFill>
                <a:srgbClr val="03435F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126088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5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03435F"/>
                </a:solidFill>
              </a:rPr>
              <a:t>www.geant.org</a:t>
            </a:r>
            <a:endParaRPr lang="en-GB" sz="1400" dirty="0">
              <a:solidFill>
                <a:srgbClr val="03435F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420653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562986" y="705164"/>
            <a:ext cx="9894723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62986" y="1353031"/>
            <a:ext cx="807285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8" r:id="rId2"/>
    <p:sldLayoutId id="2147483659" r:id="rId3"/>
    <p:sldLayoutId id="2147483660" r:id="rId4"/>
    <p:sldLayoutId id="2147483661" r:id="rId5"/>
    <p:sldLayoutId id="2147483662" r:id="rId6"/>
    <p:sldLayoutId id="2147483663" r:id="rId7"/>
    <p:sldLayoutId id="2147483664" r:id="rId8"/>
    <p:sldLayoutId id="2147483665" r:id="rId9"/>
    <p:sldLayoutId id="2147483666" r:id="rId10"/>
    <p:sldLayoutId id="2147483667" r:id="rId11"/>
    <p:sldLayoutId id="2147483668" r:id="rId12"/>
    <p:sldLayoutId id="2147483669" r:id="rId13"/>
    <p:sldLayoutId id="2147483670" r:id="rId14"/>
    <p:sldLayoutId id="2147483671" r:id="rId15"/>
    <p:sldLayoutId id="2147483672" r:id="rId16"/>
    <p:sldLayoutId id="2147483673" r:id="rId17"/>
    <p:sldLayoutId id="2147483674" r:id="rId18"/>
    <p:sldLayoutId id="2147483675" r:id="rId19"/>
    <p:sldLayoutId id="2147483676" r:id="rId20"/>
    <p:sldLayoutId id="2147483677" r:id="rId21"/>
    <p:sldLayoutId id="2147483678" r:id="rId22"/>
    <p:sldLayoutId id="2147483679" r:id="rId23"/>
    <p:sldLayoutId id="2147483680" r:id="rId24"/>
    <p:sldLayoutId id="2147483681" r:id="rId25"/>
    <p:sldLayoutId id="2147483682" r:id="rId26"/>
    <p:sldLayoutId id="2147483683" r:id="rId27"/>
    <p:sldLayoutId id="2147483684" r:id="rId28"/>
    <p:sldLayoutId id="2147483685" r:id="rId2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kern="1200">
          <a:solidFill>
            <a:schemeClr val="accent1">
              <a:lumMod val="50000"/>
            </a:schemeClr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7" Type="http://schemas.openxmlformats.org/officeDocument/2006/relationships/image" Target="../media/image35.png"/><Relationship Id="rId2" Type="http://schemas.openxmlformats.org/officeDocument/2006/relationships/image" Target="../media/image33.gif"/><Relationship Id="rId1" Type="http://schemas.openxmlformats.org/officeDocument/2006/relationships/slideLayout" Target="../slideLayouts/slideLayout3.xml"/><Relationship Id="rId6" Type="http://schemas.openxmlformats.org/officeDocument/2006/relationships/hyperlink" Target="https://wiki.geant.org/display/gn42jra3/eduGAIN+Incident+Management+Coordination+Role" TargetMode="External"/><Relationship Id="rId5" Type="http://schemas.openxmlformats.org/officeDocument/2006/relationships/hyperlink" Target="https://wiki.geant.org/display/eduGAIN/eduGAIN+GDPR+Impact+Assessment" TargetMode="External"/><Relationship Id="rId4" Type="http://schemas.openxmlformats.org/officeDocument/2006/relationships/hyperlink" Target="https://wiki.geant.org/display/timops/GDPR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wiki.refeds.org/display/ENT/Guidance+on+justification+for+attribute+release+for+RandS" TargetMode="External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39.jpeg"/><Relationship Id="rId4" Type="http://schemas.openxmlformats.org/officeDocument/2006/relationships/hyperlink" Target="https://wiki.refeds.org/display/CODE/Code+of+Conduct+ver+2.0+project" TargetMode="Externa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114" t="13460" r="32414" b="53353"/>
          <a:stretch/>
        </p:blipFill>
        <p:spPr>
          <a:xfrm flipH="1">
            <a:off x="0" y="-24064"/>
            <a:ext cx="12208809" cy="6882064"/>
          </a:xfrm>
          <a:prstGeom prst="rect">
            <a:avLst/>
          </a:prstGeom>
          <a:ln>
            <a:noFill/>
          </a:ln>
        </p:spPr>
      </p:pic>
      <p:sp>
        <p:nvSpPr>
          <p:cNvPr id="9" name="Text Placeholder 10"/>
          <p:cNvSpPr txBox="1">
            <a:spLocks/>
          </p:cNvSpPr>
          <p:nvPr/>
        </p:nvSpPr>
        <p:spPr>
          <a:xfrm>
            <a:off x="461417" y="2625447"/>
            <a:ext cx="6804355" cy="473242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600" b="0" dirty="0">
                <a:solidFill>
                  <a:schemeClr val="bg1"/>
                </a:solidFill>
              </a:rPr>
              <a:t>GÉANT Identity Services + GDPR</a:t>
            </a:r>
          </a:p>
        </p:txBody>
      </p:sp>
      <p:sp>
        <p:nvSpPr>
          <p:cNvPr id="10" name="Text Placeholder 6"/>
          <p:cNvSpPr txBox="1">
            <a:spLocks/>
          </p:cNvSpPr>
          <p:nvPr/>
        </p:nvSpPr>
        <p:spPr>
          <a:xfrm>
            <a:off x="1175278" y="3379967"/>
            <a:ext cx="5003270" cy="42831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>
                <a:solidFill>
                  <a:schemeClr val="bg1"/>
                </a:solidFill>
              </a:rPr>
              <a:t>TF-DPR, April 2018</a:t>
            </a:r>
          </a:p>
          <a:p>
            <a:r>
              <a:rPr lang="en-US" sz="2000" dirty="0">
                <a:solidFill>
                  <a:schemeClr val="bg1"/>
                </a:solidFill>
              </a:rPr>
              <a:t>Nicole Harris, Head of Trust and Identity Operations, GÉANT</a:t>
            </a:r>
            <a:endParaRPr lang="en-GB" sz="2000" dirty="0">
              <a:solidFill>
                <a:schemeClr val="bg1"/>
              </a:solidFill>
            </a:endParaRPr>
          </a:p>
        </p:txBody>
      </p:sp>
      <p:sp>
        <p:nvSpPr>
          <p:cNvPr id="15" name="Text Placeholder 6"/>
          <p:cNvSpPr txBox="1">
            <a:spLocks/>
          </p:cNvSpPr>
          <p:nvPr/>
        </p:nvSpPr>
        <p:spPr>
          <a:xfrm>
            <a:off x="1165753" y="5748200"/>
            <a:ext cx="2437498" cy="42831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>
                <a:solidFill>
                  <a:schemeClr val="bg1"/>
                </a:solidFill>
              </a:rPr>
              <a:t>www.geant.org</a:t>
            </a:r>
            <a:endParaRPr lang="en-GB" sz="2000" dirty="0">
              <a:solidFill>
                <a:schemeClr val="bg1"/>
              </a:solidFill>
            </a:endParaRP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-7428"/>
          <a:stretch/>
        </p:blipFill>
        <p:spPr>
          <a:xfrm>
            <a:off x="1281734" y="1083895"/>
            <a:ext cx="1585650" cy="970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2880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7B48816F-CFF4-B44D-944F-E36F87A61EB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80226285"/>
              </p:ext>
            </p:extLst>
          </p:nvPr>
        </p:nvGraphicFramePr>
        <p:xfrm>
          <a:off x="1389991" y="1341553"/>
          <a:ext cx="8633637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itle 2">
            <a:extLst>
              <a:ext uri="{FF2B5EF4-FFF2-40B4-BE49-F238E27FC236}">
                <a16:creationId xmlns:a16="http://schemas.microsoft.com/office/drawing/2014/main" id="{EEF83AB7-7EFE-B445-8824-91FE17D17D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60649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eduGAIN">
            <a:extLst>
              <a:ext uri="{FF2B5EF4-FFF2-40B4-BE49-F238E27FC236}">
                <a16:creationId xmlns:a16="http://schemas.microsoft.com/office/drawing/2014/main" id="{F5E01F1D-3F93-4149-9FA9-3E87CD0186E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240" y="774062"/>
            <a:ext cx="1943100" cy="50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D34EF616-9700-B04E-8E7B-3CD68030BB3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48017" y="343243"/>
            <a:ext cx="5343751" cy="3069967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1EAF61BA-20B4-E548-A85E-EB944E933939}"/>
              </a:ext>
            </a:extLst>
          </p:cNvPr>
          <p:cNvSpPr txBox="1"/>
          <p:nvPr/>
        </p:nvSpPr>
        <p:spPr>
          <a:xfrm>
            <a:off x="441240" y="1742303"/>
            <a:ext cx="4637387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General Mapping and (draft) Privacy Notice:</a:t>
            </a:r>
          </a:p>
          <a:p>
            <a:endParaRPr lang="en-US" dirty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en-US" dirty="0">
                <a:solidFill>
                  <a:schemeClr val="accent1">
                    <a:lumMod val="50000"/>
                  </a:schemeClr>
                </a:solidFill>
                <a:hlinkClick r:id="rId4"/>
              </a:rPr>
              <a:t>https://wiki.geant.org/display/timops/GDPR</a:t>
            </a:r>
            <a:endParaRPr lang="en-US" dirty="0">
              <a:solidFill>
                <a:schemeClr val="accent1">
                  <a:lumMod val="50000"/>
                </a:schemeClr>
              </a:solidFill>
            </a:endParaRPr>
          </a:p>
          <a:p>
            <a:endParaRPr lang="en-US" dirty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Advice and Guidance: </a:t>
            </a:r>
          </a:p>
          <a:p>
            <a:endParaRPr lang="en-US" dirty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en-US" dirty="0">
                <a:solidFill>
                  <a:schemeClr val="accent1">
                    <a:lumMod val="50000"/>
                  </a:schemeClr>
                </a:solidFill>
                <a:hlinkClick r:id="rId5"/>
              </a:rPr>
              <a:t>https://wiki.geant.org/display/eduGAIN/eduGAIN+GDPR+Impact+Assessment</a:t>
            </a:r>
            <a:endParaRPr lang="en-US" dirty="0">
              <a:solidFill>
                <a:schemeClr val="accent1">
                  <a:lumMod val="50000"/>
                </a:schemeClr>
              </a:solidFill>
            </a:endParaRPr>
          </a:p>
          <a:p>
            <a:endParaRPr lang="en-US" dirty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Incident Response:</a:t>
            </a:r>
          </a:p>
          <a:p>
            <a:endParaRPr lang="en-US" dirty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en-US" dirty="0">
                <a:solidFill>
                  <a:schemeClr val="accent1">
                    <a:lumMod val="50000"/>
                  </a:schemeClr>
                </a:solidFill>
                <a:hlinkClick r:id="rId6"/>
              </a:rPr>
              <a:t>https://wiki.geant.org/display/gn42jra3/eduGAIN+Incident+Management+Coordination+Role</a:t>
            </a:r>
            <a:endParaRPr lang="en-US" dirty="0">
              <a:solidFill>
                <a:schemeClr val="accent1">
                  <a:lumMod val="50000"/>
                </a:schemeClr>
              </a:solidFill>
            </a:endParaRPr>
          </a:p>
          <a:p>
            <a:endParaRPr lang="en-US" dirty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First test incident case run! </a:t>
            </a:r>
          </a:p>
          <a:p>
            <a:endParaRPr lang="en-US" dirty="0"/>
          </a:p>
        </p:txBody>
      </p:sp>
      <p:pic>
        <p:nvPicPr>
          <p:cNvPr id="2054" name="Picture 6" descr="eduroam">
            <a:extLst>
              <a:ext uri="{FF2B5EF4-FFF2-40B4-BE49-F238E27FC236}">
                <a16:creationId xmlns:a16="http://schemas.microsoft.com/office/drawing/2014/main" id="{F84808CC-DFEA-334E-BF5A-87AFA62D5EE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05386" y="3883625"/>
            <a:ext cx="3099884" cy="13432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7D6E019A-5D98-DD46-A2FF-85FD1FC609CF}"/>
              </a:ext>
            </a:extLst>
          </p:cNvPr>
          <p:cNvSpPr txBox="1"/>
          <p:nvPr/>
        </p:nvSpPr>
        <p:spPr>
          <a:xfrm>
            <a:off x="5523470" y="4460790"/>
            <a:ext cx="2044919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b="1" dirty="0">
                <a:solidFill>
                  <a:schemeClr val="accent1">
                    <a:lumMod val="50000"/>
                  </a:schemeClr>
                </a:solidFill>
              </a:rPr>
              <a:t>Next steps: </a:t>
            </a:r>
          </a:p>
        </p:txBody>
      </p:sp>
    </p:spTree>
    <p:extLst>
      <p:ext uri="{BB962C8B-B14F-4D97-AF65-F5344CB8AC3E}">
        <p14:creationId xmlns:p14="http://schemas.microsoft.com/office/powerpoint/2010/main" val="22962436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7F8586-D25C-894F-84BF-DDE5E8DD61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Same Process for: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0B1178A-E418-7C41-B471-920F886FACD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Federation as a Service</a:t>
            </a:r>
          </a:p>
          <a:p>
            <a:r>
              <a:rPr lang="en-US" dirty="0" err="1"/>
              <a:t>eduPKI</a:t>
            </a:r>
            <a:endParaRPr lang="en-US" dirty="0"/>
          </a:p>
          <a:p>
            <a:r>
              <a:rPr lang="en-US" dirty="0" err="1"/>
              <a:t>eduTEAMs</a:t>
            </a:r>
            <a:endParaRPr lang="en-US" dirty="0"/>
          </a:p>
          <a:p>
            <a:r>
              <a:rPr lang="en-US" dirty="0" err="1"/>
              <a:t>InAcademia</a:t>
            </a:r>
            <a:r>
              <a:rPr lang="en-US" dirty="0"/>
              <a:t>  (need to look at contracts)</a:t>
            </a:r>
          </a:p>
          <a:p>
            <a:r>
              <a:rPr lang="en-US" dirty="0" err="1"/>
              <a:t>eduroam</a:t>
            </a:r>
            <a:r>
              <a:rPr lang="en-US" dirty="0"/>
              <a:t> Managed </a:t>
            </a:r>
            <a:r>
              <a:rPr lang="en-US" dirty="0" err="1"/>
              <a:t>IdP</a:t>
            </a:r>
            <a:endParaRPr lang="en-US" dirty="0"/>
          </a:p>
          <a:p>
            <a:r>
              <a:rPr lang="en-US" dirty="0"/>
              <a:t>(</a:t>
            </a:r>
            <a:r>
              <a:rPr lang="en-US" dirty="0" err="1"/>
              <a:t>perfSONAR</a:t>
            </a:r>
            <a:r>
              <a:rPr lang="en-US" dirty="0"/>
              <a:t>)</a:t>
            </a:r>
          </a:p>
          <a:p>
            <a:r>
              <a:rPr lang="en-US" dirty="0"/>
              <a:t>(</a:t>
            </a:r>
            <a:r>
              <a:rPr lang="en-US" dirty="0" err="1"/>
              <a:t>eduVPN</a:t>
            </a:r>
            <a:r>
              <a:rPr lang="en-US" dirty="0"/>
              <a:t>)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C5B3DFC-27AA-0D4C-9197-02199E59BB4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6271" y="551741"/>
            <a:ext cx="737754" cy="7377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7364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D2A23B-C8E0-0148-85F0-AC8AD1A4D5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What did we learn?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BBA6B14-863F-0C43-BB1F-D4E51EF9EC9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Need to tighten up our OLAs / SLAs with NRENs delivering service components. </a:t>
            </a:r>
          </a:p>
          <a:p>
            <a:r>
              <a:rPr lang="en-US" dirty="0"/>
              <a:t>Need to work on retention periods.</a:t>
            </a:r>
          </a:p>
          <a:p>
            <a:r>
              <a:rPr lang="en-US" dirty="0"/>
              <a:t>People didn’t agree on all data inventory points!</a:t>
            </a:r>
          </a:p>
          <a:p>
            <a:pPr lvl="1"/>
            <a:r>
              <a:rPr lang="en-US" dirty="0"/>
              <a:t>Controller– processor arguments.</a:t>
            </a:r>
          </a:p>
          <a:p>
            <a:pPr lvl="1"/>
            <a:r>
              <a:rPr lang="en-US" dirty="0"/>
              <a:t>Identifier arguments.   </a:t>
            </a:r>
          </a:p>
          <a:p>
            <a:r>
              <a:rPr lang="en-US" dirty="0"/>
              <a:t>Generally T&amp;I services are privacy preserving.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F775367-B6BC-EA44-B6C0-1673FE8982A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1020" y="558126"/>
            <a:ext cx="724984" cy="7249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39019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REFEDS">
            <a:extLst>
              <a:ext uri="{FF2B5EF4-FFF2-40B4-BE49-F238E27FC236}">
                <a16:creationId xmlns:a16="http://schemas.microsoft.com/office/drawing/2014/main" id="{767F2796-6562-FE4C-99E6-187CF90FFA4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7979" y="526706"/>
            <a:ext cx="2181654" cy="7713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914E34CB-BFC8-8740-9F08-B8BEFEB23E4E}"/>
              </a:ext>
            </a:extLst>
          </p:cNvPr>
          <p:cNvSpPr txBox="1"/>
          <p:nvPr/>
        </p:nvSpPr>
        <p:spPr>
          <a:xfrm>
            <a:off x="577335" y="1532238"/>
            <a:ext cx="7689335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>
                    <a:lumMod val="50000"/>
                  </a:schemeClr>
                </a:solidFill>
              </a:rPr>
              <a:t>Research and Scholarship Entity Category</a:t>
            </a:r>
          </a:p>
          <a:p>
            <a:endParaRPr lang="en-US" dirty="0">
              <a:solidFill>
                <a:schemeClr val="accent1">
                  <a:lumMod val="5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Getting </a:t>
            </a:r>
            <a:r>
              <a:rPr lang="en-US" dirty="0" err="1">
                <a:solidFill>
                  <a:schemeClr val="accent1">
                    <a:lumMod val="50000"/>
                  </a:schemeClr>
                </a:solidFill>
              </a:rPr>
              <a:t>IdPs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 to release THE BASICS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Specific advice and guidance for GDPR added: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1">
                    <a:lumMod val="50000"/>
                  </a:schemeClr>
                </a:solidFill>
                <a:hlinkClick r:id="rId3"/>
              </a:rPr>
              <a:t>https://wiki.refeds.org/display/ENT/Guidance+on+justification+for+attribute+release+for+RandS</a:t>
            </a:r>
            <a:endParaRPr lang="en-US" dirty="0">
              <a:solidFill>
                <a:schemeClr val="accent1">
                  <a:lumMod val="50000"/>
                </a:schemeClr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dirty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en-US" b="1" dirty="0">
                <a:solidFill>
                  <a:schemeClr val="accent1">
                    <a:lumMod val="50000"/>
                  </a:schemeClr>
                </a:solidFill>
              </a:rPr>
              <a:t>Code of Conduct (for T&amp;I)</a:t>
            </a:r>
          </a:p>
          <a:p>
            <a:endParaRPr lang="en-US" b="1" dirty="0">
              <a:solidFill>
                <a:schemeClr val="accent1">
                  <a:lumMod val="5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Version 2 in pipeline: 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  <a:hlinkClick r:id="rId4"/>
              </a:rPr>
              <a:t>https://wiki.refeds.org/display/CODE/Code+of+Conduct+ver+2.0+project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This version GDPR compliant / WP29 sign off. 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Getting to that stage is…. “interesting”. 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en-US" b="1" dirty="0" err="1">
                <a:solidFill>
                  <a:schemeClr val="accent1">
                    <a:lumMod val="50000"/>
                  </a:schemeClr>
                </a:solidFill>
              </a:rPr>
              <a:t>Sirtfi</a:t>
            </a:r>
            <a:endParaRPr lang="en-US" b="1" dirty="0">
              <a:solidFill>
                <a:schemeClr val="accent1">
                  <a:lumMod val="5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13A9357-E52F-5144-81C9-B1FFB5433B8F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16379" y="526706"/>
            <a:ext cx="2233999" cy="2978665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586B92F1-F1A8-2949-AC11-96628D156C7A}"/>
              </a:ext>
            </a:extLst>
          </p:cNvPr>
          <p:cNvSpPr txBox="1"/>
          <p:nvPr/>
        </p:nvSpPr>
        <p:spPr>
          <a:xfrm>
            <a:off x="8953756" y="3682314"/>
            <a:ext cx="1359243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accent1">
                    <a:lumMod val="50000"/>
                  </a:schemeClr>
                </a:solidFill>
              </a:rPr>
              <a:t>“Will GDPR slow down adoption / take-up?”</a:t>
            </a:r>
          </a:p>
        </p:txBody>
      </p:sp>
    </p:spTree>
    <p:extLst>
      <p:ext uri="{BB962C8B-B14F-4D97-AF65-F5344CB8AC3E}">
        <p14:creationId xmlns:p14="http://schemas.microsoft.com/office/powerpoint/2010/main" val="166081922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32B884-D6D1-A04C-A462-697DC918B6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Advice and Guidance from AARC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FC416F-0EE1-F04B-BA08-1CB79A2CB1A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dirty="0"/>
              <a:t>General Advice</a:t>
            </a:r>
          </a:p>
          <a:p>
            <a:r>
              <a:rPr lang="en-US" dirty="0"/>
              <a:t>https://</a:t>
            </a:r>
            <a:r>
              <a:rPr lang="en-US" dirty="0" err="1"/>
              <a:t>aarc-project.eu</a:t>
            </a:r>
            <a:r>
              <a:rPr lang="en-US" dirty="0"/>
              <a:t>/</a:t>
            </a:r>
            <a:r>
              <a:rPr lang="en-US" dirty="0" err="1"/>
              <a:t>wp</a:t>
            </a:r>
            <a:r>
              <a:rPr lang="en-US" dirty="0"/>
              <a:t>-content/uploads/2016/12/AARC-DNA3.5_Recommendations-for-Processing-Personal-Data_2016_11_07_v4_DG.pdf</a:t>
            </a:r>
          </a:p>
          <a:p>
            <a:pPr marL="0" indent="0">
              <a:buNone/>
            </a:pPr>
            <a:r>
              <a:rPr lang="en-US" b="1" dirty="0"/>
              <a:t>Targeted Advice</a:t>
            </a:r>
          </a:p>
          <a:p>
            <a:pPr marL="0" indent="0">
              <a:buNone/>
            </a:pPr>
            <a:r>
              <a:rPr lang="en-US" dirty="0"/>
              <a:t>https://</a:t>
            </a:r>
            <a:r>
              <a:rPr lang="en-US" dirty="0" err="1"/>
              <a:t>aarc-project.eu</a:t>
            </a:r>
            <a:r>
              <a:rPr lang="en-US" dirty="0"/>
              <a:t>/</a:t>
            </a:r>
            <a:r>
              <a:rPr lang="en-US" dirty="0" err="1"/>
              <a:t>wp</a:t>
            </a:r>
            <a:r>
              <a:rPr lang="en-US" dirty="0"/>
              <a:t>-content/uploads/2018/03/AARC-G040-Preliminary-Policy-Recommendations-for-the-LSAAI-RandS-and-DPCoCo.pdf</a:t>
            </a:r>
          </a:p>
        </p:txBody>
      </p:sp>
      <p:pic>
        <p:nvPicPr>
          <p:cNvPr id="3074" name="Picture 2" descr="AARC">
            <a:extLst>
              <a:ext uri="{FF2B5EF4-FFF2-40B4-BE49-F238E27FC236}">
                <a16:creationId xmlns:a16="http://schemas.microsoft.com/office/drawing/2014/main" id="{ABB0C79C-F6F9-6E4B-83E3-417E56C0981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8204" y="553347"/>
            <a:ext cx="734542" cy="7345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968919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114" t="13460" r="32414" b="53353"/>
          <a:stretch/>
        </p:blipFill>
        <p:spPr>
          <a:xfrm flipH="1">
            <a:off x="0" y="-24064"/>
            <a:ext cx="12208809" cy="6882064"/>
          </a:xfrm>
          <a:prstGeom prst="rect">
            <a:avLst/>
          </a:prstGeom>
          <a:ln>
            <a:noFill/>
          </a:ln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-7428"/>
          <a:stretch/>
        </p:blipFill>
        <p:spPr>
          <a:xfrm>
            <a:off x="1281734" y="1083895"/>
            <a:ext cx="1585650" cy="970674"/>
          </a:xfrm>
          <a:prstGeom prst="rect">
            <a:avLst/>
          </a:prstGeom>
        </p:spPr>
      </p:pic>
      <p:sp>
        <p:nvSpPr>
          <p:cNvPr id="4" name="Text Placeholder 10"/>
          <p:cNvSpPr txBox="1">
            <a:spLocks/>
          </p:cNvSpPr>
          <p:nvPr/>
        </p:nvSpPr>
        <p:spPr>
          <a:xfrm>
            <a:off x="1165752" y="2689286"/>
            <a:ext cx="3920598" cy="1415990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600" b="0" dirty="0">
                <a:solidFill>
                  <a:schemeClr val="bg1"/>
                </a:solidFill>
              </a:rPr>
              <a:t>Thank you </a:t>
            </a:r>
          </a:p>
        </p:txBody>
      </p:sp>
      <p:sp>
        <p:nvSpPr>
          <p:cNvPr id="5" name="Text Placeholder 6"/>
          <p:cNvSpPr txBox="1">
            <a:spLocks/>
          </p:cNvSpPr>
          <p:nvPr/>
        </p:nvSpPr>
        <p:spPr>
          <a:xfrm>
            <a:off x="1165753" y="5748200"/>
            <a:ext cx="2437498" cy="42831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>
                <a:solidFill>
                  <a:schemeClr val="bg1"/>
                </a:solidFill>
              </a:rPr>
              <a:t>www.geant.org</a:t>
            </a:r>
            <a:endParaRPr lang="en-GB" sz="2000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537403" y="6370596"/>
            <a:ext cx="58865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600" kern="1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© GEANT Limited on behalf of </a:t>
            </a:r>
            <a:r>
              <a:rPr lang="en-GB" sz="600" kern="12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the</a:t>
            </a:r>
            <a:r>
              <a:rPr lang="en-GB" sz="600" kern="1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 GN4 Phase 2 project (GN4-2).</a:t>
            </a:r>
          </a:p>
          <a:p>
            <a:r>
              <a:rPr lang="en-GB" sz="600" kern="1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The research leading to these results has received funding from the European Union’s Horizon 2020 research and innovation programme under Grant Agreement No. </a:t>
            </a:r>
            <a:r>
              <a:rPr lang="is-IS" sz="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731122 </a:t>
            </a:r>
            <a:r>
              <a:rPr lang="en-GB" sz="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en-GB" sz="600" kern="1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GN4-2).</a:t>
            </a:r>
            <a:endParaRPr lang="en-GB" sz="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1734" y="6416389"/>
            <a:ext cx="262940" cy="1786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86274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5C29CEE4-349B-2640-8FC8-18C52A5F6B6B}" vid="{A606F777-D225-1E48-9ADB-BD8F0DA1D4D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141</TotalTime>
  <Words>265</Words>
  <Application>Microsoft Office PowerPoint</Application>
  <PresentationFormat>Widescreen</PresentationFormat>
  <Paragraphs>60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1" baseType="lpstr">
      <vt:lpstr>Arial</vt:lpstr>
      <vt:lpstr>Calibri</vt:lpstr>
      <vt:lpstr>Office Theme</vt:lpstr>
      <vt:lpstr>PowerPoint Presentation</vt:lpstr>
      <vt:lpstr>PowerPoint Presentation</vt:lpstr>
      <vt:lpstr>PowerPoint Presentation</vt:lpstr>
      <vt:lpstr>Same Process for:</vt:lpstr>
      <vt:lpstr>What did we learn?</vt:lpstr>
      <vt:lpstr>PowerPoint Presentation</vt:lpstr>
      <vt:lpstr>Advice and Guidance from AARC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Nicole Harris</dc:creator>
  <cp:lastModifiedBy>surf</cp:lastModifiedBy>
  <cp:revision>7</cp:revision>
  <dcterms:created xsi:type="dcterms:W3CDTF">2018-04-23T14:46:13Z</dcterms:created>
  <dcterms:modified xsi:type="dcterms:W3CDTF">2018-04-24T07:53:48Z</dcterms:modified>
</cp:coreProperties>
</file>