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82" r:id="rId3"/>
    <p:sldId id="293" r:id="rId4"/>
    <p:sldId id="291" r:id="rId5"/>
    <p:sldId id="292" r:id="rId6"/>
    <p:sldId id="295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F98"/>
    <a:srgbClr val="0D0F11"/>
    <a:srgbClr val="76777A"/>
    <a:srgbClr val="646568"/>
    <a:srgbClr val="ABCB2A"/>
    <a:srgbClr val="E0E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89986" autoAdjust="0"/>
  </p:normalViewPr>
  <p:slideViewPr>
    <p:cSldViewPr snapToGrid="0" snapToObjects="1">
      <p:cViewPr varScale="1">
        <p:scale>
          <a:sx n="83" d="100"/>
          <a:sy n="83" d="100"/>
        </p:scale>
        <p:origin x="807" y="4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16902-F292-4EF3-BD96-7C8A8296AA2D}" type="datetimeFigureOut">
              <a:rPr lang="da-DK" smtClean="0"/>
              <a:t>30-04-2018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FEF1C-99E7-4135-92E6-656D6BCDFB7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0780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25213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Hjemtage erfaringer og viden </a:t>
            </a:r>
            <a:r>
              <a:rPr lang="da-DK" sz="1200" u="sng" dirty="0" smtClean="0"/>
              <a:t>fra øvrige europæiske medlemslandes implementering og fortolkning af forordningen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86019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1200" dirty="0" smtClean="0"/>
              <a:t>Udpeges på baggrund af faglig ekspertise og evne til at udføre sine opgaver.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27561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815975"/>
            <a:ext cx="9144000" cy="3996000"/>
          </a:xfrm>
          <a:blipFill rotWithShape="1"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Picture</a:t>
            </a:r>
          </a:p>
          <a:p>
            <a:r>
              <a:rPr lang="en-US" dirty="0" smtClean="0"/>
              <a:t>3500x1530px</a:t>
            </a:r>
          </a:p>
          <a:p>
            <a:r>
              <a:rPr lang="en-US" dirty="0" smtClean="0"/>
              <a:t>25,4x11,1cm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7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9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0" y="815638"/>
            <a:ext cx="9144000" cy="0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22826"/>
            <a:ext cx="9144000" cy="320674"/>
          </a:xfrm>
          <a:prstGeom prst="rect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6000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3115"/>
            <a:ext cx="8229600" cy="3571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50425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noProof="0" dirty="0" smtClean="0">
                <a:solidFill>
                  <a:srgbClr val="FFFFFF"/>
                </a:solidFill>
              </a:rPr>
              <a:t>S</a:t>
            </a:r>
            <a:endParaRPr lang="en-GB" b="1" noProof="0" dirty="0">
              <a:solidFill>
                <a:srgbClr val="FFFFFF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193358" y="4822826"/>
            <a:ext cx="1179117" cy="3206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6CCE793-FAE5-4341-BBB8-7D21CBB9B2CB}" type="datetime3">
              <a:rPr lang="en-GB" b="0" noProof="0" smtClean="0">
                <a:solidFill>
                  <a:schemeClr val="bg1"/>
                </a:solidFill>
              </a:rPr>
              <a:t>30 April, 2018</a:t>
            </a:fld>
            <a:endParaRPr lang="en-GB" b="0" noProof="0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8442325" y="4956175"/>
            <a:ext cx="0" cy="81757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857410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000D4D2-310E-E040-9A4D-01712E7A9DC2}" type="slidenum">
              <a:rPr lang="en-GB" b="1" noProof="0" smtClean="0">
                <a:solidFill>
                  <a:srgbClr val="FFFFFF"/>
                </a:solidFill>
              </a:rPr>
              <a:t>‹#›</a:t>
            </a:fld>
            <a:endParaRPr lang="en-GB" b="1" noProof="0" dirty="0">
              <a:solidFill>
                <a:srgbClr val="FFFF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956175"/>
            <a:ext cx="1656861" cy="5080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4788691"/>
            <a:ext cx="9144000" cy="32673"/>
          </a:xfrm>
          <a:prstGeom prst="rect">
            <a:avLst/>
          </a:prstGeom>
          <a:solidFill>
            <a:srgbClr val="7677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6231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marL="360000" indent="-360000" algn="l" defTabSz="457200" rtl="0" eaLnBrk="1" latinLnBrk="0" hangingPunct="1">
        <a:spcBef>
          <a:spcPct val="0"/>
        </a:spcBef>
        <a:buClr>
          <a:srgbClr val="213F98"/>
        </a:buClr>
        <a:buSzPct val="100000"/>
        <a:buFont typeface="Lucida Grande"/>
        <a:buChar char="&gt;"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457200" rtl="0" eaLnBrk="1" latinLnBrk="0" hangingPunct="1">
        <a:spcBef>
          <a:spcPct val="20000"/>
        </a:spcBef>
        <a:buClr>
          <a:srgbClr val="76777A"/>
        </a:buClr>
        <a:buFont typeface="Lucida Grande"/>
        <a:buChar char="&gt;"/>
        <a:defRPr sz="1400" kern="1200">
          <a:solidFill>
            <a:srgbClr val="76777A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ts val="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2pPr>
      <a:lvl3pPr marL="72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•"/>
        <a:defRPr sz="1400" kern="1200">
          <a:solidFill>
            <a:srgbClr val="76777A"/>
          </a:solidFill>
          <a:latin typeface="+mn-lt"/>
          <a:ea typeface="+mn-ea"/>
          <a:cs typeface="+mn-cs"/>
        </a:defRPr>
      </a:lvl3pPr>
      <a:lvl4pPr marL="90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4pPr>
      <a:lvl5pPr marL="108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»"/>
        <a:defRPr sz="1400" kern="1200">
          <a:solidFill>
            <a:srgbClr val="76777A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1047584"/>
          </a:xfrm>
        </p:spPr>
        <p:txBody>
          <a:bodyPr>
            <a:noAutofit/>
          </a:bodyPr>
          <a:lstStyle/>
          <a:p>
            <a:r>
              <a:rPr lang="da-DK" sz="4000" dirty="0" err="1"/>
              <a:t>Implementation</a:t>
            </a:r>
            <a:r>
              <a:rPr lang="da-DK" sz="4000" dirty="0"/>
              <a:t> </a:t>
            </a:r>
            <a:r>
              <a:rPr lang="da-DK" sz="4000" dirty="0" err="1"/>
              <a:t>Practices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990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Almost</a:t>
            </a:r>
            <a:r>
              <a:rPr lang="da-DK" sz="2800" b="1" dirty="0" smtClean="0"/>
              <a:t> all </a:t>
            </a:r>
            <a:r>
              <a:rPr lang="da-DK" sz="2800" b="1" dirty="0" err="1" smtClean="0"/>
              <a:t>larger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educational</a:t>
            </a:r>
            <a:r>
              <a:rPr lang="da-DK" sz="2800" b="1" dirty="0" smtClean="0"/>
              <a:t> institutions have a DPO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68335" y="1897840"/>
            <a:ext cx="4746674" cy="2123658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 smtClean="0"/>
              <a:t>The </a:t>
            </a:r>
            <a:r>
              <a:rPr lang="da-DK" dirty="0" err="1" smtClean="0"/>
              <a:t>biggest</a:t>
            </a:r>
            <a:r>
              <a:rPr lang="da-DK" dirty="0" smtClean="0"/>
              <a:t> </a:t>
            </a:r>
            <a:r>
              <a:rPr lang="da-DK" dirty="0" err="1" smtClean="0"/>
              <a:t>universities</a:t>
            </a:r>
            <a:r>
              <a:rPr lang="da-DK" dirty="0" smtClean="0"/>
              <a:t> have full-time</a:t>
            </a:r>
            <a:endParaRPr lang="da-DK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 smtClean="0"/>
              <a:t>The smaller </a:t>
            </a:r>
            <a:r>
              <a:rPr lang="da-DK" dirty="0" err="1" smtClean="0"/>
              <a:t>universities</a:t>
            </a:r>
            <a:r>
              <a:rPr lang="da-DK" dirty="0" smtClean="0"/>
              <a:t> have part-time</a:t>
            </a:r>
            <a:endParaRPr lang="da-DK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 err="1" smtClean="0"/>
              <a:t>Some</a:t>
            </a:r>
            <a:r>
              <a:rPr lang="da-DK" dirty="0" smtClean="0"/>
              <a:t> have </a:t>
            </a:r>
            <a:r>
              <a:rPr lang="da-DK" dirty="0" err="1" smtClean="0"/>
              <a:t>found</a:t>
            </a:r>
            <a:r>
              <a:rPr lang="da-DK" dirty="0" smtClean="0"/>
              <a:t> </a:t>
            </a:r>
            <a:r>
              <a:rPr lang="da-DK" dirty="0" err="1" smtClean="0"/>
              <a:t>internals</a:t>
            </a:r>
            <a:r>
              <a:rPr lang="da-DK" dirty="0" smtClean="0"/>
              <a:t> for the position</a:t>
            </a:r>
            <a:endParaRPr lang="da-DK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 err="1" smtClean="0"/>
              <a:t>Some</a:t>
            </a:r>
            <a:r>
              <a:rPr lang="da-DK" dirty="0" smtClean="0"/>
              <a:t> have </a:t>
            </a:r>
            <a:r>
              <a:rPr lang="da-DK" dirty="0" err="1" smtClean="0"/>
              <a:t>hired</a:t>
            </a:r>
            <a:r>
              <a:rPr lang="da-DK" dirty="0" smtClean="0"/>
              <a:t> new </a:t>
            </a:r>
            <a:r>
              <a:rPr lang="da-DK" dirty="0" err="1" smtClean="0"/>
              <a:t>people</a:t>
            </a:r>
            <a:r>
              <a:rPr lang="da-DK" dirty="0" smtClean="0"/>
              <a:t> </a:t>
            </a:r>
            <a:endParaRPr lang="da-DK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 smtClean="0"/>
              <a:t>A </a:t>
            </a:r>
            <a:r>
              <a:rPr lang="da-DK" dirty="0" err="1" smtClean="0"/>
              <a:t>few</a:t>
            </a:r>
            <a:r>
              <a:rPr lang="da-DK" dirty="0" smtClean="0"/>
              <a:t> have </a:t>
            </a:r>
            <a:r>
              <a:rPr lang="da-DK" dirty="0" err="1" smtClean="0"/>
              <a:t>outsourced</a:t>
            </a:r>
            <a:r>
              <a:rPr lang="da-DK" dirty="0" smtClean="0"/>
              <a:t> the position</a:t>
            </a:r>
            <a:endParaRPr lang="da-DK" dirty="0"/>
          </a:p>
        </p:txBody>
      </p:sp>
      <p:sp>
        <p:nvSpPr>
          <p:cNvPr id="5" name="Oval 11"/>
          <p:cNvSpPr/>
          <p:nvPr/>
        </p:nvSpPr>
        <p:spPr>
          <a:xfrm>
            <a:off x="400942" y="3410162"/>
            <a:ext cx="3377184" cy="1220005"/>
          </a:xfrm>
          <a:custGeom>
            <a:avLst/>
            <a:gdLst>
              <a:gd name="connsiteX0" fmla="*/ 0 w 2788467"/>
              <a:gd name="connsiteY0" fmla="*/ 628088 h 1256175"/>
              <a:gd name="connsiteX1" fmla="*/ 1394234 w 2788467"/>
              <a:gd name="connsiteY1" fmla="*/ 0 h 1256175"/>
              <a:gd name="connsiteX2" fmla="*/ 2788468 w 2788467"/>
              <a:gd name="connsiteY2" fmla="*/ 628088 h 1256175"/>
              <a:gd name="connsiteX3" fmla="*/ 1394234 w 2788467"/>
              <a:gd name="connsiteY3" fmla="*/ 1256176 h 1256175"/>
              <a:gd name="connsiteX4" fmla="*/ 0 w 2788467"/>
              <a:gd name="connsiteY4" fmla="*/ 628088 h 1256175"/>
              <a:gd name="connsiteX0" fmla="*/ 7541 w 2796009"/>
              <a:gd name="connsiteY0" fmla="*/ 573768 h 1201856"/>
              <a:gd name="connsiteX1" fmla="*/ 1935929 w 2796009"/>
              <a:gd name="connsiteY1" fmla="*/ 0 h 1201856"/>
              <a:gd name="connsiteX2" fmla="*/ 2796009 w 2796009"/>
              <a:gd name="connsiteY2" fmla="*/ 573768 h 1201856"/>
              <a:gd name="connsiteX3" fmla="*/ 1401775 w 2796009"/>
              <a:gd name="connsiteY3" fmla="*/ 1201856 h 1201856"/>
              <a:gd name="connsiteX4" fmla="*/ 7541 w 2796009"/>
              <a:gd name="connsiteY4" fmla="*/ 573768 h 1201856"/>
              <a:gd name="connsiteX0" fmla="*/ 6012 w 3382955"/>
              <a:gd name="connsiteY0" fmla="*/ 573786 h 1201899"/>
              <a:gd name="connsiteX1" fmla="*/ 1934400 w 3382955"/>
              <a:gd name="connsiteY1" fmla="*/ 18 h 1201899"/>
              <a:gd name="connsiteX2" fmla="*/ 3382955 w 3382955"/>
              <a:gd name="connsiteY2" fmla="*/ 591893 h 1201899"/>
              <a:gd name="connsiteX3" fmla="*/ 1400246 w 3382955"/>
              <a:gd name="connsiteY3" fmla="*/ 1201874 h 1201899"/>
              <a:gd name="connsiteX4" fmla="*/ 6012 w 3382955"/>
              <a:gd name="connsiteY4" fmla="*/ 573786 h 1201899"/>
              <a:gd name="connsiteX0" fmla="*/ 2912 w 3379855"/>
              <a:gd name="connsiteY0" fmla="*/ 501362 h 1129475"/>
              <a:gd name="connsiteX1" fmla="*/ 1759284 w 3379855"/>
              <a:gd name="connsiteY1" fmla="*/ 22 h 1129475"/>
              <a:gd name="connsiteX2" fmla="*/ 3379855 w 3379855"/>
              <a:gd name="connsiteY2" fmla="*/ 519469 h 1129475"/>
              <a:gd name="connsiteX3" fmla="*/ 1397146 w 3379855"/>
              <a:gd name="connsiteY3" fmla="*/ 1129450 h 1129475"/>
              <a:gd name="connsiteX4" fmla="*/ 2912 w 3379855"/>
              <a:gd name="connsiteY4" fmla="*/ 501362 h 1129475"/>
              <a:gd name="connsiteX0" fmla="*/ 241 w 3377184"/>
              <a:gd name="connsiteY0" fmla="*/ 591892 h 1220005"/>
              <a:gd name="connsiteX1" fmla="*/ 1494062 w 3377184"/>
              <a:gd name="connsiteY1" fmla="*/ 17 h 1220005"/>
              <a:gd name="connsiteX2" fmla="*/ 3377184 w 3377184"/>
              <a:gd name="connsiteY2" fmla="*/ 609999 h 1220005"/>
              <a:gd name="connsiteX3" fmla="*/ 1394475 w 3377184"/>
              <a:gd name="connsiteY3" fmla="*/ 1219980 h 1220005"/>
              <a:gd name="connsiteX4" fmla="*/ 241 w 3377184"/>
              <a:gd name="connsiteY4" fmla="*/ 591892 h 122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184" h="1220005">
                <a:moveTo>
                  <a:pt x="241" y="591892"/>
                </a:moveTo>
                <a:cubicBezTo>
                  <a:pt x="16839" y="388565"/>
                  <a:pt x="931238" y="-3001"/>
                  <a:pt x="1494062" y="17"/>
                </a:cubicBezTo>
                <a:cubicBezTo>
                  <a:pt x="2056886" y="3035"/>
                  <a:pt x="3377184" y="263116"/>
                  <a:pt x="3377184" y="609999"/>
                </a:cubicBezTo>
                <a:cubicBezTo>
                  <a:pt x="3377184" y="956882"/>
                  <a:pt x="1957299" y="1222998"/>
                  <a:pt x="1394475" y="1219980"/>
                </a:cubicBezTo>
                <a:cubicBezTo>
                  <a:pt x="831651" y="1216962"/>
                  <a:pt x="-16357" y="795219"/>
                  <a:pt x="241" y="59189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6" name="Group 5"/>
          <p:cNvGrpSpPr/>
          <p:nvPr/>
        </p:nvGrpSpPr>
        <p:grpSpPr>
          <a:xfrm>
            <a:off x="1029902" y="2529995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74" name="Rounded Rectangle 73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673350" y="2618499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58" name="Rounded Rectangle 57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26731" y="2870133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36" name="Rounded Rectangle 35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3798" y="2807557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7" name="Rounded Rectangle 16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2333852" y="2703527"/>
            <a:ext cx="651849" cy="1686637"/>
            <a:chOff x="4934264" y="2490383"/>
            <a:chExt cx="260265" cy="740942"/>
          </a:xfrm>
          <a:solidFill>
            <a:schemeClr val="accent1"/>
          </a:solidFill>
        </p:grpSpPr>
        <p:sp>
          <p:nvSpPr>
            <p:cNvPr id="91" name="Rectangle 90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3" name="Oval 92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2485794" y="3365409"/>
            <a:ext cx="347962" cy="449877"/>
            <a:chOff x="7467653" y="2255365"/>
            <a:chExt cx="800359" cy="993866"/>
          </a:xfrm>
        </p:grpSpPr>
        <p:grpSp>
          <p:nvGrpSpPr>
            <p:cNvPr id="95" name="Group 94"/>
            <p:cNvGrpSpPr/>
            <p:nvPr/>
          </p:nvGrpSpPr>
          <p:grpSpPr>
            <a:xfrm>
              <a:off x="7467653" y="2255365"/>
              <a:ext cx="800359" cy="922732"/>
              <a:chOff x="2544024" y="1804101"/>
              <a:chExt cx="282418" cy="353991"/>
            </a:xfrm>
          </p:grpSpPr>
          <p:sp>
            <p:nvSpPr>
              <p:cNvPr id="97" name="Round Same Side Corner Rectangle 96"/>
              <p:cNvSpPr/>
              <p:nvPr/>
            </p:nvSpPr>
            <p:spPr>
              <a:xfrm rot="10800000">
                <a:off x="2544024" y="1938528"/>
                <a:ext cx="282418" cy="219564"/>
              </a:xfrm>
              <a:prstGeom prst="round2SameRect">
                <a:avLst>
                  <a:gd name="adj1" fmla="val 19728"/>
                  <a:gd name="adj2" fmla="val 0"/>
                </a:avLst>
              </a:prstGeom>
              <a:noFill/>
              <a:ln w="444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Round Same Side Corner Rectangle 97"/>
              <p:cNvSpPr/>
              <p:nvPr/>
            </p:nvSpPr>
            <p:spPr>
              <a:xfrm>
                <a:off x="2598760" y="1804101"/>
                <a:ext cx="172947" cy="134427"/>
              </a:xfrm>
              <a:prstGeom prst="round2SameRect">
                <a:avLst>
                  <a:gd name="adj1" fmla="val 48061"/>
                  <a:gd name="adj2" fmla="val 0"/>
                </a:avLst>
              </a:prstGeom>
              <a:noFill/>
              <a:ln w="444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60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 flipH="1">
              <a:off x="7687293" y="2501299"/>
              <a:ext cx="373498" cy="7479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600" dirty="0" smtClean="0">
                  <a:solidFill>
                    <a:schemeClr val="bg1"/>
                  </a:solidFill>
                </a:rPr>
                <a:t>§</a:t>
              </a:r>
              <a:endParaRPr lang="da-DK" sz="16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99" name="Picture 9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31733" y="1733627"/>
            <a:ext cx="1724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Scope of </a:t>
            </a:r>
            <a:r>
              <a:rPr lang="da-DK" dirty="0"/>
              <a:t>the </a:t>
            </a:r>
            <a:r>
              <a:rPr lang="da-DK" dirty="0" err="1"/>
              <a:t>role</a:t>
            </a:r>
            <a:r>
              <a:rPr lang="da-DK" dirty="0"/>
              <a:t> </a:t>
            </a:r>
            <a:r>
              <a:rPr lang="da-DK" dirty="0" smtClean="0"/>
              <a:t>of the DPO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07048" y="1650563"/>
            <a:ext cx="1494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err="1" smtClean="0"/>
              <a:t>Lack</a:t>
            </a:r>
            <a:r>
              <a:rPr lang="da-DK" dirty="0" smtClean="0"/>
              <a:t> of </a:t>
            </a:r>
            <a:r>
              <a:rPr lang="da-DK" dirty="0" err="1" smtClean="0"/>
              <a:t>skills</a:t>
            </a:r>
            <a:endParaRPr lang="da-DK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343953" y="1983113"/>
            <a:ext cx="1866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err="1" smtClean="0"/>
              <a:t>Independence</a:t>
            </a:r>
            <a:endParaRPr lang="da-DK" dirty="0" smtClean="0"/>
          </a:p>
        </p:txBody>
      </p:sp>
      <p:grpSp>
        <p:nvGrpSpPr>
          <p:cNvPr id="137" name="Group 136"/>
          <p:cNvGrpSpPr/>
          <p:nvPr/>
        </p:nvGrpSpPr>
        <p:grpSpPr>
          <a:xfrm>
            <a:off x="2118143" y="2540459"/>
            <a:ext cx="2788905" cy="1988405"/>
            <a:chOff x="2118143" y="2540459"/>
            <a:chExt cx="2788905" cy="1988405"/>
          </a:xfrm>
        </p:grpSpPr>
        <p:sp>
          <p:nvSpPr>
            <p:cNvPr id="10" name="Oval 9"/>
            <p:cNvSpPr/>
            <p:nvPr/>
          </p:nvSpPr>
          <p:spPr>
            <a:xfrm>
              <a:off x="2118143" y="3227421"/>
              <a:ext cx="2788905" cy="1301443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10902 w 2799370"/>
                <a:gd name="connsiteY0" fmla="*/ 537553 h 1165641"/>
                <a:gd name="connsiteX1" fmla="*/ 979623 w 2799370"/>
                <a:gd name="connsiteY1" fmla="*/ 0 h 1165641"/>
                <a:gd name="connsiteX2" fmla="*/ 2799370 w 2799370"/>
                <a:gd name="connsiteY2" fmla="*/ 537553 h 1165641"/>
                <a:gd name="connsiteX3" fmla="*/ 1405136 w 2799370"/>
                <a:gd name="connsiteY3" fmla="*/ 1165641 h 1165641"/>
                <a:gd name="connsiteX4" fmla="*/ 10902 w 2799370"/>
                <a:gd name="connsiteY4" fmla="*/ 537553 h 1165641"/>
                <a:gd name="connsiteX0" fmla="*/ 437 w 2788905"/>
                <a:gd name="connsiteY0" fmla="*/ 673355 h 1301443"/>
                <a:gd name="connsiteX1" fmla="*/ 1512366 w 2788905"/>
                <a:gd name="connsiteY1" fmla="*/ 0 h 1301443"/>
                <a:gd name="connsiteX2" fmla="*/ 2788905 w 2788905"/>
                <a:gd name="connsiteY2" fmla="*/ 673355 h 1301443"/>
                <a:gd name="connsiteX3" fmla="*/ 1394671 w 2788905"/>
                <a:gd name="connsiteY3" fmla="*/ 1301443 h 1301443"/>
                <a:gd name="connsiteX4" fmla="*/ 437 w 2788905"/>
                <a:gd name="connsiteY4" fmla="*/ 673355 h 130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8905" h="1301443">
                  <a:moveTo>
                    <a:pt x="437" y="673355"/>
                  </a:moveTo>
                  <a:cubicBezTo>
                    <a:pt x="20053" y="456448"/>
                    <a:pt x="742352" y="0"/>
                    <a:pt x="1512366" y="0"/>
                  </a:cubicBezTo>
                  <a:cubicBezTo>
                    <a:pt x="2282380" y="0"/>
                    <a:pt x="2788905" y="326472"/>
                    <a:pt x="2788905" y="673355"/>
                  </a:cubicBezTo>
                  <a:cubicBezTo>
                    <a:pt x="2788905" y="1020238"/>
                    <a:pt x="2164685" y="1301443"/>
                    <a:pt x="1394671" y="1301443"/>
                  </a:cubicBezTo>
                  <a:cubicBezTo>
                    <a:pt x="624657" y="1301443"/>
                    <a:pt x="-19179" y="890262"/>
                    <a:pt x="437" y="67335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3581523" y="2540459"/>
              <a:ext cx="260265" cy="740942"/>
              <a:chOff x="5742179" y="2133391"/>
              <a:chExt cx="260265" cy="740942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</p:grpSp>
      <p:grpSp>
        <p:nvGrpSpPr>
          <p:cNvPr id="138" name="Group 137"/>
          <p:cNvGrpSpPr/>
          <p:nvPr/>
        </p:nvGrpSpPr>
        <p:grpSpPr>
          <a:xfrm>
            <a:off x="3676824" y="2169586"/>
            <a:ext cx="3385162" cy="2450472"/>
            <a:chOff x="3676824" y="2169586"/>
            <a:chExt cx="3385162" cy="2450472"/>
          </a:xfrm>
        </p:grpSpPr>
        <p:sp>
          <p:nvSpPr>
            <p:cNvPr id="13" name="Oval 11"/>
            <p:cNvSpPr/>
            <p:nvPr/>
          </p:nvSpPr>
          <p:spPr>
            <a:xfrm>
              <a:off x="3676824" y="3137508"/>
              <a:ext cx="3385162" cy="1482550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7541 w 2796009"/>
                <a:gd name="connsiteY0" fmla="*/ 573768 h 1201856"/>
                <a:gd name="connsiteX1" fmla="*/ 1935929 w 2796009"/>
                <a:gd name="connsiteY1" fmla="*/ 0 h 1201856"/>
                <a:gd name="connsiteX2" fmla="*/ 2796009 w 2796009"/>
                <a:gd name="connsiteY2" fmla="*/ 573768 h 1201856"/>
                <a:gd name="connsiteX3" fmla="*/ 1401775 w 2796009"/>
                <a:gd name="connsiteY3" fmla="*/ 1201856 h 1201856"/>
                <a:gd name="connsiteX4" fmla="*/ 7541 w 2796009"/>
                <a:gd name="connsiteY4" fmla="*/ 573768 h 1201856"/>
                <a:gd name="connsiteX0" fmla="*/ 6012 w 3382955"/>
                <a:gd name="connsiteY0" fmla="*/ 573786 h 1201899"/>
                <a:gd name="connsiteX1" fmla="*/ 1934400 w 3382955"/>
                <a:gd name="connsiteY1" fmla="*/ 18 h 1201899"/>
                <a:gd name="connsiteX2" fmla="*/ 3382955 w 3382955"/>
                <a:gd name="connsiteY2" fmla="*/ 591893 h 1201899"/>
                <a:gd name="connsiteX3" fmla="*/ 1400246 w 3382955"/>
                <a:gd name="connsiteY3" fmla="*/ 1201874 h 1201899"/>
                <a:gd name="connsiteX4" fmla="*/ 6012 w 3382955"/>
                <a:gd name="connsiteY4" fmla="*/ 573786 h 1201899"/>
                <a:gd name="connsiteX0" fmla="*/ 2912 w 3379855"/>
                <a:gd name="connsiteY0" fmla="*/ 501362 h 1129475"/>
                <a:gd name="connsiteX1" fmla="*/ 1759284 w 3379855"/>
                <a:gd name="connsiteY1" fmla="*/ 22 h 1129475"/>
                <a:gd name="connsiteX2" fmla="*/ 3379855 w 3379855"/>
                <a:gd name="connsiteY2" fmla="*/ 519469 h 1129475"/>
                <a:gd name="connsiteX3" fmla="*/ 1397146 w 3379855"/>
                <a:gd name="connsiteY3" fmla="*/ 1129450 h 1129475"/>
                <a:gd name="connsiteX4" fmla="*/ 2912 w 3379855"/>
                <a:gd name="connsiteY4" fmla="*/ 501362 h 1129475"/>
                <a:gd name="connsiteX0" fmla="*/ 241 w 3377184"/>
                <a:gd name="connsiteY0" fmla="*/ 591892 h 1220005"/>
                <a:gd name="connsiteX1" fmla="*/ 1494062 w 3377184"/>
                <a:gd name="connsiteY1" fmla="*/ 17 h 1220005"/>
                <a:gd name="connsiteX2" fmla="*/ 3377184 w 3377184"/>
                <a:gd name="connsiteY2" fmla="*/ 609999 h 1220005"/>
                <a:gd name="connsiteX3" fmla="*/ 1394475 w 3377184"/>
                <a:gd name="connsiteY3" fmla="*/ 1219980 h 1220005"/>
                <a:gd name="connsiteX4" fmla="*/ 241 w 3377184"/>
                <a:gd name="connsiteY4" fmla="*/ 591892 h 1220005"/>
                <a:gd name="connsiteX0" fmla="*/ 8219 w 3385162"/>
                <a:gd name="connsiteY0" fmla="*/ 854437 h 1482550"/>
                <a:gd name="connsiteX1" fmla="*/ 2036194 w 3385162"/>
                <a:gd name="connsiteY1" fmla="*/ 11 h 1482550"/>
                <a:gd name="connsiteX2" fmla="*/ 3385162 w 3385162"/>
                <a:gd name="connsiteY2" fmla="*/ 872544 h 1482550"/>
                <a:gd name="connsiteX3" fmla="*/ 1402453 w 3385162"/>
                <a:gd name="connsiteY3" fmla="*/ 1482525 h 1482550"/>
                <a:gd name="connsiteX4" fmla="*/ 8219 w 3385162"/>
                <a:gd name="connsiteY4" fmla="*/ 854437 h 14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5162" h="1482550">
                  <a:moveTo>
                    <a:pt x="8219" y="854437"/>
                  </a:moveTo>
                  <a:cubicBezTo>
                    <a:pt x="113842" y="607351"/>
                    <a:pt x="1473370" y="-3007"/>
                    <a:pt x="2036194" y="11"/>
                  </a:cubicBezTo>
                  <a:cubicBezTo>
                    <a:pt x="2599018" y="3029"/>
                    <a:pt x="3385162" y="525661"/>
                    <a:pt x="3385162" y="872544"/>
                  </a:cubicBezTo>
                  <a:cubicBezTo>
                    <a:pt x="3385162" y="1219427"/>
                    <a:pt x="1965277" y="1485543"/>
                    <a:pt x="1402453" y="1482525"/>
                  </a:cubicBezTo>
                  <a:cubicBezTo>
                    <a:pt x="839629" y="1479507"/>
                    <a:pt x="-97404" y="1101523"/>
                    <a:pt x="8219" y="8544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5550013" y="2439280"/>
              <a:ext cx="260265" cy="740942"/>
              <a:chOff x="5742179" y="2133391"/>
              <a:chExt cx="260265" cy="740942"/>
            </a:xfrm>
            <a:solidFill>
              <a:schemeClr val="bg2"/>
            </a:solidFill>
          </p:grpSpPr>
          <p:sp>
            <p:nvSpPr>
              <p:cNvPr id="91" name="Rectangle 90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sp>
          <p:nvSpPr>
            <p:cNvPr id="94" name="5-Point Star 93"/>
            <p:cNvSpPr/>
            <p:nvPr/>
          </p:nvSpPr>
          <p:spPr>
            <a:xfrm>
              <a:off x="5571701" y="2169586"/>
              <a:ext cx="216888" cy="240695"/>
            </a:xfrm>
            <a:prstGeom prst="star5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233343" y="2580329"/>
            <a:ext cx="3378041" cy="2019270"/>
            <a:chOff x="5233343" y="2580329"/>
            <a:chExt cx="3378041" cy="2019270"/>
          </a:xfrm>
        </p:grpSpPr>
        <p:grpSp>
          <p:nvGrpSpPr>
            <p:cNvPr id="99" name="Group 98"/>
            <p:cNvGrpSpPr/>
            <p:nvPr/>
          </p:nvGrpSpPr>
          <p:grpSpPr>
            <a:xfrm>
              <a:off x="7228901" y="2623237"/>
              <a:ext cx="260265" cy="740942"/>
              <a:chOff x="5742179" y="2133391"/>
              <a:chExt cx="260265" cy="740942"/>
            </a:xfrm>
            <a:solidFill>
              <a:schemeClr val="accent6"/>
            </a:solidFill>
          </p:grpSpPr>
          <p:sp>
            <p:nvSpPr>
              <p:cNvPr id="100" name="Rectangle 99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sp>
          <p:nvSpPr>
            <p:cNvPr id="14" name="Oval 11"/>
            <p:cNvSpPr/>
            <p:nvPr/>
          </p:nvSpPr>
          <p:spPr>
            <a:xfrm>
              <a:off x="5233343" y="3261901"/>
              <a:ext cx="3378041" cy="1337698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7541 w 2796009"/>
                <a:gd name="connsiteY0" fmla="*/ 573768 h 1201856"/>
                <a:gd name="connsiteX1" fmla="*/ 1935929 w 2796009"/>
                <a:gd name="connsiteY1" fmla="*/ 0 h 1201856"/>
                <a:gd name="connsiteX2" fmla="*/ 2796009 w 2796009"/>
                <a:gd name="connsiteY2" fmla="*/ 573768 h 1201856"/>
                <a:gd name="connsiteX3" fmla="*/ 1401775 w 2796009"/>
                <a:gd name="connsiteY3" fmla="*/ 1201856 h 1201856"/>
                <a:gd name="connsiteX4" fmla="*/ 7541 w 2796009"/>
                <a:gd name="connsiteY4" fmla="*/ 573768 h 1201856"/>
                <a:gd name="connsiteX0" fmla="*/ 6012 w 3382955"/>
                <a:gd name="connsiteY0" fmla="*/ 573786 h 1201899"/>
                <a:gd name="connsiteX1" fmla="*/ 1934400 w 3382955"/>
                <a:gd name="connsiteY1" fmla="*/ 18 h 1201899"/>
                <a:gd name="connsiteX2" fmla="*/ 3382955 w 3382955"/>
                <a:gd name="connsiteY2" fmla="*/ 591893 h 1201899"/>
                <a:gd name="connsiteX3" fmla="*/ 1400246 w 3382955"/>
                <a:gd name="connsiteY3" fmla="*/ 1201874 h 1201899"/>
                <a:gd name="connsiteX4" fmla="*/ 6012 w 3382955"/>
                <a:gd name="connsiteY4" fmla="*/ 573786 h 1201899"/>
                <a:gd name="connsiteX0" fmla="*/ 2912 w 3379855"/>
                <a:gd name="connsiteY0" fmla="*/ 501362 h 1129475"/>
                <a:gd name="connsiteX1" fmla="*/ 1759284 w 3379855"/>
                <a:gd name="connsiteY1" fmla="*/ 22 h 1129475"/>
                <a:gd name="connsiteX2" fmla="*/ 3379855 w 3379855"/>
                <a:gd name="connsiteY2" fmla="*/ 519469 h 1129475"/>
                <a:gd name="connsiteX3" fmla="*/ 1397146 w 3379855"/>
                <a:gd name="connsiteY3" fmla="*/ 1129450 h 1129475"/>
                <a:gd name="connsiteX4" fmla="*/ 2912 w 3379855"/>
                <a:gd name="connsiteY4" fmla="*/ 501362 h 1129475"/>
                <a:gd name="connsiteX0" fmla="*/ 241 w 3377184"/>
                <a:gd name="connsiteY0" fmla="*/ 591892 h 1220005"/>
                <a:gd name="connsiteX1" fmla="*/ 1494062 w 3377184"/>
                <a:gd name="connsiteY1" fmla="*/ 17 h 1220005"/>
                <a:gd name="connsiteX2" fmla="*/ 3377184 w 3377184"/>
                <a:gd name="connsiteY2" fmla="*/ 609999 h 1220005"/>
                <a:gd name="connsiteX3" fmla="*/ 1394475 w 3377184"/>
                <a:gd name="connsiteY3" fmla="*/ 1219980 h 1220005"/>
                <a:gd name="connsiteX4" fmla="*/ 241 w 3377184"/>
                <a:gd name="connsiteY4" fmla="*/ 591892 h 1220005"/>
                <a:gd name="connsiteX0" fmla="*/ 8219 w 3385162"/>
                <a:gd name="connsiteY0" fmla="*/ 854437 h 1482550"/>
                <a:gd name="connsiteX1" fmla="*/ 2036194 w 3385162"/>
                <a:gd name="connsiteY1" fmla="*/ 11 h 1482550"/>
                <a:gd name="connsiteX2" fmla="*/ 3385162 w 3385162"/>
                <a:gd name="connsiteY2" fmla="*/ 872544 h 1482550"/>
                <a:gd name="connsiteX3" fmla="*/ 1402453 w 3385162"/>
                <a:gd name="connsiteY3" fmla="*/ 1482525 h 1482550"/>
                <a:gd name="connsiteX4" fmla="*/ 8219 w 3385162"/>
                <a:gd name="connsiteY4" fmla="*/ 854437 h 1482550"/>
                <a:gd name="connsiteX0" fmla="*/ 9 w 3376952"/>
                <a:gd name="connsiteY0" fmla="*/ 782012 h 1410125"/>
                <a:gd name="connsiteX1" fmla="*/ 1412348 w 3376952"/>
                <a:gd name="connsiteY1" fmla="*/ 13 h 1410125"/>
                <a:gd name="connsiteX2" fmla="*/ 3376952 w 3376952"/>
                <a:gd name="connsiteY2" fmla="*/ 800119 h 1410125"/>
                <a:gd name="connsiteX3" fmla="*/ 1394243 w 3376952"/>
                <a:gd name="connsiteY3" fmla="*/ 1410100 h 1410125"/>
                <a:gd name="connsiteX4" fmla="*/ 9 w 3376952"/>
                <a:gd name="connsiteY4" fmla="*/ 782012 h 1410125"/>
                <a:gd name="connsiteX0" fmla="*/ 1098 w 3378041"/>
                <a:gd name="connsiteY0" fmla="*/ 709585 h 1337698"/>
                <a:gd name="connsiteX1" fmla="*/ 1612613 w 3378041"/>
                <a:gd name="connsiteY1" fmla="*/ 14 h 1337698"/>
                <a:gd name="connsiteX2" fmla="*/ 3378041 w 3378041"/>
                <a:gd name="connsiteY2" fmla="*/ 727692 h 1337698"/>
                <a:gd name="connsiteX3" fmla="*/ 1395332 w 3378041"/>
                <a:gd name="connsiteY3" fmla="*/ 1337673 h 1337698"/>
                <a:gd name="connsiteX4" fmla="*/ 1098 w 3378041"/>
                <a:gd name="connsiteY4" fmla="*/ 709585 h 133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8041" h="1337698">
                  <a:moveTo>
                    <a:pt x="1098" y="709585"/>
                  </a:moveTo>
                  <a:cubicBezTo>
                    <a:pt x="37311" y="486642"/>
                    <a:pt x="1049789" y="-3004"/>
                    <a:pt x="1612613" y="14"/>
                  </a:cubicBezTo>
                  <a:cubicBezTo>
                    <a:pt x="2175437" y="3032"/>
                    <a:pt x="3378041" y="380809"/>
                    <a:pt x="3378041" y="727692"/>
                  </a:cubicBezTo>
                  <a:cubicBezTo>
                    <a:pt x="3378041" y="1074575"/>
                    <a:pt x="1958156" y="1340691"/>
                    <a:pt x="1395332" y="1337673"/>
                  </a:cubicBezTo>
                  <a:cubicBezTo>
                    <a:pt x="832508" y="1334655"/>
                    <a:pt x="-35115" y="932528"/>
                    <a:pt x="1098" y="7095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7016942" y="2580329"/>
              <a:ext cx="260265" cy="740942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96" name="Rectangle 95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</p:grpSp>
      <p:grpSp>
        <p:nvGrpSpPr>
          <p:cNvPr id="136" name="Group 135"/>
          <p:cNvGrpSpPr/>
          <p:nvPr/>
        </p:nvGrpSpPr>
        <p:grpSpPr>
          <a:xfrm>
            <a:off x="570694" y="2463425"/>
            <a:ext cx="3377184" cy="2100172"/>
            <a:chOff x="570694" y="2463425"/>
            <a:chExt cx="3377184" cy="2100172"/>
          </a:xfrm>
        </p:grpSpPr>
        <p:sp>
          <p:nvSpPr>
            <p:cNvPr id="12" name="Oval 11"/>
            <p:cNvSpPr/>
            <p:nvPr/>
          </p:nvSpPr>
          <p:spPr>
            <a:xfrm>
              <a:off x="570694" y="3343592"/>
              <a:ext cx="3377184" cy="1220005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7541 w 2796009"/>
                <a:gd name="connsiteY0" fmla="*/ 573768 h 1201856"/>
                <a:gd name="connsiteX1" fmla="*/ 1935929 w 2796009"/>
                <a:gd name="connsiteY1" fmla="*/ 0 h 1201856"/>
                <a:gd name="connsiteX2" fmla="*/ 2796009 w 2796009"/>
                <a:gd name="connsiteY2" fmla="*/ 573768 h 1201856"/>
                <a:gd name="connsiteX3" fmla="*/ 1401775 w 2796009"/>
                <a:gd name="connsiteY3" fmla="*/ 1201856 h 1201856"/>
                <a:gd name="connsiteX4" fmla="*/ 7541 w 2796009"/>
                <a:gd name="connsiteY4" fmla="*/ 573768 h 1201856"/>
                <a:gd name="connsiteX0" fmla="*/ 6012 w 3382955"/>
                <a:gd name="connsiteY0" fmla="*/ 573786 h 1201899"/>
                <a:gd name="connsiteX1" fmla="*/ 1934400 w 3382955"/>
                <a:gd name="connsiteY1" fmla="*/ 18 h 1201899"/>
                <a:gd name="connsiteX2" fmla="*/ 3382955 w 3382955"/>
                <a:gd name="connsiteY2" fmla="*/ 591893 h 1201899"/>
                <a:gd name="connsiteX3" fmla="*/ 1400246 w 3382955"/>
                <a:gd name="connsiteY3" fmla="*/ 1201874 h 1201899"/>
                <a:gd name="connsiteX4" fmla="*/ 6012 w 3382955"/>
                <a:gd name="connsiteY4" fmla="*/ 573786 h 1201899"/>
                <a:gd name="connsiteX0" fmla="*/ 2912 w 3379855"/>
                <a:gd name="connsiteY0" fmla="*/ 501362 h 1129475"/>
                <a:gd name="connsiteX1" fmla="*/ 1759284 w 3379855"/>
                <a:gd name="connsiteY1" fmla="*/ 22 h 1129475"/>
                <a:gd name="connsiteX2" fmla="*/ 3379855 w 3379855"/>
                <a:gd name="connsiteY2" fmla="*/ 519469 h 1129475"/>
                <a:gd name="connsiteX3" fmla="*/ 1397146 w 3379855"/>
                <a:gd name="connsiteY3" fmla="*/ 1129450 h 1129475"/>
                <a:gd name="connsiteX4" fmla="*/ 2912 w 3379855"/>
                <a:gd name="connsiteY4" fmla="*/ 501362 h 1129475"/>
                <a:gd name="connsiteX0" fmla="*/ 241 w 3377184"/>
                <a:gd name="connsiteY0" fmla="*/ 591892 h 1220005"/>
                <a:gd name="connsiteX1" fmla="*/ 1494062 w 3377184"/>
                <a:gd name="connsiteY1" fmla="*/ 17 h 1220005"/>
                <a:gd name="connsiteX2" fmla="*/ 3377184 w 3377184"/>
                <a:gd name="connsiteY2" fmla="*/ 609999 h 1220005"/>
                <a:gd name="connsiteX3" fmla="*/ 1394475 w 3377184"/>
                <a:gd name="connsiteY3" fmla="*/ 1219980 h 1220005"/>
                <a:gd name="connsiteX4" fmla="*/ 241 w 3377184"/>
                <a:gd name="connsiteY4" fmla="*/ 591892 h 122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7184" h="1220005">
                  <a:moveTo>
                    <a:pt x="241" y="591892"/>
                  </a:moveTo>
                  <a:cubicBezTo>
                    <a:pt x="16839" y="388565"/>
                    <a:pt x="931238" y="-3001"/>
                    <a:pt x="1494062" y="17"/>
                  </a:cubicBezTo>
                  <a:cubicBezTo>
                    <a:pt x="2056886" y="3035"/>
                    <a:pt x="3377184" y="263116"/>
                    <a:pt x="3377184" y="609999"/>
                  </a:cubicBezTo>
                  <a:cubicBezTo>
                    <a:pt x="3377184" y="956882"/>
                    <a:pt x="1957299" y="1222998"/>
                    <a:pt x="1394475" y="1219980"/>
                  </a:cubicBezTo>
                  <a:cubicBezTo>
                    <a:pt x="831651" y="1216962"/>
                    <a:pt x="-16357" y="795219"/>
                    <a:pt x="241" y="59189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199654" y="2463425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Rounded Rectangle 34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1843102" y="2551929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69" name="Rounded Rectangle 68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1389174" y="3164008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25" name="Rectangle 124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2174557" y="3235532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29" name="Rectangle 128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496483" y="2803563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52" name="Rounded Rectangle 51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>
              <a:off x="1810422" y="3470559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33" name="Rectangle 132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803550" y="2740987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Rounded Rectangle 14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775464" y="3418604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04" name="Rectangle 103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</p:grpSp>
      <p:sp>
        <p:nvSpPr>
          <p:cNvPr id="9" name="Rectangle 8"/>
          <p:cNvSpPr/>
          <p:nvPr/>
        </p:nvSpPr>
        <p:spPr>
          <a:xfrm>
            <a:off x="564659" y="3911096"/>
            <a:ext cx="8040690" cy="805759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" name="Rounded Rectangle 3"/>
          <p:cNvSpPr/>
          <p:nvPr/>
        </p:nvSpPr>
        <p:spPr>
          <a:xfrm>
            <a:off x="1727318" y="4040300"/>
            <a:ext cx="5930782" cy="597159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400" b="1" dirty="0" err="1" smtClean="0">
                <a:solidFill>
                  <a:schemeClr val="bg1"/>
                </a:solidFill>
              </a:rPr>
              <a:t>Issues</a:t>
            </a:r>
            <a:r>
              <a:rPr lang="da-DK" sz="2400" b="1" dirty="0" smtClean="0">
                <a:solidFill>
                  <a:schemeClr val="bg1"/>
                </a:solidFill>
              </a:rPr>
              <a:t> with the Data </a:t>
            </a:r>
            <a:r>
              <a:rPr lang="da-DK" sz="2400" b="1" dirty="0" err="1" smtClean="0">
                <a:solidFill>
                  <a:schemeClr val="bg1"/>
                </a:solidFill>
              </a:rPr>
              <a:t>Protection</a:t>
            </a:r>
            <a:r>
              <a:rPr lang="da-DK" sz="2400" b="1" dirty="0" smtClean="0">
                <a:solidFill>
                  <a:schemeClr val="bg1"/>
                </a:solidFill>
              </a:rPr>
              <a:t> Officer</a:t>
            </a:r>
            <a:endParaRPr lang="da-DK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7114" y="1416865"/>
            <a:ext cx="2404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Central with decentral support (ressources)</a:t>
            </a:r>
          </a:p>
        </p:txBody>
      </p:sp>
      <p:pic>
        <p:nvPicPr>
          <p:cNvPr id="117" name="Picture 1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82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501159" y="2839910"/>
            <a:ext cx="3200400" cy="152986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err="1" smtClean="0"/>
              <a:t>Centrally</a:t>
            </a:r>
            <a:r>
              <a:rPr lang="da-DK" dirty="0" smtClean="0"/>
              <a:t> </a:t>
            </a:r>
            <a:r>
              <a:rPr lang="da-DK" dirty="0" err="1" smtClean="0"/>
              <a:t>controlled</a:t>
            </a:r>
            <a:r>
              <a:rPr lang="da-DK" dirty="0" smtClean="0"/>
              <a:t> </a:t>
            </a:r>
            <a:r>
              <a:rPr lang="da-DK" dirty="0" err="1" smtClean="0"/>
              <a:t>implementation</a:t>
            </a:r>
            <a:endParaRPr lang="da-DK" dirty="0"/>
          </a:p>
        </p:txBody>
      </p:sp>
      <p:sp>
        <p:nvSpPr>
          <p:cNvPr id="8" name="Oval 7"/>
          <p:cNvSpPr/>
          <p:nvPr/>
        </p:nvSpPr>
        <p:spPr>
          <a:xfrm>
            <a:off x="5146428" y="2839910"/>
            <a:ext cx="3200400" cy="152986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Decentral </a:t>
            </a:r>
            <a:r>
              <a:rPr lang="da-DK" dirty="0" err="1" smtClean="0"/>
              <a:t>implementation</a:t>
            </a:r>
            <a:endParaRPr lang="da-DK" dirty="0"/>
          </a:p>
        </p:txBody>
      </p:sp>
      <p:sp>
        <p:nvSpPr>
          <p:cNvPr id="11" name="Snip Diagonal Corner Rectangle 10"/>
          <p:cNvSpPr/>
          <p:nvPr/>
        </p:nvSpPr>
        <p:spPr>
          <a:xfrm>
            <a:off x="2365129" y="1156183"/>
            <a:ext cx="4193930" cy="773723"/>
          </a:xfrm>
          <a:prstGeom prst="snip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400" b="1" dirty="0"/>
              <a:t>Delegation of </a:t>
            </a:r>
            <a:r>
              <a:rPr lang="da-DK" sz="2400" b="1" dirty="0" err="1"/>
              <a:t>responsibility</a:t>
            </a:r>
            <a:endParaRPr lang="da-DK" sz="2400" b="1" dirty="0"/>
          </a:p>
        </p:txBody>
      </p:sp>
      <p:sp>
        <p:nvSpPr>
          <p:cNvPr id="12" name="Right Arrow 11"/>
          <p:cNvSpPr/>
          <p:nvPr/>
        </p:nvSpPr>
        <p:spPr>
          <a:xfrm rot="7231795">
            <a:off x="2303130" y="2155592"/>
            <a:ext cx="776259" cy="58029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3" name="Right Arrow 12"/>
          <p:cNvSpPr/>
          <p:nvPr/>
        </p:nvSpPr>
        <p:spPr>
          <a:xfrm rot="3852416">
            <a:off x="5591449" y="2155594"/>
            <a:ext cx="776259" cy="58029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8647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60480" y="2101361"/>
            <a:ext cx="4246685" cy="107266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400" b="1" dirty="0" err="1" smtClean="0"/>
              <a:t>Accountability</a:t>
            </a:r>
            <a:r>
              <a:rPr lang="da-DK" sz="2400" b="1" dirty="0" smtClean="0"/>
              <a:t> is an </a:t>
            </a:r>
            <a:r>
              <a:rPr lang="da-DK" sz="2400" b="1" dirty="0" err="1" smtClean="0"/>
              <a:t>issue</a:t>
            </a:r>
            <a:endParaRPr lang="da-DK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9442" y="1248508"/>
            <a:ext cx="24618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/>
              <a:t>Where</a:t>
            </a:r>
            <a:r>
              <a:rPr lang="da-DK" dirty="0" smtClean="0"/>
              <a:t> to do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/>
              <a:t>How to do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/>
              <a:t>Use</a:t>
            </a:r>
            <a:r>
              <a:rPr lang="da-DK" dirty="0" smtClean="0"/>
              <a:t> an It-system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/>
              <a:t>How </a:t>
            </a:r>
            <a:r>
              <a:rPr lang="da-DK" dirty="0" err="1" smtClean="0"/>
              <a:t>much</a:t>
            </a:r>
            <a:endParaRPr lang="da-DK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686296" y="1477108"/>
            <a:ext cx="1433146" cy="6242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686296" y="2277208"/>
            <a:ext cx="1433146" cy="1230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686296" y="2804746"/>
            <a:ext cx="1433146" cy="184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686296" y="3103685"/>
            <a:ext cx="1433146" cy="7473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292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461918"/>
            <a:ext cx="8620870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a-DK" dirty="0" smtClean="0"/>
              <a:t>The </a:t>
            </a:r>
            <a:r>
              <a:rPr lang="da-DK" dirty="0" err="1" smtClean="0"/>
              <a:t>educational</a:t>
            </a:r>
            <a:r>
              <a:rPr lang="da-DK" dirty="0" smtClean="0"/>
              <a:t> institutions </a:t>
            </a:r>
            <a:r>
              <a:rPr lang="da-DK" dirty="0" err="1" smtClean="0"/>
              <a:t>want</a:t>
            </a:r>
            <a:r>
              <a:rPr lang="da-DK" dirty="0" smtClean="0"/>
              <a:t> to </a:t>
            </a:r>
            <a:r>
              <a:rPr lang="da-DK" dirty="0" err="1" smtClean="0"/>
              <a:t>work</a:t>
            </a:r>
            <a:r>
              <a:rPr lang="da-DK" dirty="0" smtClean="0"/>
              <a:t> </a:t>
            </a:r>
            <a:r>
              <a:rPr lang="da-DK" dirty="0" err="1" smtClean="0"/>
              <a:t>closer</a:t>
            </a:r>
            <a:r>
              <a:rPr lang="da-DK" dirty="0" smtClean="0"/>
              <a:t> </a:t>
            </a:r>
            <a:r>
              <a:rPr lang="da-DK" dirty="0" err="1" smtClean="0"/>
              <a:t>together</a:t>
            </a:r>
            <a:endParaRPr lang="da-DK" dirty="0"/>
          </a:p>
        </p:txBody>
      </p:sp>
      <p:sp>
        <p:nvSpPr>
          <p:cNvPr id="3" name="Rectangle 2"/>
          <p:cNvSpPr/>
          <p:nvPr/>
        </p:nvSpPr>
        <p:spPr>
          <a:xfrm>
            <a:off x="540308" y="2051658"/>
            <a:ext cx="5975657" cy="155378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72000" rtlCol="0" anchor="ctr"/>
          <a:lstStyle/>
          <a:p>
            <a:r>
              <a:rPr lang="da-DK" sz="2000" b="1" u="sng" dirty="0" err="1" smtClean="0">
                <a:solidFill>
                  <a:schemeClr val="bg1"/>
                </a:solidFill>
              </a:rPr>
              <a:t>Biggest</a:t>
            </a:r>
            <a:r>
              <a:rPr lang="da-DK" sz="2000" b="1" u="sng" dirty="0" smtClean="0">
                <a:solidFill>
                  <a:schemeClr val="bg1"/>
                </a:solidFill>
              </a:rPr>
              <a:t> </a:t>
            </a:r>
            <a:r>
              <a:rPr lang="da-DK" sz="2000" b="1" u="sng" dirty="0" err="1" smtClean="0">
                <a:solidFill>
                  <a:schemeClr val="bg1"/>
                </a:solidFill>
              </a:rPr>
              <a:t>unknown</a:t>
            </a:r>
            <a:r>
              <a:rPr lang="da-DK" sz="2000" b="1" u="sng" dirty="0" smtClean="0">
                <a:solidFill>
                  <a:schemeClr val="bg1"/>
                </a:solidFill>
              </a:rPr>
              <a:t> at the moment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>
                <a:solidFill>
                  <a:schemeClr val="bg1"/>
                </a:solidFill>
              </a:rPr>
              <a:t>The </a:t>
            </a:r>
            <a:r>
              <a:rPr lang="da-DK" sz="2000" dirty="0" err="1" smtClean="0">
                <a:solidFill>
                  <a:schemeClr val="bg1"/>
                </a:solidFill>
              </a:rPr>
              <a:t>use</a:t>
            </a:r>
            <a:r>
              <a:rPr lang="da-DK" sz="2000" dirty="0" smtClean="0">
                <a:solidFill>
                  <a:schemeClr val="bg1"/>
                </a:solidFill>
              </a:rPr>
              <a:t> of Business Intelligence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>
                <a:solidFill>
                  <a:schemeClr val="bg1"/>
                </a:solidFill>
              </a:rPr>
              <a:t>A </a:t>
            </a:r>
            <a:r>
              <a:rPr lang="da-DK" sz="2000" dirty="0" err="1" smtClean="0">
                <a:solidFill>
                  <a:schemeClr val="bg1"/>
                </a:solidFill>
              </a:rPr>
              <a:t>possible</a:t>
            </a:r>
            <a:r>
              <a:rPr lang="da-DK" sz="2000" dirty="0" smtClean="0">
                <a:solidFill>
                  <a:schemeClr val="bg1"/>
                </a:solidFill>
              </a:rPr>
              <a:t> Code of </a:t>
            </a:r>
            <a:r>
              <a:rPr lang="da-DK" sz="2000" dirty="0" err="1" smtClean="0">
                <a:solidFill>
                  <a:schemeClr val="bg1"/>
                </a:solidFill>
              </a:rPr>
              <a:t>Conduct</a:t>
            </a:r>
            <a:endParaRPr lang="da-DK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>
                <a:solidFill>
                  <a:schemeClr val="bg1"/>
                </a:solidFill>
              </a:rPr>
              <a:t>Certification</a:t>
            </a:r>
            <a:r>
              <a:rPr lang="da-DK" sz="2000" dirty="0" smtClean="0">
                <a:solidFill>
                  <a:schemeClr val="bg1"/>
                </a:solidFill>
              </a:rPr>
              <a:t> of researchers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1649" y="992711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Various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issues</a:t>
            </a:r>
            <a:r>
              <a:rPr lang="da-DK" sz="2800" b="1" dirty="0" smtClean="0"/>
              <a:t> with the GDPR</a:t>
            </a:r>
            <a:endParaRPr lang="da-DK" sz="28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7872029" y="2553684"/>
            <a:ext cx="520950" cy="1187419"/>
            <a:chOff x="4934264" y="2490383"/>
            <a:chExt cx="260265" cy="740942"/>
          </a:xfrm>
          <a:solidFill>
            <a:schemeClr val="accent1"/>
          </a:solidFill>
        </p:grpSpPr>
        <p:sp>
          <p:nvSpPr>
            <p:cNvPr id="12" name="Rectangle 11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4" name="Oval 13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441376" y="2418024"/>
            <a:ext cx="520950" cy="1187419"/>
            <a:chOff x="4934264" y="2490383"/>
            <a:chExt cx="260265" cy="740942"/>
          </a:xfrm>
          <a:solidFill>
            <a:schemeClr val="accent6"/>
          </a:solidFill>
        </p:grpSpPr>
        <p:sp>
          <p:nvSpPr>
            <p:cNvPr id="9" name="Rectangle 8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" name="Oval 10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7" name="Oval 11"/>
          <p:cNvSpPr/>
          <p:nvPr/>
        </p:nvSpPr>
        <p:spPr>
          <a:xfrm>
            <a:off x="5379985" y="3452019"/>
            <a:ext cx="3575679" cy="1337698"/>
          </a:xfrm>
          <a:custGeom>
            <a:avLst/>
            <a:gdLst>
              <a:gd name="connsiteX0" fmla="*/ 0 w 2788467"/>
              <a:gd name="connsiteY0" fmla="*/ 628088 h 1256175"/>
              <a:gd name="connsiteX1" fmla="*/ 1394234 w 2788467"/>
              <a:gd name="connsiteY1" fmla="*/ 0 h 1256175"/>
              <a:gd name="connsiteX2" fmla="*/ 2788468 w 2788467"/>
              <a:gd name="connsiteY2" fmla="*/ 628088 h 1256175"/>
              <a:gd name="connsiteX3" fmla="*/ 1394234 w 2788467"/>
              <a:gd name="connsiteY3" fmla="*/ 1256176 h 1256175"/>
              <a:gd name="connsiteX4" fmla="*/ 0 w 2788467"/>
              <a:gd name="connsiteY4" fmla="*/ 628088 h 1256175"/>
              <a:gd name="connsiteX0" fmla="*/ 7541 w 2796009"/>
              <a:gd name="connsiteY0" fmla="*/ 573768 h 1201856"/>
              <a:gd name="connsiteX1" fmla="*/ 1935929 w 2796009"/>
              <a:gd name="connsiteY1" fmla="*/ 0 h 1201856"/>
              <a:gd name="connsiteX2" fmla="*/ 2796009 w 2796009"/>
              <a:gd name="connsiteY2" fmla="*/ 573768 h 1201856"/>
              <a:gd name="connsiteX3" fmla="*/ 1401775 w 2796009"/>
              <a:gd name="connsiteY3" fmla="*/ 1201856 h 1201856"/>
              <a:gd name="connsiteX4" fmla="*/ 7541 w 2796009"/>
              <a:gd name="connsiteY4" fmla="*/ 573768 h 1201856"/>
              <a:gd name="connsiteX0" fmla="*/ 6012 w 3382955"/>
              <a:gd name="connsiteY0" fmla="*/ 573786 h 1201899"/>
              <a:gd name="connsiteX1" fmla="*/ 1934400 w 3382955"/>
              <a:gd name="connsiteY1" fmla="*/ 18 h 1201899"/>
              <a:gd name="connsiteX2" fmla="*/ 3382955 w 3382955"/>
              <a:gd name="connsiteY2" fmla="*/ 591893 h 1201899"/>
              <a:gd name="connsiteX3" fmla="*/ 1400246 w 3382955"/>
              <a:gd name="connsiteY3" fmla="*/ 1201874 h 1201899"/>
              <a:gd name="connsiteX4" fmla="*/ 6012 w 3382955"/>
              <a:gd name="connsiteY4" fmla="*/ 573786 h 1201899"/>
              <a:gd name="connsiteX0" fmla="*/ 2912 w 3379855"/>
              <a:gd name="connsiteY0" fmla="*/ 501362 h 1129475"/>
              <a:gd name="connsiteX1" fmla="*/ 1759284 w 3379855"/>
              <a:gd name="connsiteY1" fmla="*/ 22 h 1129475"/>
              <a:gd name="connsiteX2" fmla="*/ 3379855 w 3379855"/>
              <a:gd name="connsiteY2" fmla="*/ 519469 h 1129475"/>
              <a:gd name="connsiteX3" fmla="*/ 1397146 w 3379855"/>
              <a:gd name="connsiteY3" fmla="*/ 1129450 h 1129475"/>
              <a:gd name="connsiteX4" fmla="*/ 2912 w 3379855"/>
              <a:gd name="connsiteY4" fmla="*/ 501362 h 1129475"/>
              <a:gd name="connsiteX0" fmla="*/ 241 w 3377184"/>
              <a:gd name="connsiteY0" fmla="*/ 591892 h 1220005"/>
              <a:gd name="connsiteX1" fmla="*/ 1494062 w 3377184"/>
              <a:gd name="connsiteY1" fmla="*/ 17 h 1220005"/>
              <a:gd name="connsiteX2" fmla="*/ 3377184 w 3377184"/>
              <a:gd name="connsiteY2" fmla="*/ 609999 h 1220005"/>
              <a:gd name="connsiteX3" fmla="*/ 1394475 w 3377184"/>
              <a:gd name="connsiteY3" fmla="*/ 1219980 h 1220005"/>
              <a:gd name="connsiteX4" fmla="*/ 241 w 3377184"/>
              <a:gd name="connsiteY4" fmla="*/ 591892 h 1220005"/>
              <a:gd name="connsiteX0" fmla="*/ 8219 w 3385162"/>
              <a:gd name="connsiteY0" fmla="*/ 854437 h 1482550"/>
              <a:gd name="connsiteX1" fmla="*/ 2036194 w 3385162"/>
              <a:gd name="connsiteY1" fmla="*/ 11 h 1482550"/>
              <a:gd name="connsiteX2" fmla="*/ 3385162 w 3385162"/>
              <a:gd name="connsiteY2" fmla="*/ 872544 h 1482550"/>
              <a:gd name="connsiteX3" fmla="*/ 1402453 w 3385162"/>
              <a:gd name="connsiteY3" fmla="*/ 1482525 h 1482550"/>
              <a:gd name="connsiteX4" fmla="*/ 8219 w 3385162"/>
              <a:gd name="connsiteY4" fmla="*/ 854437 h 1482550"/>
              <a:gd name="connsiteX0" fmla="*/ 9 w 3376952"/>
              <a:gd name="connsiteY0" fmla="*/ 782012 h 1410125"/>
              <a:gd name="connsiteX1" fmla="*/ 1412348 w 3376952"/>
              <a:gd name="connsiteY1" fmla="*/ 13 h 1410125"/>
              <a:gd name="connsiteX2" fmla="*/ 3376952 w 3376952"/>
              <a:gd name="connsiteY2" fmla="*/ 800119 h 1410125"/>
              <a:gd name="connsiteX3" fmla="*/ 1394243 w 3376952"/>
              <a:gd name="connsiteY3" fmla="*/ 1410100 h 1410125"/>
              <a:gd name="connsiteX4" fmla="*/ 9 w 3376952"/>
              <a:gd name="connsiteY4" fmla="*/ 782012 h 1410125"/>
              <a:gd name="connsiteX0" fmla="*/ 1098 w 3378041"/>
              <a:gd name="connsiteY0" fmla="*/ 709585 h 1337698"/>
              <a:gd name="connsiteX1" fmla="*/ 1612613 w 3378041"/>
              <a:gd name="connsiteY1" fmla="*/ 14 h 1337698"/>
              <a:gd name="connsiteX2" fmla="*/ 3378041 w 3378041"/>
              <a:gd name="connsiteY2" fmla="*/ 727692 h 1337698"/>
              <a:gd name="connsiteX3" fmla="*/ 1395332 w 3378041"/>
              <a:gd name="connsiteY3" fmla="*/ 1337673 h 1337698"/>
              <a:gd name="connsiteX4" fmla="*/ 1098 w 3378041"/>
              <a:gd name="connsiteY4" fmla="*/ 709585 h 1337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8041" h="1337698">
                <a:moveTo>
                  <a:pt x="1098" y="709585"/>
                </a:moveTo>
                <a:cubicBezTo>
                  <a:pt x="37311" y="486642"/>
                  <a:pt x="1049789" y="-3004"/>
                  <a:pt x="1612613" y="14"/>
                </a:cubicBezTo>
                <a:cubicBezTo>
                  <a:pt x="2175437" y="3032"/>
                  <a:pt x="3378041" y="380809"/>
                  <a:pt x="3378041" y="727692"/>
                </a:cubicBezTo>
                <a:cubicBezTo>
                  <a:pt x="3378041" y="1074575"/>
                  <a:pt x="1958156" y="1340691"/>
                  <a:pt x="1395332" y="1337673"/>
                </a:cubicBezTo>
                <a:cubicBezTo>
                  <a:pt x="832508" y="1334655"/>
                  <a:pt x="-35115" y="932528"/>
                  <a:pt x="1098" y="7095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15" name="Group 14"/>
          <p:cNvGrpSpPr/>
          <p:nvPr/>
        </p:nvGrpSpPr>
        <p:grpSpPr>
          <a:xfrm>
            <a:off x="6516269" y="2004737"/>
            <a:ext cx="875025" cy="1629585"/>
            <a:chOff x="740182" y="2216922"/>
            <a:chExt cx="561315" cy="1016851"/>
          </a:xfrm>
          <a:effectLst/>
        </p:grpSpPr>
        <p:sp>
          <p:nvSpPr>
            <p:cNvPr id="16" name="Rounded Rectangle 15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3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DKCERT">
      <a:dk1>
        <a:sysClr val="windowText" lastClr="000000"/>
      </a:dk1>
      <a:lt1>
        <a:sysClr val="window" lastClr="FFFFFF"/>
      </a:lt1>
      <a:dk2>
        <a:srgbClr val="E4E5E3"/>
      </a:dk2>
      <a:lt2>
        <a:srgbClr val="5A5A59"/>
      </a:lt2>
      <a:accent1>
        <a:srgbClr val="213E99"/>
      </a:accent1>
      <a:accent2>
        <a:srgbClr val="76777A"/>
      </a:accent2>
      <a:accent3>
        <a:srgbClr val="ABCB2A"/>
      </a:accent3>
      <a:accent4>
        <a:srgbClr val="5A5A59"/>
      </a:accent4>
      <a:accent5>
        <a:srgbClr val="ABCB2A"/>
      </a:accent5>
      <a:accent6>
        <a:srgbClr val="B2B3B2"/>
      </a:accent6>
      <a:hlink>
        <a:srgbClr val="ABCB2A"/>
      </a:hlink>
      <a:folHlink>
        <a:srgbClr val="7A932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19267</TotalTime>
  <Words>149</Words>
  <Application>Microsoft Office PowerPoint</Application>
  <PresentationFormat>On-screen Show (16:9)</PresentationFormat>
  <Paragraphs>38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Lucida Grande</vt:lpstr>
      <vt:lpstr>Office Theme</vt:lpstr>
      <vt:lpstr>Implementation Practices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Aarhus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Bygvraa Rasmussen</dc:creator>
  <cp:lastModifiedBy>surf</cp:lastModifiedBy>
  <cp:revision>104</cp:revision>
  <dcterms:created xsi:type="dcterms:W3CDTF">2016-11-16T09:02:06Z</dcterms:created>
  <dcterms:modified xsi:type="dcterms:W3CDTF">2018-04-30T08:40:13Z</dcterms:modified>
</cp:coreProperties>
</file>