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80" r:id="rId3"/>
    <p:sldId id="276" r:id="rId4"/>
    <p:sldId id="278" r:id="rId5"/>
    <p:sldId id="277" r:id="rId6"/>
    <p:sldId id="279" r:id="rId7"/>
    <p:sldId id="275" r:id="rId8"/>
    <p:sldId id="261" r:id="rId9"/>
    <p:sldId id="271" r:id="rId10"/>
    <p:sldId id="272" r:id="rId11"/>
    <p:sldId id="273" r:id="rId12"/>
    <p:sldId id="266" r:id="rId13"/>
    <p:sldId id="267" r:id="rId14"/>
    <p:sldId id="269" r:id="rId15"/>
    <p:sldId id="27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D7D"/>
    <a:srgbClr val="043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630"/>
  </p:normalViewPr>
  <p:slideViewPr>
    <p:cSldViewPr snapToGrid="0" snapToObjects="1">
      <p:cViewPr varScale="1">
        <p:scale>
          <a:sx n="87" d="100"/>
          <a:sy n="87" d="100"/>
        </p:scale>
        <p:origin x="128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B3416-963B-BA40-ACA0-067B6680F50E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8C697-3B48-C74B-8B72-394B6820C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40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8C697-3B48-C74B-8B72-394B6820C9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21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8C697-3B48-C74B-8B72-394B6820C9D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50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8C697-3B48-C74B-8B72-394B6820C9D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4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79715" y="2591341"/>
            <a:ext cx="2077039" cy="1621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6707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9983215" y="5544587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60115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29454" y="708046"/>
            <a:ext cx="1441922" cy="112548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3340" y="5573354"/>
            <a:ext cx="1154151" cy="1090789"/>
          </a:xfrm>
        </p:spPr>
        <p:txBody>
          <a:bodyPr/>
          <a:lstStyle>
            <a:lvl1pPr>
              <a:defRPr sz="18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283520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72766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bg1"/>
            </a:gs>
            <a:gs pos="58000">
              <a:schemeClr val="accent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 userDrawn="1"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ise-community.org/sci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ise-community.org/wp-content/uploads/2017/05/SURF-Endorsement.pdf" TargetMode="External"/><Relationship Id="rId3" Type="http://schemas.openxmlformats.org/officeDocument/2006/relationships/hyperlink" Target="https://wise-community.org/wp-content/uploads/2017/05/Endorsement-EUDAT.pdf" TargetMode="External"/><Relationship Id="rId7" Type="http://schemas.openxmlformats.org/officeDocument/2006/relationships/hyperlink" Target="https://wise-community.org/wp-content/uploads/2017/05/Endorsement-PRACE.pdf" TargetMode="External"/><Relationship Id="rId12" Type="http://schemas.openxmlformats.org/officeDocument/2006/relationships/image" Target="../media/image9.jpg"/><Relationship Id="rId2" Type="http://schemas.openxmlformats.org/officeDocument/2006/relationships/hyperlink" Target="https://wise-community.org/wp-content/uploads/2017/05/SCI-Framework-Endorsement-EGI-signed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se-community.org/wp-content/uploads/2017/05/Endorsement_MYREN.pdf" TargetMode="External"/><Relationship Id="rId11" Type="http://schemas.openxmlformats.org/officeDocument/2006/relationships/hyperlink" Target="https://www.geant.org/News_and_Events/Pages/supporting-security-for-collaborating-infrastructures.aspx" TargetMode="External"/><Relationship Id="rId5" Type="http://schemas.openxmlformats.org/officeDocument/2006/relationships/hyperlink" Target="https://wise-community.org/wp-content/uploads/2017/05/GridPP-Endorsement.pdf" TargetMode="External"/><Relationship Id="rId10" Type="http://schemas.openxmlformats.org/officeDocument/2006/relationships/hyperlink" Target="https://wise-community.org/wp-content/uploads/2017/05/XSEDE-Endorsement.pdf" TargetMode="External"/><Relationship Id="rId4" Type="http://schemas.openxmlformats.org/officeDocument/2006/relationships/hyperlink" Target="https://wise-community.org/wp-content/uploads/2017/05/Endorsement-GEANT.pdf" TargetMode="External"/><Relationship Id="rId9" Type="http://schemas.openxmlformats.org/officeDocument/2006/relationships/hyperlink" Target="https://wise-community.org/wp-content/uploads/2017/05/WLCG-Endorsement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tf.net/snctfi/" TargetMode="External"/><Relationship Id="rId2" Type="http://schemas.openxmlformats.org/officeDocument/2006/relationships/hyperlink" Target="https://refeds.org/sirtf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0322" y="2639961"/>
            <a:ext cx="8144134" cy="1466818"/>
          </a:xfrm>
        </p:spPr>
        <p:txBody>
          <a:bodyPr/>
          <a:lstStyle/>
          <a:p>
            <a:r>
              <a:rPr lang="nl-NL" sz="4800" dirty="0" err="1"/>
              <a:t>BoF</a:t>
            </a:r>
            <a:r>
              <a:rPr lang="nl-NL" sz="4800" dirty="0"/>
              <a:t> - WISE </a:t>
            </a:r>
            <a:r>
              <a:rPr lang="nl-NL" sz="4800" dirty="0" err="1"/>
              <a:t>birds</a:t>
            </a:r>
            <a:r>
              <a:rPr lang="nl-NL" sz="4800" dirty="0"/>
              <a:t> </a:t>
            </a:r>
            <a:r>
              <a:rPr lang="nl-NL" sz="4800" dirty="0" err="1"/>
              <a:t>fly</a:t>
            </a:r>
            <a:r>
              <a:rPr lang="nl-NL" sz="4800" dirty="0"/>
              <a:t> </a:t>
            </a:r>
            <a:r>
              <a:rPr lang="nl-NL" sz="4800" dirty="0" err="1"/>
              <a:t>together</a:t>
            </a:r>
            <a:br>
              <a:rPr lang="nl-NL" dirty="0"/>
            </a:br>
            <a:r>
              <a:rPr lang="nl-NL" sz="2800" dirty="0"/>
              <a:t>David Kelsey </a:t>
            </a:r>
            <a:r>
              <a:rPr lang="nl-NL" sz="2400" dirty="0"/>
              <a:t>(STFC-RAL, UK Research and </a:t>
            </a:r>
            <a:r>
              <a:rPr lang="nl-NL" sz="2400" dirty="0" err="1"/>
              <a:t>Innovation</a:t>
            </a:r>
            <a:r>
              <a:rPr lang="nl-NL" sz="2400" dirty="0"/>
              <a:t>)</a:t>
            </a:r>
            <a:br>
              <a:rPr lang="nl-NL" sz="2400" dirty="0"/>
            </a:br>
            <a:r>
              <a:rPr lang="nl-NL" sz="1800" dirty="0"/>
              <a:t>TNC18, Trondheim, 12 </a:t>
            </a:r>
            <a:r>
              <a:rPr lang="nl-NL" sz="1800" dirty="0" err="1"/>
              <a:t>June</a:t>
            </a:r>
            <a:r>
              <a:rPr lang="nl-NL" sz="1800" dirty="0"/>
              <a:t> 2018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22448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Sirtfi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01" y="2336800"/>
            <a:ext cx="7044774" cy="35988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36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Snctfi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576" y="2336800"/>
            <a:ext cx="5982823" cy="35988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185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WISE SCI Version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Aims</a:t>
            </a:r>
          </a:p>
          <a:p>
            <a:pPr lvl="1"/>
            <a:r>
              <a:rPr lang="en-GB" dirty="0"/>
              <a:t>Involve wider range of stakeholders</a:t>
            </a:r>
          </a:p>
          <a:p>
            <a:pPr lvl="2"/>
            <a:r>
              <a:rPr lang="en-GB" dirty="0"/>
              <a:t>GEANT, NRENS, Identity federations, </a:t>
            </a:r>
            <a:r>
              <a:rPr lang="is-IS" dirty="0"/>
              <a:t>…</a:t>
            </a:r>
            <a:endParaRPr lang="en-GB" dirty="0"/>
          </a:p>
          <a:p>
            <a:pPr lvl="1"/>
            <a:r>
              <a:rPr lang="en-GB" dirty="0"/>
              <a:t>Address conflicts in version 1 for new stakeholders</a:t>
            </a:r>
          </a:p>
          <a:p>
            <a:pPr lvl="1"/>
            <a:r>
              <a:rPr lang="en-GB" dirty="0"/>
              <a:t>Add new topics/areas if needed (or indeed remove topics)</a:t>
            </a:r>
          </a:p>
          <a:p>
            <a:pPr lvl="1"/>
            <a:r>
              <a:rPr lang="en-GB" dirty="0"/>
              <a:t>Revise all requirements</a:t>
            </a:r>
          </a:p>
          <a:p>
            <a:pPr lvl="1"/>
            <a:r>
              <a:rPr lang="en-GB" dirty="0"/>
              <a:t>Simplify!</a:t>
            </a:r>
          </a:p>
          <a:p>
            <a:r>
              <a:rPr lang="en-GB" dirty="0"/>
              <a:t>SCI Version 2 was published on 31 May 2017</a:t>
            </a:r>
          </a:p>
          <a:p>
            <a:r>
              <a:rPr lang="en-GB" dirty="0">
                <a:hlinkClick r:id="rId2"/>
              </a:rPr>
              <a:t>https://wise-community.org/sci/</a:t>
            </a:r>
            <a:endParaRPr lang="en-GB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0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Endorsement of SCI Version 2 at TNC17 (Linz)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June 2017</a:t>
            </a:r>
          </a:p>
          <a:p>
            <a:r>
              <a:rPr lang="en-US" sz="1800" i="1" dirty="0"/>
              <a:t>Infrastructures endorse the governing principles and approach of SCI, as produced by WISE, as a medium of building trust between infrastructures, to facilitate the exchange of security information in the event of a cross-infrastructure incident, and the collaboration of e-Infrastructures to support the process. These Infrastructures welcome the development of an information security community for the Infrastructures, and underline that the present activities by the research and e-Infrastructures should be continued and reinforced</a:t>
            </a:r>
          </a:p>
          <a:p>
            <a:r>
              <a:rPr lang="en-US" sz="1800" dirty="0"/>
              <a:t>Endorsements have been received from the following infrastructures; </a:t>
            </a:r>
            <a:r>
              <a:rPr lang="en-US" sz="1800" dirty="0">
                <a:hlinkClick r:id="rId2"/>
              </a:rPr>
              <a:t>EGI</a:t>
            </a:r>
            <a:r>
              <a:rPr lang="en-US" sz="1800" dirty="0"/>
              <a:t>, </a:t>
            </a:r>
            <a:r>
              <a:rPr lang="en-US" sz="1800" dirty="0">
                <a:hlinkClick r:id="rId3"/>
              </a:rPr>
              <a:t>EUDAT</a:t>
            </a:r>
            <a:r>
              <a:rPr lang="en-US" sz="1800" dirty="0"/>
              <a:t>, </a:t>
            </a:r>
            <a:r>
              <a:rPr lang="en-US" sz="1800" dirty="0">
                <a:hlinkClick r:id="rId4"/>
              </a:rPr>
              <a:t>GEANT</a:t>
            </a:r>
            <a:r>
              <a:rPr lang="en-US" sz="1800" dirty="0"/>
              <a:t>, </a:t>
            </a:r>
            <a:r>
              <a:rPr lang="en-US" sz="1800" dirty="0">
                <a:hlinkClick r:id="rId5"/>
              </a:rPr>
              <a:t>GridPP</a:t>
            </a:r>
            <a:r>
              <a:rPr lang="en-US" sz="1800" dirty="0"/>
              <a:t>, </a:t>
            </a:r>
            <a:r>
              <a:rPr lang="en-US" sz="1800" dirty="0">
                <a:hlinkClick r:id="rId6"/>
              </a:rPr>
              <a:t>MYREN</a:t>
            </a:r>
            <a:r>
              <a:rPr lang="en-US" sz="1800" dirty="0"/>
              <a:t>, </a:t>
            </a:r>
            <a:r>
              <a:rPr lang="en-US" sz="1800" dirty="0">
                <a:hlinkClick r:id="rId7"/>
              </a:rPr>
              <a:t>PRACE</a:t>
            </a:r>
            <a:r>
              <a:rPr lang="en-US" sz="1800" dirty="0"/>
              <a:t>, </a:t>
            </a:r>
            <a:r>
              <a:rPr lang="en-US" sz="1800" dirty="0">
                <a:hlinkClick r:id="rId8"/>
              </a:rPr>
              <a:t>SURF</a:t>
            </a:r>
            <a:r>
              <a:rPr lang="en-US" sz="1800" dirty="0"/>
              <a:t>, </a:t>
            </a:r>
            <a:r>
              <a:rPr lang="en-US" sz="1800" dirty="0">
                <a:hlinkClick r:id="rId9"/>
              </a:rPr>
              <a:t>WLCG</a:t>
            </a:r>
            <a:r>
              <a:rPr lang="en-US" sz="1800" dirty="0"/>
              <a:t>, </a:t>
            </a:r>
            <a:r>
              <a:rPr lang="en-US" sz="1800" u="sng" dirty="0">
                <a:hlinkClick r:id="rId10"/>
              </a:rPr>
              <a:t>XSEDE</a:t>
            </a:r>
            <a:r>
              <a:rPr lang="en-US" sz="1800" dirty="0"/>
              <a:t>.</a:t>
            </a:r>
          </a:p>
          <a:p>
            <a:r>
              <a:rPr lang="en-US" sz="1800" dirty="0">
                <a:hlinkClick r:id="rId11"/>
              </a:rPr>
              <a:t>https://</a:t>
            </a:r>
            <a:r>
              <a:rPr lang="en-US" sz="1800" dirty="0" err="1">
                <a:hlinkClick r:id="rId11"/>
              </a:rPr>
              <a:t>www.geant.org</a:t>
            </a:r>
            <a:r>
              <a:rPr lang="en-US" sz="1800" dirty="0">
                <a:hlinkClick r:id="rId11"/>
              </a:rPr>
              <a:t>/</a:t>
            </a:r>
            <a:r>
              <a:rPr lang="en-US" sz="1800" dirty="0" err="1">
                <a:hlinkClick r:id="rId11"/>
              </a:rPr>
              <a:t>News_and_Events</a:t>
            </a:r>
            <a:r>
              <a:rPr lang="en-US" sz="1800" dirty="0">
                <a:hlinkClick r:id="rId11"/>
              </a:rPr>
              <a:t>/Pages/supporting-security-for-collaborating-</a:t>
            </a:r>
            <a:r>
              <a:rPr lang="en-US" sz="1800" dirty="0" err="1">
                <a:hlinkClick r:id="rId11"/>
              </a:rPr>
              <a:t>infrastructures.aspx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237" y="2743201"/>
            <a:ext cx="1978763" cy="184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4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SCI–WG in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Continue joint work AARC2/EOSC-hub on Policy Development Kit</a:t>
            </a:r>
          </a:p>
          <a:p>
            <a:pPr lvl="1"/>
            <a:r>
              <a:rPr lang="en-US" dirty="0"/>
              <a:t>Based on SCI V2</a:t>
            </a:r>
          </a:p>
          <a:p>
            <a:pPr lvl="1"/>
            <a:r>
              <a:rPr lang="en-US" dirty="0"/>
              <a:t>Compare with other similar activities elsewhere (Trusted CI)</a:t>
            </a:r>
          </a:p>
          <a:p>
            <a:r>
              <a:rPr lang="en-US" dirty="0"/>
              <a:t>Produce FAQ/Guidelines &amp; Training – how to satisfy SCI V2?</a:t>
            </a:r>
          </a:p>
          <a:p>
            <a:r>
              <a:rPr lang="en-US" dirty="0"/>
              <a:t>Maturity Assessments from a number of Infrastructures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879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335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C19225-F777-2F4F-B439-0900C7FDE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3279DB-0F98-6D48-9700-3C01FDD51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BoF</a:t>
            </a:r>
            <a:r>
              <a:rPr lang="en-US" dirty="0"/>
              <a:t> – 12 June 2018 - Agenda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7D84BD7-9422-FD41-965B-55E2ED34FA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1038" y="2452910"/>
            <a:ext cx="9613900" cy="3366643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FA6C5D-4FE0-D04C-9255-70E13CFB1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6FB61-ED79-9E4A-9EAF-E169F6316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898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97DC1D-144E-A649-B7DC-1AFB27D52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F2C146-7A2D-8C4C-83D1-25E173765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WISE Community – short 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6E87A3-5A4B-3D43-B660-798FAC1FF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Started in October 2015 – Workshop – Barcelona</a:t>
            </a:r>
          </a:p>
          <a:p>
            <a:pPr lvl="1"/>
            <a:r>
              <a:rPr lang="en-US" dirty="0"/>
              <a:t>Jointly organized by SIG-ISM and SCI</a:t>
            </a:r>
          </a:p>
          <a:p>
            <a:r>
              <a:rPr lang="en-US" dirty="0"/>
              <a:t>Community members come from e-Infrastructures across the world</a:t>
            </a:r>
          </a:p>
          <a:p>
            <a:r>
              <a:rPr lang="en-US" dirty="0"/>
              <a:t>Governed by a steering committee</a:t>
            </a:r>
          </a:p>
          <a:p>
            <a:pPr lvl="1"/>
            <a:r>
              <a:rPr lang="en-US" dirty="0"/>
              <a:t>Project managed by GEANT staff</a:t>
            </a:r>
          </a:p>
          <a:p>
            <a:r>
              <a:rPr lang="en-US" dirty="0"/>
              <a:t>Real work done by Working Groups</a:t>
            </a:r>
          </a:p>
          <a:p>
            <a:r>
              <a:rPr lang="en-US" dirty="0"/>
              <a:t>Meetings since TNC17</a:t>
            </a:r>
          </a:p>
          <a:p>
            <a:pPr lvl="1"/>
            <a:r>
              <a:rPr lang="en-US" dirty="0"/>
              <a:t>NSF Cybersecurity Summit, USA – August 2017</a:t>
            </a:r>
          </a:p>
          <a:p>
            <a:pPr lvl="1"/>
            <a:r>
              <a:rPr lang="en-US" dirty="0"/>
              <a:t>STFC Abingdon, UK – February 2018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8CA696-FE87-074D-8C97-75B2204C9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93635-F609-1C48-BFFA-A66DF5943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264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53EDB7-EF3F-1F4B-B7FB-907FA5195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E2663D-FF24-A040-A9BD-B9C1763F4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a Mission Statement (Feb 2018)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76883-84F9-E443-B155-EA7848362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What? Joint development of policy frameworks, guidelines, templates and workshops</a:t>
            </a:r>
          </a:p>
          <a:p>
            <a:r>
              <a:rPr lang="en-GB" i="1" dirty="0"/>
              <a:t>How? By fostering a collaborative community of security experts </a:t>
            </a:r>
          </a:p>
          <a:p>
            <a:r>
              <a:rPr lang="en-GB" i="1" dirty="0"/>
              <a:t>Why? To promote best information security practices for research infrastructures 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CBFDFF-3FC0-1941-AC04-ED1D40AD4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85D901-A471-A14A-84CD-6A0C3E831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159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8ADEC1-D08D-2147-89EE-917CD134F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EB58B4-FE48-6443-B325-40338E314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Working Groups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784006-FE20-4744-AB5F-B3B9552E2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RAW-WG	Risk Assessment (</a:t>
            </a:r>
            <a:r>
              <a:rPr lang="en-US" dirty="0" err="1"/>
              <a:t>Urpo</a:t>
            </a:r>
            <a:r>
              <a:rPr lang="en-US" dirty="0"/>
              <a:t> Kaila &amp; Bart </a:t>
            </a:r>
            <a:r>
              <a:rPr lang="en-US" dirty="0" err="1"/>
              <a:t>Bosma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Produced a Risk Assessment Template – and guidelines</a:t>
            </a:r>
          </a:p>
          <a:p>
            <a:pPr lvl="1"/>
            <a:r>
              <a:rPr lang="en-US" dirty="0"/>
              <a:t>Bart will take-over as chair</a:t>
            </a:r>
          </a:p>
          <a:p>
            <a:pPr lvl="1"/>
            <a:r>
              <a:rPr lang="en-US" dirty="0"/>
              <a:t>Work to continue – align with other similar work (Trusted CI?)</a:t>
            </a:r>
          </a:p>
          <a:p>
            <a:r>
              <a:rPr lang="en-US" dirty="0"/>
              <a:t>STAA-WG	Security Training Awareness (Alf </a:t>
            </a:r>
            <a:r>
              <a:rPr lang="en-US" dirty="0" err="1"/>
              <a:t>Moens</a:t>
            </a:r>
            <a:r>
              <a:rPr lang="en-US" dirty="0"/>
              <a:t> &amp; Jim Marsteller)</a:t>
            </a:r>
          </a:p>
          <a:p>
            <a:pPr lvl="1"/>
            <a:r>
              <a:rPr lang="en-US" dirty="0"/>
              <a:t>An Inventory of Training and 3 other documents produced</a:t>
            </a:r>
          </a:p>
          <a:p>
            <a:pPr lvl="1"/>
            <a:r>
              <a:rPr lang="en-US" dirty="0"/>
              <a:t>Now closed</a:t>
            </a:r>
          </a:p>
          <a:p>
            <a:r>
              <a:rPr lang="en-US" dirty="0"/>
              <a:t>SBOD-WG	Security in Big and Open Data (Ralph </a:t>
            </a:r>
            <a:r>
              <a:rPr lang="en-US" dirty="0" err="1"/>
              <a:t>Niederberger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Produced Case Statement and Definitions documents</a:t>
            </a:r>
          </a:p>
          <a:p>
            <a:pPr lvl="1"/>
            <a:r>
              <a:rPr lang="en-US" dirty="0"/>
              <a:t>Now closed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C98E1B-3614-AF43-9744-0A10D4050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C37F6-583C-DC4D-9495-FC284E7C3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605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49C494-EE9C-3F4F-9CD2-300206D52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22085A-F488-694C-8861-BC504E633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Groups (continued)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AC4FAD-D2C4-B74E-B151-C34136B73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SCI-WG Security for Collaborating Infrastructures</a:t>
            </a:r>
          </a:p>
          <a:p>
            <a:pPr lvl="1"/>
            <a:r>
              <a:rPr lang="en-US" dirty="0"/>
              <a:t>Produced SCI document version 2 (see next slides) – Chair Dave Kelsey</a:t>
            </a:r>
          </a:p>
          <a:p>
            <a:pPr lvl="1"/>
            <a:endParaRPr lang="en-US" dirty="0"/>
          </a:p>
          <a:p>
            <a:r>
              <a:rPr lang="en-US" dirty="0"/>
              <a:t>Proposals for new groups</a:t>
            </a:r>
          </a:p>
          <a:p>
            <a:pPr lvl="1"/>
            <a:r>
              <a:rPr lang="en-US" dirty="0"/>
              <a:t>Communication in Security Challenges (David Groep)</a:t>
            </a:r>
          </a:p>
          <a:p>
            <a:pPr lvl="1"/>
            <a:r>
              <a:rPr lang="en-US" dirty="0"/>
              <a:t>Data Loss Prevention (</a:t>
            </a:r>
            <a:r>
              <a:rPr lang="en-US" dirty="0" err="1"/>
              <a:t>Urpo</a:t>
            </a:r>
            <a:r>
              <a:rPr lang="en-US" dirty="0"/>
              <a:t> Kaila)</a:t>
            </a:r>
          </a:p>
          <a:p>
            <a:pPr lvl="1"/>
            <a:r>
              <a:rPr lang="en-US" dirty="0"/>
              <a:t>Security Challenges for High Throughput Data Transfers (Tim </a:t>
            </a:r>
            <a:r>
              <a:rPr lang="en-US" dirty="0" err="1"/>
              <a:t>Chown</a:t>
            </a:r>
            <a:r>
              <a:rPr lang="en-US" dirty="0"/>
              <a:t>, Ralph </a:t>
            </a:r>
            <a:r>
              <a:rPr lang="en-US" dirty="0" err="1"/>
              <a:t>Niederberger</a:t>
            </a:r>
            <a:r>
              <a:rPr lang="en-US" dirty="0"/>
              <a:t> and others) – see later – today’s “keynote”</a:t>
            </a:r>
          </a:p>
          <a:p>
            <a:pPr lvl="1"/>
            <a:r>
              <a:rPr lang="en-US" dirty="0"/>
              <a:t>Security Trust, threat intelligence and communication (Romain </a:t>
            </a:r>
            <a:r>
              <a:rPr lang="en-US" dirty="0" err="1"/>
              <a:t>Wartel</a:t>
            </a:r>
            <a:r>
              <a:rPr lang="en-US" dirty="0"/>
              <a:t>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AF622-1A19-154D-8AD0-8DE690F1A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A7B01-47B5-1A46-B4AC-EDEA50CB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151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0322" y="2639961"/>
            <a:ext cx="8144134" cy="1466818"/>
          </a:xfrm>
        </p:spPr>
        <p:txBody>
          <a:bodyPr/>
          <a:lstStyle/>
          <a:p>
            <a:r>
              <a:rPr lang="nl-NL" dirty="0"/>
              <a:t>SCI -WG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22448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3917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 Version 2 – at TNC17, Linz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958" y="2612094"/>
            <a:ext cx="5451246" cy="307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2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 version 1 - children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separate derivatives of SCI version 1</a:t>
            </a:r>
          </a:p>
          <a:p>
            <a:r>
              <a:rPr lang="en-US" dirty="0"/>
              <a:t>REFEDS Sirtfi - The Security Incident Response Trust Framework for Federated Identity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refeds.org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sirtfi</a:t>
            </a:r>
            <a:endParaRPr lang="en-US" dirty="0"/>
          </a:p>
          <a:p>
            <a:r>
              <a:rPr lang="en-US" dirty="0"/>
              <a:t>AARC/IGTF Snctfi </a:t>
            </a:r>
            <a:r>
              <a:rPr lang="mr-IN" dirty="0"/>
              <a:t>–</a:t>
            </a:r>
            <a:r>
              <a:rPr lang="en-US" dirty="0"/>
              <a:t> The Scalable Negotiator for a Community Trust Framework in Federated Infrastructures</a:t>
            </a:r>
          </a:p>
          <a:p>
            <a:pPr lvl="1"/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www.igtf.net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snctfi</a:t>
            </a:r>
            <a:r>
              <a:rPr lang="en-US" dirty="0">
                <a:hlinkClick r:id="rId3"/>
              </a:rPr>
              <a:t>/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Jun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BoF - TNC18, Trondheim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90221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WISE 1">
      <a:dk1>
        <a:srgbClr val="04304A"/>
      </a:dk1>
      <a:lt1>
        <a:sysClr val="window" lastClr="FFFFFF"/>
      </a:lt1>
      <a:dk2>
        <a:srgbClr val="0C5428"/>
      </a:dk2>
      <a:lt2>
        <a:srgbClr val="E7E6E6"/>
      </a:lt2>
      <a:accent1>
        <a:srgbClr val="2199DA"/>
      </a:accent1>
      <a:accent2>
        <a:srgbClr val="E30179"/>
      </a:accent2>
      <a:accent3>
        <a:srgbClr val="E4001B"/>
      </a:accent3>
      <a:accent4>
        <a:srgbClr val="29AB5F"/>
      </a:accent4>
      <a:accent5>
        <a:srgbClr val="55555B"/>
      </a:accent5>
      <a:accent6>
        <a:srgbClr val="165B7D"/>
      </a:accent6>
      <a:hlink>
        <a:srgbClr val="F48017"/>
      </a:hlink>
      <a:folHlink>
        <a:srgbClr val="F37F16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E PPT Template" id="{90583413-F761-4B40-95A7-15A2263F0ABC}" vid="{0B27235C-06D5-1E4F-AB0B-95551B399E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WISE PPT Template(1)</Template>
  <TotalTime>151</TotalTime>
  <Words>503</Words>
  <Application>Microsoft Macintosh PowerPoint</Application>
  <PresentationFormat>Widescreen</PresentationFormat>
  <Paragraphs>118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Mangal</vt:lpstr>
      <vt:lpstr>Trebuchet MS</vt:lpstr>
      <vt:lpstr>Berlijn</vt:lpstr>
      <vt:lpstr>BoF - WISE birds fly together David Kelsey (STFC-RAL, UK Research and Innovation) TNC18, Trondheim, 12 June 2018</vt:lpstr>
      <vt:lpstr>BoF – 12 June 2018 - Agenda</vt:lpstr>
      <vt:lpstr>WISE Community – short history</vt:lpstr>
      <vt:lpstr>Towards a Mission Statement (Feb 2018)</vt:lpstr>
      <vt:lpstr>Old Working Groups</vt:lpstr>
      <vt:lpstr>Working Groups (continued)</vt:lpstr>
      <vt:lpstr>SCI -WG</vt:lpstr>
      <vt:lpstr>SCI Version 2 – at TNC17, Linz</vt:lpstr>
      <vt:lpstr>SCI version 1 - children</vt:lpstr>
      <vt:lpstr>Sirtfi</vt:lpstr>
      <vt:lpstr>Snctfi</vt:lpstr>
      <vt:lpstr>WISE SCI Version 2</vt:lpstr>
      <vt:lpstr>Endorsement of SCI Version 2 at TNC17 (Linz)</vt:lpstr>
      <vt:lpstr>SCI–WG in 2018</vt:lpstr>
      <vt:lpstr>Questions?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WISE 2016</dc:title>
  <dc:creator>Microsoft Office User</dc:creator>
  <cp:lastModifiedBy>David Kelsey</cp:lastModifiedBy>
  <cp:revision>31</cp:revision>
  <cp:lastPrinted>2018-06-12T14:31:15Z</cp:lastPrinted>
  <dcterms:created xsi:type="dcterms:W3CDTF">2016-02-24T08:53:40Z</dcterms:created>
  <dcterms:modified xsi:type="dcterms:W3CDTF">2018-06-12T14:32:52Z</dcterms:modified>
</cp:coreProperties>
</file>