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sldIdLst>
    <p:sldId id="256" r:id="rId2"/>
    <p:sldId id="283" r:id="rId3"/>
    <p:sldId id="282" r:id="rId4"/>
    <p:sldId id="284" r:id="rId5"/>
    <p:sldId id="285" r:id="rId6"/>
    <p:sldId id="286" r:id="rId7"/>
    <p:sldId id="287" r:id="rId8"/>
    <p:sldId id="288" r:id="rId9"/>
    <p:sldId id="291" r:id="rId10"/>
    <p:sldId id="292" r:id="rId11"/>
    <p:sldId id="289" r:id="rId12"/>
    <p:sldId id="290" r:id="rId13"/>
    <p:sldId id="293" r:id="rId14"/>
    <p:sldId id="274"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5D7D"/>
    <a:srgbClr val="0430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78"/>
    <p:restoredTop sz="94630"/>
  </p:normalViewPr>
  <p:slideViewPr>
    <p:cSldViewPr snapToGrid="0" snapToObjects="1">
      <p:cViewPr varScale="1">
        <p:scale>
          <a:sx n="87" d="100"/>
          <a:sy n="87" d="100"/>
        </p:scale>
        <p:origin x="296"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BB3416-963B-BA40-ACA0-067B6680F50E}" type="datetimeFigureOut">
              <a:rPr lang="en-US" smtClean="0"/>
              <a:t>8/22/18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B8C697-3B48-C74B-8B72-394B6820C9D5}" type="slidenum">
              <a:rPr lang="en-US" smtClean="0"/>
              <a:t>‹#›</a:t>
            </a:fld>
            <a:endParaRPr lang="en-US"/>
          </a:p>
        </p:txBody>
      </p:sp>
    </p:spTree>
    <p:extLst>
      <p:ext uri="{BB962C8B-B14F-4D97-AF65-F5344CB8AC3E}">
        <p14:creationId xmlns:p14="http://schemas.microsoft.com/office/powerpoint/2010/main" val="1678540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B8C697-3B48-C74B-8B72-394B6820C9D5}" type="slidenum">
              <a:rPr lang="en-US" smtClean="0"/>
              <a:t>1</a:t>
            </a:fld>
            <a:endParaRPr lang="en-US"/>
          </a:p>
        </p:txBody>
      </p:sp>
    </p:spTree>
    <p:extLst>
      <p:ext uri="{BB962C8B-B14F-4D97-AF65-F5344CB8AC3E}">
        <p14:creationId xmlns:p14="http://schemas.microsoft.com/office/powerpoint/2010/main" val="17948218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userDrawn="1"/>
        </p:nvSpPr>
        <p:spPr>
          <a:xfrm>
            <a:off x="9111715" y="2590078"/>
            <a:ext cx="3077109" cy="16603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dirty="0"/>
              <a:t>Click to edit Master title style</a:t>
            </a:r>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21 Aug 2018</a:t>
            </a:r>
            <a:endParaRPr lang="en-US" dirty="0"/>
          </a:p>
        </p:txBody>
      </p:sp>
      <p:sp>
        <p:nvSpPr>
          <p:cNvPr id="5" name="Footer Placeholder 4"/>
          <p:cNvSpPr>
            <a:spLocks noGrp="1"/>
          </p:cNvSpPr>
          <p:nvPr>
            <p:ph type="ftr" sz="quarter" idx="11"/>
          </p:nvPr>
        </p:nvSpPr>
        <p:spPr/>
        <p:txBody>
          <a:bodyPr/>
          <a:lstStyle/>
          <a:p>
            <a:r>
              <a:rPr lang="en-US"/>
              <a:t>Kelsey, WISE @ NSF Cybersecurity Summit 2018</a:t>
            </a:r>
            <a:endParaRPr lang="en-US" dirty="0"/>
          </a:p>
        </p:txBody>
      </p:sp>
      <p:pic>
        <p:nvPicPr>
          <p:cNvPr id="11" name="Picture 10"/>
          <p:cNvPicPr>
            <a:picLocks noChangeAspect="1"/>
          </p:cNvPicPr>
          <p:nvPr userDrawn="1"/>
        </p:nvPicPr>
        <p:blipFill>
          <a:blip r:embed="rId4"/>
          <a:stretch>
            <a:fillRect/>
          </a:stretch>
        </p:blipFill>
        <p:spPr>
          <a:xfrm>
            <a:off x="9679715" y="2591341"/>
            <a:ext cx="2077039" cy="162121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21 Aug 2018</a:t>
            </a:r>
            <a:endParaRPr lang="en-US" dirty="0"/>
          </a:p>
        </p:txBody>
      </p:sp>
      <p:sp>
        <p:nvSpPr>
          <p:cNvPr id="6" name="Footer Placeholder 5"/>
          <p:cNvSpPr>
            <a:spLocks noGrp="1"/>
          </p:cNvSpPr>
          <p:nvPr>
            <p:ph type="ftr" sz="quarter" idx="11"/>
          </p:nvPr>
        </p:nvSpPr>
        <p:spPr/>
        <p:txBody>
          <a:bodyPr/>
          <a:lstStyle/>
          <a:p>
            <a:r>
              <a:rPr lang="en-US"/>
              <a:t>Kelsey, WISE @ NSF Cybersecurity Summit 2018</a:t>
            </a:r>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4667072"/>
            <a:ext cx="1441922" cy="112548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21 Aug 2018</a:t>
            </a:r>
            <a:endParaRPr lang="en-US" dirty="0"/>
          </a:p>
        </p:txBody>
      </p:sp>
      <p:sp>
        <p:nvSpPr>
          <p:cNvPr id="6" name="Footer Placeholder 5"/>
          <p:cNvSpPr>
            <a:spLocks noGrp="1"/>
          </p:cNvSpPr>
          <p:nvPr>
            <p:ph type="ftr" sz="quarter" idx="11"/>
          </p:nvPr>
        </p:nvSpPr>
        <p:spPr/>
        <p:txBody>
          <a:bodyPr/>
          <a:lstStyle/>
          <a:p>
            <a:r>
              <a:rPr lang="en-US"/>
              <a:t>Kelsey, WISE @ NSF Cybersecurity Summit 2018</a:t>
            </a:r>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21 Aug 2018</a:t>
            </a:r>
            <a:endParaRPr lang="en-US" dirty="0"/>
          </a:p>
        </p:txBody>
      </p:sp>
      <p:sp>
        <p:nvSpPr>
          <p:cNvPr id="6" name="Footer Placeholder 5"/>
          <p:cNvSpPr>
            <a:spLocks noGrp="1"/>
          </p:cNvSpPr>
          <p:nvPr>
            <p:ph type="ftr" sz="quarter" idx="11"/>
          </p:nvPr>
        </p:nvSpPr>
        <p:spPr/>
        <p:txBody>
          <a:bodyPr/>
          <a:lstStyle/>
          <a:p>
            <a:r>
              <a:rPr lang="en-US"/>
              <a:t>Kelsey, WISE @ NSF Cybersecurity Summit 2018</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pic>
        <p:nvPicPr>
          <p:cNvPr id="18" name="Picture 17"/>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21 Aug 2018</a:t>
            </a:r>
            <a:endParaRPr lang="en-US" dirty="0"/>
          </a:p>
        </p:txBody>
      </p:sp>
      <p:sp>
        <p:nvSpPr>
          <p:cNvPr id="6" name="Footer Placeholder 5"/>
          <p:cNvSpPr>
            <a:spLocks noGrp="1"/>
          </p:cNvSpPr>
          <p:nvPr>
            <p:ph type="ftr" sz="quarter" idx="11"/>
          </p:nvPr>
        </p:nvSpPr>
        <p:spPr/>
        <p:txBody>
          <a:bodyPr/>
          <a:lstStyle/>
          <a:p>
            <a:r>
              <a:rPr lang="en-US"/>
              <a:t>Kelsey, WISE @ NSF Cybersecurity Summit 2018</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pic>
        <p:nvPicPr>
          <p:cNvPr id="13" name="Picture 12"/>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r>
              <a:rPr lang="en-GB"/>
              <a:t>21 Aug 2018</a:t>
            </a:r>
            <a:endParaRPr lang="en-US" dirty="0"/>
          </a:p>
        </p:txBody>
      </p:sp>
      <p:sp>
        <p:nvSpPr>
          <p:cNvPr id="4" name="Footer Placeholder 3"/>
          <p:cNvSpPr>
            <a:spLocks noGrp="1"/>
          </p:cNvSpPr>
          <p:nvPr>
            <p:ph type="ftr" sz="quarter" idx="11"/>
          </p:nvPr>
        </p:nvSpPr>
        <p:spPr/>
        <p:txBody>
          <a:bodyPr/>
          <a:lstStyle/>
          <a:p>
            <a:r>
              <a:rPr lang="en-US"/>
              <a:t>Kelsey, WISE @ NSF Cybersecurity Summit 2018</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pic>
        <p:nvPicPr>
          <p:cNvPr id="18" name="Picture 17"/>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me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r>
              <a:rPr lang="en-GB"/>
              <a:t>21 Aug 2018</a:t>
            </a:r>
            <a:endParaRPr lang="en-US" dirty="0"/>
          </a:p>
        </p:txBody>
      </p:sp>
      <p:sp>
        <p:nvSpPr>
          <p:cNvPr id="4" name="Footer Placeholder 3"/>
          <p:cNvSpPr>
            <a:spLocks noGrp="1"/>
          </p:cNvSpPr>
          <p:nvPr>
            <p:ph type="ftr" sz="quarter" idx="11"/>
          </p:nvPr>
        </p:nvSpPr>
        <p:spPr/>
        <p:txBody>
          <a:bodyPr/>
          <a:lstStyle/>
          <a:p>
            <a:r>
              <a:rPr lang="en-US"/>
              <a:t>Kelsey, WISE @ NSF Cybersecurity Summit 2018</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pic>
        <p:nvPicPr>
          <p:cNvPr id="28" name="Picture 27"/>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21 Aug 2018</a:t>
            </a:r>
            <a:endParaRPr lang="en-US" dirty="0"/>
          </a:p>
        </p:txBody>
      </p:sp>
      <p:sp>
        <p:nvSpPr>
          <p:cNvPr id="5" name="Footer Placeholder 4"/>
          <p:cNvSpPr>
            <a:spLocks noGrp="1"/>
          </p:cNvSpPr>
          <p:nvPr>
            <p:ph type="ftr" sz="quarter" idx="11"/>
          </p:nvPr>
        </p:nvSpPr>
        <p:spPr/>
        <p:txBody>
          <a:bodyPr/>
          <a:lstStyle/>
          <a:p>
            <a:r>
              <a:rPr lang="en-US"/>
              <a:t>Kelsey, WISE @ NSF Cybersecurity Summit 2018</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pic>
        <p:nvPicPr>
          <p:cNvPr id="11" name="Picture 10"/>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r>
              <a:rPr lang="en-GB"/>
              <a:t>21 Aug 2018</a:t>
            </a:r>
            <a:endParaRPr lang="en-US" dirty="0"/>
          </a:p>
        </p:txBody>
      </p:sp>
      <p:sp>
        <p:nvSpPr>
          <p:cNvPr id="5" name="Footer Placeholder 4"/>
          <p:cNvSpPr>
            <a:spLocks noGrp="1"/>
          </p:cNvSpPr>
          <p:nvPr>
            <p:ph type="ftr" sz="quarter" idx="11"/>
          </p:nvPr>
        </p:nvSpPr>
        <p:spPr>
          <a:xfrm>
            <a:off x="680321" y="5936188"/>
            <a:ext cx="6126805" cy="365125"/>
          </a:xfrm>
        </p:spPr>
        <p:txBody>
          <a:bodyPr/>
          <a:lstStyle/>
          <a:p>
            <a:r>
              <a:rPr lang="en-US"/>
              <a:t>Kelsey, WISE @ NSF Cybersecurity Summit 2018</a:t>
            </a:r>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pic>
        <p:nvPicPr>
          <p:cNvPr id="9" name="Picture 8"/>
          <p:cNvPicPr>
            <a:picLocks noChangeAspect="1"/>
          </p:cNvPicPr>
          <p:nvPr userDrawn="1"/>
        </p:nvPicPr>
        <p:blipFill>
          <a:blip r:embed="rId2"/>
          <a:stretch>
            <a:fillRect/>
          </a:stretch>
        </p:blipFill>
        <p:spPr>
          <a:xfrm rot="5400000">
            <a:off x="9983215" y="5544587"/>
            <a:ext cx="1441922" cy="112548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6" name="Picture 15"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8" name="Rectangle 17"/>
          <p:cNvSpPr/>
          <p:nvPr/>
        </p:nvSpPr>
        <p:spPr>
          <a:xfrm>
            <a:off x="1060115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1" name="Picture 10"/>
          <p:cNvPicPr>
            <a:picLocks noChangeAspect="1"/>
          </p:cNvPicPr>
          <p:nvPr userDrawn="1"/>
        </p:nvPicPr>
        <p:blipFill>
          <a:blip r:embed="rId3"/>
          <a:stretch>
            <a:fillRect/>
          </a:stretch>
        </p:blipFill>
        <p:spPr>
          <a:xfrm>
            <a:off x="10729454" y="708046"/>
            <a:ext cx="1441922" cy="1125482"/>
          </a:xfrm>
          <a:prstGeom prst="rect">
            <a:avLst/>
          </a:prstGeom>
        </p:spPr>
      </p:pic>
      <p:sp>
        <p:nvSpPr>
          <p:cNvPr id="6" name="Slide Number Placeholder 5"/>
          <p:cNvSpPr>
            <a:spLocks noGrp="1"/>
          </p:cNvSpPr>
          <p:nvPr>
            <p:ph type="sldNum" sz="quarter" idx="12"/>
          </p:nvPr>
        </p:nvSpPr>
        <p:spPr>
          <a:xfrm>
            <a:off x="10873340" y="5573354"/>
            <a:ext cx="1154151" cy="1090789"/>
          </a:xfrm>
        </p:spPr>
        <p:txBody>
          <a:bodyPr/>
          <a:lstStyle>
            <a:lvl1pPr>
              <a:defRPr sz="1800"/>
            </a:lvl1pPr>
          </a:lstStyle>
          <a:p>
            <a:fld id="{6D22F896-40B5-4ADD-8801-0D06FADFA095}" type="slidenum">
              <a:rPr lang="en-US" smtClean="0"/>
              <a:pPr/>
              <a:t>‹#›</a:t>
            </a:fld>
            <a:endParaRPr lang="en-US" dirty="0"/>
          </a:p>
        </p:txBody>
      </p:sp>
      <p:pic>
        <p:nvPicPr>
          <p:cNvPr id="15" name="Picture 14"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21 Aug 2018</a:t>
            </a:r>
            <a:endParaRPr lang="en-US" dirty="0"/>
          </a:p>
        </p:txBody>
      </p:sp>
      <p:sp>
        <p:nvSpPr>
          <p:cNvPr id="5" name="Footer Placeholder 4"/>
          <p:cNvSpPr>
            <a:spLocks noGrp="1"/>
          </p:cNvSpPr>
          <p:nvPr>
            <p:ph type="ftr" sz="quarter" idx="11"/>
          </p:nvPr>
        </p:nvSpPr>
        <p:spPr/>
        <p:txBody>
          <a:bodyPr/>
          <a:lstStyle/>
          <a:p>
            <a:r>
              <a:rPr lang="en-US"/>
              <a:t>Kelsey, WISE @ NSF Cybersecurity Summit 2018</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21 Aug 2018</a:t>
            </a:r>
            <a:endParaRPr lang="en-US" dirty="0"/>
          </a:p>
        </p:txBody>
      </p:sp>
      <p:sp>
        <p:nvSpPr>
          <p:cNvPr id="5" name="Footer Placeholder 4"/>
          <p:cNvSpPr>
            <a:spLocks noGrp="1"/>
          </p:cNvSpPr>
          <p:nvPr>
            <p:ph type="ftr" sz="quarter" idx="11"/>
          </p:nvPr>
        </p:nvSpPr>
        <p:spPr/>
        <p:txBody>
          <a:bodyPr/>
          <a:lstStyle/>
          <a:p>
            <a:r>
              <a:rPr lang="en-US"/>
              <a:t>Kelsey, WISE @ NSF Cybersecurity Summit 2018</a:t>
            </a:r>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pic>
        <p:nvPicPr>
          <p:cNvPr id="11" name="Picture 10"/>
          <p:cNvPicPr>
            <a:picLocks noChangeAspect="1"/>
          </p:cNvPicPr>
          <p:nvPr userDrawn="1"/>
        </p:nvPicPr>
        <p:blipFill>
          <a:blip r:embed="rId4"/>
          <a:stretch>
            <a:fillRect/>
          </a:stretch>
        </p:blipFill>
        <p:spPr>
          <a:xfrm>
            <a:off x="10750078" y="2835202"/>
            <a:ext cx="1441922" cy="112548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21 Aug 2018</a:t>
            </a:r>
            <a:endParaRPr lang="en-US" dirty="0"/>
          </a:p>
        </p:txBody>
      </p:sp>
      <p:sp>
        <p:nvSpPr>
          <p:cNvPr id="6" name="Footer Placeholder 5"/>
          <p:cNvSpPr>
            <a:spLocks noGrp="1"/>
          </p:cNvSpPr>
          <p:nvPr>
            <p:ph type="ftr" sz="quarter" idx="11"/>
          </p:nvPr>
        </p:nvSpPr>
        <p:spPr/>
        <p:txBody>
          <a:bodyPr/>
          <a:lstStyle/>
          <a:p>
            <a:r>
              <a:rPr lang="en-US"/>
              <a:t>Kelsey, WISE @ NSF Cybersecurity Summit 2018</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21 Aug 2018</a:t>
            </a:r>
            <a:endParaRPr lang="en-US" dirty="0"/>
          </a:p>
        </p:txBody>
      </p:sp>
      <p:sp>
        <p:nvSpPr>
          <p:cNvPr id="8" name="Footer Placeholder 7"/>
          <p:cNvSpPr>
            <a:spLocks noGrp="1"/>
          </p:cNvSpPr>
          <p:nvPr>
            <p:ph type="ftr" sz="quarter" idx="11"/>
          </p:nvPr>
        </p:nvSpPr>
        <p:spPr/>
        <p:txBody>
          <a:bodyPr/>
          <a:lstStyle/>
          <a:p>
            <a:r>
              <a:rPr lang="en-US"/>
              <a:t>Kelsey, WISE @ NSF Cybersecurity Summit 2018</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pic>
        <p:nvPicPr>
          <p:cNvPr id="14" name="Picture 13"/>
          <p:cNvPicPr>
            <a:picLocks noChangeAspect="1"/>
          </p:cNvPicPr>
          <p:nvPr userDrawn="1"/>
        </p:nvPicPr>
        <p:blipFill>
          <a:blip r:embed="rId4"/>
          <a:stretch>
            <a:fillRect/>
          </a:stretch>
        </p:blipFill>
        <p:spPr>
          <a:xfrm>
            <a:off x="10750078" y="772766"/>
            <a:ext cx="1441922" cy="112548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21 Aug 2018</a:t>
            </a:r>
            <a:endParaRPr lang="en-US" dirty="0"/>
          </a:p>
        </p:txBody>
      </p:sp>
      <p:sp>
        <p:nvSpPr>
          <p:cNvPr id="4" name="Footer Placeholder 3"/>
          <p:cNvSpPr>
            <a:spLocks noGrp="1"/>
          </p:cNvSpPr>
          <p:nvPr>
            <p:ph type="ftr" sz="quarter" idx="11"/>
          </p:nvPr>
        </p:nvSpPr>
        <p:spPr/>
        <p:txBody>
          <a:bodyPr/>
          <a:lstStyle/>
          <a:p>
            <a:r>
              <a:rPr lang="en-US"/>
              <a:t>Kelsey, WISE @ NSF Cybersecurity Summit 2018</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pic>
        <p:nvPicPr>
          <p:cNvPr id="10" name="Picture 9"/>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r>
              <a:rPr lang="en-GB"/>
              <a:t>21 Aug 2018</a:t>
            </a:r>
            <a:endParaRPr lang="en-US" dirty="0"/>
          </a:p>
        </p:txBody>
      </p:sp>
      <p:sp>
        <p:nvSpPr>
          <p:cNvPr id="3" name="Footer Placeholder 2"/>
          <p:cNvSpPr>
            <a:spLocks noGrp="1"/>
          </p:cNvSpPr>
          <p:nvPr>
            <p:ph type="ftr" sz="quarter" idx="11"/>
          </p:nvPr>
        </p:nvSpPr>
        <p:spPr/>
        <p:txBody>
          <a:bodyPr/>
          <a:lstStyle/>
          <a:p>
            <a:r>
              <a:rPr lang="en-US"/>
              <a:t>Kelsey, WISE @ NSF Cybersecurity Summit 2018</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pic>
        <p:nvPicPr>
          <p:cNvPr id="7" name="Picture 6"/>
          <p:cNvPicPr>
            <a:picLocks noChangeAspect="1"/>
          </p:cNvPicPr>
          <p:nvPr userDrawn="1"/>
        </p:nvPicPr>
        <p:blipFill>
          <a:blip r:embed="rId3"/>
          <a:stretch>
            <a:fillRect/>
          </a:stretch>
        </p:blipFill>
        <p:spPr>
          <a:xfrm>
            <a:off x="10750078" y="753228"/>
            <a:ext cx="1441922" cy="112548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21 Aug 2018</a:t>
            </a:r>
            <a:endParaRPr lang="en-US" dirty="0"/>
          </a:p>
        </p:txBody>
      </p:sp>
      <p:sp>
        <p:nvSpPr>
          <p:cNvPr id="6" name="Footer Placeholder 5"/>
          <p:cNvSpPr>
            <a:spLocks noGrp="1"/>
          </p:cNvSpPr>
          <p:nvPr>
            <p:ph type="ftr" sz="quarter" idx="11"/>
          </p:nvPr>
        </p:nvSpPr>
        <p:spPr/>
        <p:txBody>
          <a:bodyPr/>
          <a:lstStyle/>
          <a:p>
            <a:r>
              <a:rPr lang="en-US"/>
              <a:t>Kelsey, WISE @ NSF Cybersecurity Summit 2018</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21 Aug 2018</a:t>
            </a:r>
            <a:endParaRPr lang="en-US" dirty="0"/>
          </a:p>
        </p:txBody>
      </p:sp>
      <p:sp>
        <p:nvSpPr>
          <p:cNvPr id="6" name="Footer Placeholder 5"/>
          <p:cNvSpPr>
            <a:spLocks noGrp="1"/>
          </p:cNvSpPr>
          <p:nvPr>
            <p:ph type="ftr" sz="quarter" idx="11"/>
          </p:nvPr>
        </p:nvSpPr>
        <p:spPr/>
        <p:txBody>
          <a:bodyPr/>
          <a:lstStyle/>
          <a:p>
            <a:r>
              <a:rPr lang="en-US"/>
              <a:t>Kelsey, WISE @ NSF Cybersecurity Summit 2018</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1"/>
            </a:gs>
            <a:gs pos="100000">
              <a:schemeClr val="bg1"/>
            </a:gs>
            <a:gs pos="58000">
              <a:schemeClr val="accent6"/>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7" name="Picture 6" descr="hashOverlay-FullResolve.png"/>
          <p:cNvPicPr>
            <a:picLocks noChangeAspect="1"/>
          </p:cNvPicPr>
          <p:nvPr userDrawn="1"/>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a:t>Titelstijl van model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GB"/>
              <a:t>21 Aug 2018</a:t>
            </a:r>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Kelsey, WISE @ NSF Cybersecurity Summit 2018</a:t>
            </a:r>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iki.geant.org/pages/viewpage.action?pageId=108013622"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ocuments.egi.eu/document/74" TargetMode="External"/><Relationship Id="rId2" Type="http://schemas.openxmlformats.org/officeDocument/2006/relationships/hyperlink" Target="https://documents.egi.eu/document/2623" TargetMode="External"/><Relationship Id="rId1" Type="http://schemas.openxmlformats.org/officeDocument/2006/relationships/slideLayout" Target="../slideLayouts/slideLayout2.xml"/><Relationship Id="rId4" Type="http://schemas.openxmlformats.org/officeDocument/2006/relationships/hyperlink" Target="https://edms.cern.ch/document/428036"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docs.google.com/spreadsheets/d/1bg5I9n_DM7QcXdnja_7r0OEpTfjrb72ftq7-xHQxfxM/edit#gid=822235717" TargetMode="External"/><Relationship Id="rId2" Type="http://schemas.openxmlformats.org/officeDocument/2006/relationships/hyperlink" Target="https://wiki.geant.org/pages/viewpage.action?pageId=86736956"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iki.geant.org/pages/viewpage.action?pageId=108013622"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0322" y="2639961"/>
            <a:ext cx="8144134" cy="1466818"/>
          </a:xfrm>
        </p:spPr>
        <p:txBody>
          <a:bodyPr/>
          <a:lstStyle/>
          <a:p>
            <a:r>
              <a:rPr lang="nl-NL" sz="4800" dirty="0" err="1"/>
              <a:t>Alignment</a:t>
            </a:r>
            <a:r>
              <a:rPr lang="nl-NL" sz="4800" dirty="0"/>
              <a:t> of User </a:t>
            </a:r>
            <a:r>
              <a:rPr lang="nl-NL" sz="4800" dirty="0" err="1"/>
              <a:t>AUPs</a:t>
            </a:r>
            <a:br>
              <a:rPr lang="nl-NL" dirty="0"/>
            </a:br>
            <a:r>
              <a:rPr lang="nl-NL" sz="2800" dirty="0"/>
              <a:t>David Kelsey </a:t>
            </a:r>
            <a:r>
              <a:rPr lang="nl-NL" sz="2400" dirty="0"/>
              <a:t>(STFC-RAL, UK Research and </a:t>
            </a:r>
            <a:r>
              <a:rPr lang="nl-NL" sz="2400" dirty="0" err="1"/>
              <a:t>Innovation</a:t>
            </a:r>
            <a:r>
              <a:rPr lang="nl-NL" sz="2400" dirty="0"/>
              <a:t>)</a:t>
            </a:r>
            <a:br>
              <a:rPr lang="nl-NL" sz="2400" dirty="0"/>
            </a:br>
            <a:r>
              <a:rPr lang="nl-NL" sz="1800" dirty="0"/>
              <a:t>NSF Cybersecurity </a:t>
            </a:r>
            <a:r>
              <a:rPr lang="nl-NL" sz="1800" dirty="0" err="1"/>
              <a:t>Summit</a:t>
            </a:r>
            <a:r>
              <a:rPr lang="nl-NL" sz="1800" dirty="0"/>
              <a:t>, Alexandria VA, 21 August 2018</a:t>
            </a:r>
            <a:endParaRPr lang="nl-NL" sz="7200" dirty="0"/>
          </a:p>
        </p:txBody>
      </p:sp>
      <p:sp>
        <p:nvSpPr>
          <p:cNvPr id="3" name="Ondertitel 2"/>
          <p:cNvSpPr>
            <a:spLocks noGrp="1"/>
          </p:cNvSpPr>
          <p:nvPr>
            <p:ph type="subTitle" idx="1"/>
          </p:nvPr>
        </p:nvSpPr>
        <p:spPr>
          <a:xfrm>
            <a:off x="680322" y="4394039"/>
            <a:ext cx="8144134" cy="1622448"/>
          </a:xfrm>
        </p:spPr>
        <p:txBody>
          <a:bodyPr>
            <a:normAutofit/>
          </a:bodyPr>
          <a:lstStyle/>
          <a:p>
            <a:endParaRPr lang="nl-NL" dirty="0"/>
          </a:p>
          <a:p>
            <a:endParaRPr lang="nl-NL" dirty="0"/>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1007141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2A87EA3-4205-424F-945E-0198ACA7062D}"/>
              </a:ext>
            </a:extLst>
          </p:cNvPr>
          <p:cNvSpPr>
            <a:spLocks noGrp="1"/>
          </p:cNvSpPr>
          <p:nvPr>
            <p:ph type="sldNum" sz="quarter" idx="12"/>
          </p:nvPr>
        </p:nvSpPr>
        <p:spPr/>
        <p:txBody>
          <a:bodyPr/>
          <a:lstStyle/>
          <a:p>
            <a:fld id="{6D22F896-40B5-4ADD-8801-0D06FADFA095}" type="slidenum">
              <a:rPr lang="en-US" smtClean="0"/>
              <a:pPr/>
              <a:t>10</a:t>
            </a:fld>
            <a:endParaRPr lang="en-US" dirty="0"/>
          </a:p>
        </p:txBody>
      </p:sp>
      <p:sp>
        <p:nvSpPr>
          <p:cNvPr id="3" name="Title 2">
            <a:extLst>
              <a:ext uri="{FF2B5EF4-FFF2-40B4-BE49-F238E27FC236}">
                <a16:creationId xmlns:a16="http://schemas.microsoft.com/office/drawing/2014/main" id="{81853EC0-4F77-D04D-A2C7-1CF325C556B1}"/>
              </a:ext>
            </a:extLst>
          </p:cNvPr>
          <p:cNvSpPr>
            <a:spLocks noGrp="1"/>
          </p:cNvSpPr>
          <p:nvPr>
            <p:ph type="title"/>
          </p:nvPr>
        </p:nvSpPr>
        <p:spPr/>
        <p:txBody>
          <a:bodyPr/>
          <a:lstStyle/>
          <a:p>
            <a:r>
              <a:rPr lang="en-US" dirty="0"/>
              <a:t>AUP use (2)</a:t>
            </a:r>
          </a:p>
        </p:txBody>
      </p:sp>
      <p:sp>
        <p:nvSpPr>
          <p:cNvPr id="4" name="Content Placeholder 3">
            <a:extLst>
              <a:ext uri="{FF2B5EF4-FFF2-40B4-BE49-F238E27FC236}">
                <a16:creationId xmlns:a16="http://schemas.microsoft.com/office/drawing/2014/main" id="{04BA8D7C-59AB-F546-A8D4-CC4B0DF06AFD}"/>
              </a:ext>
            </a:extLst>
          </p:cNvPr>
          <p:cNvSpPr>
            <a:spLocks noGrp="1"/>
          </p:cNvSpPr>
          <p:nvPr>
            <p:ph idx="1"/>
          </p:nvPr>
        </p:nvSpPr>
        <p:spPr/>
        <p:txBody>
          <a:bodyPr/>
          <a:lstStyle/>
          <a:p>
            <a:r>
              <a:rPr lang="en-US" dirty="0"/>
              <a:t>Other information shown to user during registration</a:t>
            </a:r>
          </a:p>
          <a:p>
            <a:r>
              <a:rPr lang="en-GB" dirty="0"/>
              <a:t>Privacy Notice - information about the processing of their personal data together with their rights under law regarding this processing</a:t>
            </a:r>
          </a:p>
          <a:p>
            <a:r>
              <a:rPr lang="en-GB" dirty="0"/>
              <a:t>Service Level Agreements - information about what the user can expect from the service in terms of quality such as reliability and availability</a:t>
            </a:r>
          </a:p>
          <a:p>
            <a:r>
              <a:rPr lang="en-GB" dirty="0"/>
              <a:t>(Optional) Terms of Service </a:t>
            </a:r>
          </a:p>
          <a:p>
            <a:endParaRPr lang="en-US" dirty="0"/>
          </a:p>
        </p:txBody>
      </p:sp>
      <p:sp>
        <p:nvSpPr>
          <p:cNvPr id="5" name="Date Placeholder 4">
            <a:extLst>
              <a:ext uri="{FF2B5EF4-FFF2-40B4-BE49-F238E27FC236}">
                <a16:creationId xmlns:a16="http://schemas.microsoft.com/office/drawing/2014/main" id="{24F09D65-45DB-7B44-994B-59AA044BD354}"/>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FEA1DAA7-B65A-1445-B177-033E37C9AEF7}"/>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75702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3F9C61-7AAF-6244-ACC2-D23287F2A6AC}"/>
              </a:ext>
            </a:extLst>
          </p:cNvPr>
          <p:cNvSpPr>
            <a:spLocks noGrp="1"/>
          </p:cNvSpPr>
          <p:nvPr>
            <p:ph type="sldNum" sz="quarter" idx="12"/>
          </p:nvPr>
        </p:nvSpPr>
        <p:spPr/>
        <p:txBody>
          <a:bodyPr/>
          <a:lstStyle/>
          <a:p>
            <a:fld id="{6D22F896-40B5-4ADD-8801-0D06FADFA095}" type="slidenum">
              <a:rPr lang="en-US" smtClean="0"/>
              <a:pPr/>
              <a:t>11</a:t>
            </a:fld>
            <a:endParaRPr lang="en-US" dirty="0"/>
          </a:p>
        </p:txBody>
      </p:sp>
      <p:sp>
        <p:nvSpPr>
          <p:cNvPr id="3" name="Title 2">
            <a:extLst>
              <a:ext uri="{FF2B5EF4-FFF2-40B4-BE49-F238E27FC236}">
                <a16:creationId xmlns:a16="http://schemas.microsoft.com/office/drawing/2014/main" id="{388780EF-A3E4-4B41-A47C-E272B71D1723}"/>
              </a:ext>
            </a:extLst>
          </p:cNvPr>
          <p:cNvSpPr>
            <a:spLocks noGrp="1"/>
          </p:cNvSpPr>
          <p:nvPr>
            <p:ph type="title"/>
          </p:nvPr>
        </p:nvSpPr>
        <p:spPr/>
        <p:txBody>
          <a:bodyPr/>
          <a:lstStyle/>
          <a:p>
            <a:r>
              <a:rPr lang="en-US" dirty="0"/>
              <a:t>Show text &amp; discuss</a:t>
            </a:r>
          </a:p>
        </p:txBody>
      </p:sp>
      <p:sp>
        <p:nvSpPr>
          <p:cNvPr id="4" name="Content Placeholder 3">
            <a:extLst>
              <a:ext uri="{FF2B5EF4-FFF2-40B4-BE49-F238E27FC236}">
                <a16:creationId xmlns:a16="http://schemas.microsoft.com/office/drawing/2014/main" id="{9C36EB84-D41E-D848-A0F4-14165AC72467}"/>
              </a:ext>
            </a:extLst>
          </p:cNvPr>
          <p:cNvSpPr>
            <a:spLocks noGrp="1"/>
          </p:cNvSpPr>
          <p:nvPr>
            <p:ph idx="1"/>
          </p:nvPr>
        </p:nvSpPr>
        <p:spPr/>
        <p:txBody>
          <a:bodyPr/>
          <a:lstStyle/>
          <a:p>
            <a:r>
              <a:rPr lang="en-US" dirty="0">
                <a:hlinkClick r:id="rId2"/>
              </a:rPr>
              <a:t>https://</a:t>
            </a:r>
            <a:r>
              <a:rPr lang="en-US" dirty="0" err="1">
                <a:hlinkClick r:id="rId2"/>
              </a:rPr>
              <a:t>wiki.geant.org</a:t>
            </a:r>
            <a:r>
              <a:rPr lang="en-US" dirty="0">
                <a:hlinkClick r:id="rId2"/>
              </a:rPr>
              <a:t>/pages/</a:t>
            </a:r>
            <a:r>
              <a:rPr lang="en-US" dirty="0" err="1">
                <a:hlinkClick r:id="rId2"/>
              </a:rPr>
              <a:t>viewpage.action?pageId</a:t>
            </a:r>
            <a:r>
              <a:rPr lang="en-US" dirty="0">
                <a:hlinkClick r:id="rId2"/>
              </a:rPr>
              <a:t>=108013622</a:t>
            </a:r>
            <a:endParaRPr lang="en-US" dirty="0"/>
          </a:p>
          <a:p>
            <a:r>
              <a:rPr lang="en-US" dirty="0"/>
              <a:t>Discussion of</a:t>
            </a:r>
          </a:p>
          <a:p>
            <a:pPr lvl="1"/>
            <a:r>
              <a:rPr lang="en-US" dirty="0"/>
              <a:t>The general approach</a:t>
            </a:r>
          </a:p>
          <a:p>
            <a:pPr lvl="1"/>
            <a:r>
              <a:rPr lang="en-US" dirty="0"/>
              <a:t>The actual words used</a:t>
            </a:r>
          </a:p>
        </p:txBody>
      </p:sp>
      <p:sp>
        <p:nvSpPr>
          <p:cNvPr id="5" name="Date Placeholder 4">
            <a:extLst>
              <a:ext uri="{FF2B5EF4-FFF2-40B4-BE49-F238E27FC236}">
                <a16:creationId xmlns:a16="http://schemas.microsoft.com/office/drawing/2014/main" id="{3C20130C-B082-BA43-9632-B71774DE0937}"/>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D7130C8E-4E9F-1248-B747-20B4C80F4E9B}"/>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964269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1278F4-5964-8444-B7CE-DD21F777889A}"/>
              </a:ext>
            </a:extLst>
          </p:cNvPr>
          <p:cNvSpPr>
            <a:spLocks noGrp="1"/>
          </p:cNvSpPr>
          <p:nvPr>
            <p:ph type="sldNum" sz="quarter" idx="12"/>
          </p:nvPr>
        </p:nvSpPr>
        <p:spPr/>
        <p:txBody>
          <a:bodyPr/>
          <a:lstStyle/>
          <a:p>
            <a:fld id="{6D22F896-40B5-4ADD-8801-0D06FADFA095}" type="slidenum">
              <a:rPr lang="en-US" smtClean="0"/>
              <a:pPr/>
              <a:t>12</a:t>
            </a:fld>
            <a:endParaRPr lang="en-US" dirty="0"/>
          </a:p>
        </p:txBody>
      </p:sp>
      <p:sp>
        <p:nvSpPr>
          <p:cNvPr id="3" name="Title 2">
            <a:extLst>
              <a:ext uri="{FF2B5EF4-FFF2-40B4-BE49-F238E27FC236}">
                <a16:creationId xmlns:a16="http://schemas.microsoft.com/office/drawing/2014/main" id="{466A59A3-35B3-8448-84A5-2044E6828898}"/>
              </a:ext>
            </a:extLst>
          </p:cNvPr>
          <p:cNvSpPr>
            <a:spLocks noGrp="1"/>
          </p:cNvSpPr>
          <p:nvPr>
            <p:ph type="title"/>
          </p:nvPr>
        </p:nvSpPr>
        <p:spPr/>
        <p:txBody>
          <a:bodyPr/>
          <a:lstStyle/>
          <a:p>
            <a:r>
              <a:rPr lang="en-US" dirty="0"/>
              <a:t>An immediate issue &amp; discussion</a:t>
            </a:r>
          </a:p>
        </p:txBody>
      </p:sp>
      <p:sp>
        <p:nvSpPr>
          <p:cNvPr id="4" name="Content Placeholder 3">
            <a:extLst>
              <a:ext uri="{FF2B5EF4-FFF2-40B4-BE49-F238E27FC236}">
                <a16:creationId xmlns:a16="http://schemas.microsoft.com/office/drawing/2014/main" id="{6E8E0D6B-1CAA-684E-8912-63DFAF3B9F29}"/>
              </a:ext>
            </a:extLst>
          </p:cNvPr>
          <p:cNvSpPr>
            <a:spLocks noGrp="1"/>
          </p:cNvSpPr>
          <p:nvPr>
            <p:ph idx="1"/>
          </p:nvPr>
        </p:nvSpPr>
        <p:spPr/>
        <p:txBody>
          <a:bodyPr/>
          <a:lstStyle/>
          <a:p>
            <a:r>
              <a:rPr lang="en-US" dirty="0"/>
              <a:t>Clause 4 says: </a:t>
            </a:r>
            <a:r>
              <a:rPr lang="en-US" i="1" dirty="0"/>
              <a:t>“</a:t>
            </a:r>
            <a:r>
              <a:rPr lang="en-GB" i="1" dirty="0"/>
              <a:t>You shall protect your access credentials (e.g. private keys or passwords)” </a:t>
            </a:r>
          </a:p>
          <a:p>
            <a:r>
              <a:rPr lang="en-GB" dirty="0"/>
              <a:t>Comment from ELIXIR: “In ELIXIR, we explicitly added that "you must not share your credentials" (or use a shared account for login). The rationale is that shared accounts kill accountability – you can't hold anyone accountable for use if you don't know who was the person using the account. If the AUP doesn't ban it it is not forbidden.” </a:t>
            </a:r>
          </a:p>
          <a:p>
            <a:endParaRPr lang="en-GB" dirty="0"/>
          </a:p>
          <a:p>
            <a:endParaRPr lang="en-US" dirty="0"/>
          </a:p>
        </p:txBody>
      </p:sp>
      <p:sp>
        <p:nvSpPr>
          <p:cNvPr id="5" name="Date Placeholder 4">
            <a:extLst>
              <a:ext uri="{FF2B5EF4-FFF2-40B4-BE49-F238E27FC236}">
                <a16:creationId xmlns:a16="http://schemas.microsoft.com/office/drawing/2014/main" id="{27011670-BC53-864F-AAA8-EEB78D19D78C}"/>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2FA08943-980F-E74C-BB6A-81E86664F1FA}"/>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2606864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2B2069-2FE2-9945-A8D8-B324C4E4F5B5}"/>
              </a:ext>
            </a:extLst>
          </p:cNvPr>
          <p:cNvSpPr>
            <a:spLocks noGrp="1"/>
          </p:cNvSpPr>
          <p:nvPr>
            <p:ph type="sldNum" sz="quarter" idx="12"/>
          </p:nvPr>
        </p:nvSpPr>
        <p:spPr/>
        <p:txBody>
          <a:bodyPr/>
          <a:lstStyle/>
          <a:p>
            <a:fld id="{6D22F896-40B5-4ADD-8801-0D06FADFA095}" type="slidenum">
              <a:rPr lang="en-US" smtClean="0"/>
              <a:pPr/>
              <a:t>13</a:t>
            </a:fld>
            <a:endParaRPr lang="en-US" dirty="0"/>
          </a:p>
        </p:txBody>
      </p:sp>
      <p:sp>
        <p:nvSpPr>
          <p:cNvPr id="3" name="Title 2">
            <a:extLst>
              <a:ext uri="{FF2B5EF4-FFF2-40B4-BE49-F238E27FC236}">
                <a16:creationId xmlns:a16="http://schemas.microsoft.com/office/drawing/2014/main" id="{1622331F-B4E5-5B48-8094-D4F28EC52E30}"/>
              </a:ext>
            </a:extLst>
          </p:cNvPr>
          <p:cNvSpPr>
            <a:spLocks noGrp="1"/>
          </p:cNvSpPr>
          <p:nvPr>
            <p:ph type="title"/>
          </p:nvPr>
        </p:nvSpPr>
        <p:spPr/>
        <p:txBody>
          <a:bodyPr/>
          <a:lstStyle/>
          <a:p>
            <a:r>
              <a:rPr lang="en-US" dirty="0"/>
              <a:t>Shared credentials?</a:t>
            </a:r>
          </a:p>
        </p:txBody>
      </p:sp>
      <p:sp>
        <p:nvSpPr>
          <p:cNvPr id="4" name="Content Placeholder 3">
            <a:extLst>
              <a:ext uri="{FF2B5EF4-FFF2-40B4-BE49-F238E27FC236}">
                <a16:creationId xmlns:a16="http://schemas.microsoft.com/office/drawing/2014/main" id="{D239E0CD-D0C9-EC45-B05B-C8206BD11911}"/>
              </a:ext>
            </a:extLst>
          </p:cNvPr>
          <p:cNvSpPr>
            <a:spLocks noGrp="1"/>
          </p:cNvSpPr>
          <p:nvPr>
            <p:ph idx="1"/>
          </p:nvPr>
        </p:nvSpPr>
        <p:spPr/>
        <p:txBody>
          <a:bodyPr/>
          <a:lstStyle/>
          <a:p>
            <a:r>
              <a:rPr lang="en-US" dirty="0"/>
              <a:t>The top-level EGI security policy says: “</a:t>
            </a:r>
            <a:r>
              <a:rPr lang="en-GB" dirty="0"/>
              <a:t>No intentional sharing of User credentials is permitted”</a:t>
            </a:r>
          </a:p>
          <a:p>
            <a:pPr lvl="1"/>
            <a:r>
              <a:rPr lang="en-GB" dirty="0"/>
              <a:t>In a section on User responsibilities (but imagine no User reads these!)</a:t>
            </a:r>
          </a:p>
          <a:p>
            <a:r>
              <a:rPr lang="en-GB" dirty="0"/>
              <a:t>Proposal – replace clause 4 with:</a:t>
            </a:r>
          </a:p>
          <a:p>
            <a:r>
              <a:rPr lang="en-GB" dirty="0"/>
              <a:t>4. You shall protect your access credentials (e.g. private keys or passwords) and not share your account or credentials with anyone or use a shared account to log in.</a:t>
            </a:r>
          </a:p>
          <a:p>
            <a:endParaRPr lang="en-GB" dirty="0"/>
          </a:p>
          <a:p>
            <a:r>
              <a:rPr lang="en-GB" dirty="0"/>
              <a:t>DISCUSS </a:t>
            </a:r>
            <a:endParaRPr lang="en-US" dirty="0"/>
          </a:p>
        </p:txBody>
      </p:sp>
      <p:sp>
        <p:nvSpPr>
          <p:cNvPr id="5" name="Date Placeholder 4">
            <a:extLst>
              <a:ext uri="{FF2B5EF4-FFF2-40B4-BE49-F238E27FC236}">
                <a16:creationId xmlns:a16="http://schemas.microsoft.com/office/drawing/2014/main" id="{92C96656-7729-184A-9F87-BD3AB91BACA3}"/>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CE82953C-76CE-1C46-B08E-9B3FEDEA157C}"/>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4012396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p:txBody>
          <a:bodyPr/>
          <a:lstStyle/>
          <a:p>
            <a:r>
              <a:rPr lang="en-US" dirty="0"/>
              <a:t>Work on this baseline AUP has been co-funded by EU H2020 projects:</a:t>
            </a:r>
          </a:p>
          <a:p>
            <a:pPr lvl="1"/>
            <a:r>
              <a:rPr lang="en-US" dirty="0"/>
              <a:t>AARC2</a:t>
            </a:r>
          </a:p>
          <a:p>
            <a:pPr lvl="1"/>
            <a:r>
              <a:rPr lang="en-US" dirty="0"/>
              <a:t>EOSC-hub</a:t>
            </a:r>
          </a:p>
        </p:txBody>
      </p:sp>
      <p:sp>
        <p:nvSpPr>
          <p:cNvPr id="4" name="Date Placeholder 3"/>
          <p:cNvSpPr>
            <a:spLocks noGrp="1"/>
          </p:cNvSpPr>
          <p:nvPr>
            <p:ph type="dt" sz="half" idx="10"/>
          </p:nvPr>
        </p:nvSpPr>
        <p:spPr/>
        <p:txBody>
          <a:bodyPr/>
          <a:lstStyle/>
          <a:p>
            <a:r>
              <a:rPr lang="en-GB"/>
              <a:t>21 Aug 2018</a:t>
            </a:r>
            <a:endParaRPr lang="en-US" dirty="0"/>
          </a:p>
        </p:txBody>
      </p:sp>
      <p:sp>
        <p:nvSpPr>
          <p:cNvPr id="5" name="Footer Placeholder 4"/>
          <p:cNvSpPr>
            <a:spLocks noGrp="1"/>
          </p:cNvSpPr>
          <p:nvPr>
            <p:ph type="ftr" sz="quarter" idx="11"/>
          </p:nvPr>
        </p:nvSpPr>
        <p:spPr/>
        <p:txBody>
          <a:bodyPr/>
          <a:lstStyle/>
          <a:p>
            <a:r>
              <a:rPr lang="en-US"/>
              <a:t>Kelsey, WISE @ NSF Cybersecurity Summit 2018</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1941335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BCA280-81BA-A540-B8E6-71823F6672A7}"/>
              </a:ext>
            </a:extLst>
          </p:cNvPr>
          <p:cNvSpPr>
            <a:spLocks noGrp="1"/>
          </p:cNvSpPr>
          <p:nvPr>
            <p:ph type="sldNum" sz="quarter" idx="12"/>
          </p:nvPr>
        </p:nvSpPr>
        <p:spPr/>
        <p:txBody>
          <a:bodyPr/>
          <a:lstStyle/>
          <a:p>
            <a:fld id="{6D22F896-40B5-4ADD-8801-0D06FADFA095}" type="slidenum">
              <a:rPr lang="en-US" smtClean="0"/>
              <a:pPr/>
              <a:t>2</a:t>
            </a:fld>
            <a:endParaRPr lang="en-US" dirty="0"/>
          </a:p>
        </p:txBody>
      </p:sp>
      <p:sp>
        <p:nvSpPr>
          <p:cNvPr id="3" name="Title 2">
            <a:extLst>
              <a:ext uri="{FF2B5EF4-FFF2-40B4-BE49-F238E27FC236}">
                <a16:creationId xmlns:a16="http://schemas.microsoft.com/office/drawing/2014/main" id="{9F0DCDA4-28D5-2146-85BB-632BA236E895}"/>
              </a:ext>
            </a:extLst>
          </p:cNvPr>
          <p:cNvSpPr>
            <a:spLocks noGrp="1"/>
          </p:cNvSpPr>
          <p:nvPr>
            <p:ph type="title"/>
          </p:nvPr>
        </p:nvSpPr>
        <p:spPr/>
        <p:txBody>
          <a:bodyPr/>
          <a:lstStyle/>
          <a:p>
            <a:r>
              <a:rPr lang="en-US" dirty="0"/>
              <a:t>Overview</a:t>
            </a:r>
          </a:p>
        </p:txBody>
      </p:sp>
      <p:sp>
        <p:nvSpPr>
          <p:cNvPr id="4" name="Content Placeholder 3">
            <a:extLst>
              <a:ext uri="{FF2B5EF4-FFF2-40B4-BE49-F238E27FC236}">
                <a16:creationId xmlns:a16="http://schemas.microsoft.com/office/drawing/2014/main" id="{89E0B988-4F67-674B-A25B-2697BCD36E16}"/>
              </a:ext>
            </a:extLst>
          </p:cNvPr>
          <p:cNvSpPr>
            <a:spLocks noGrp="1"/>
          </p:cNvSpPr>
          <p:nvPr>
            <p:ph idx="1"/>
          </p:nvPr>
        </p:nvSpPr>
        <p:spPr/>
        <p:txBody>
          <a:bodyPr>
            <a:normAutofit fontScale="77500" lnSpcReduction="20000"/>
          </a:bodyPr>
          <a:lstStyle/>
          <a:p>
            <a:r>
              <a:rPr lang="en-US" sz="3000" dirty="0"/>
              <a:t>Some history</a:t>
            </a:r>
          </a:p>
          <a:p>
            <a:r>
              <a:rPr lang="en-US" sz="3000" dirty="0"/>
              <a:t>Why aim for a common AUP?</a:t>
            </a:r>
          </a:p>
          <a:p>
            <a:r>
              <a:rPr lang="en-US" sz="3000" dirty="0"/>
              <a:t>2018 study of existing AUPs </a:t>
            </a:r>
          </a:p>
          <a:p>
            <a:r>
              <a:rPr lang="en-US" sz="3000" dirty="0"/>
              <a:t>New proposed WISE baseline AUP</a:t>
            </a:r>
          </a:p>
          <a:p>
            <a:r>
              <a:rPr lang="en-US" sz="3000" dirty="0"/>
              <a:t>An issue &amp; discussion</a:t>
            </a:r>
          </a:p>
          <a:p>
            <a:endParaRPr lang="en-US" dirty="0"/>
          </a:p>
          <a:p>
            <a:pPr marL="0" indent="0">
              <a:buNone/>
            </a:pPr>
            <a:r>
              <a:rPr lang="en-US" dirty="0"/>
              <a:t>Notes: SCI Version 2 section 6 says:</a:t>
            </a:r>
          </a:p>
          <a:p>
            <a:pPr lvl="1"/>
            <a:r>
              <a:rPr lang="en-GB" dirty="0"/>
              <a:t>Each infrastructure has the following: • [PRU1] An Acceptable Use Policy (AUP) addressing at least the following areas: defined acceptable and non-acceptable use, user registration, protection and use of authentication and authorisation credentials, data protection and privacy, disclaimers, liability and sanctions</a:t>
            </a:r>
          </a:p>
          <a:p>
            <a:r>
              <a:rPr lang="en-US" dirty="0"/>
              <a:t>many thanks to Ian Neilson/STFC (AARC2 work on AUP alignment)</a:t>
            </a:r>
          </a:p>
          <a:p>
            <a:endParaRPr lang="en-US" dirty="0"/>
          </a:p>
        </p:txBody>
      </p:sp>
      <p:sp>
        <p:nvSpPr>
          <p:cNvPr id="5" name="Date Placeholder 4">
            <a:extLst>
              <a:ext uri="{FF2B5EF4-FFF2-40B4-BE49-F238E27FC236}">
                <a16:creationId xmlns:a16="http://schemas.microsoft.com/office/drawing/2014/main" id="{8DB93C82-CAAC-4344-8720-5A4B3E015189}"/>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1C8FF679-1E4A-9C48-A877-FB48C3BE02DC}"/>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888063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2DAFE0F-5A79-134A-976F-38EA1A230BFC}"/>
              </a:ext>
            </a:extLst>
          </p:cNvPr>
          <p:cNvSpPr>
            <a:spLocks noGrp="1"/>
          </p:cNvSpPr>
          <p:nvPr>
            <p:ph type="sldNum" sz="quarter" idx="12"/>
          </p:nvPr>
        </p:nvSpPr>
        <p:spPr/>
        <p:txBody>
          <a:bodyPr/>
          <a:lstStyle/>
          <a:p>
            <a:fld id="{6D22F896-40B5-4ADD-8801-0D06FADFA095}" type="slidenum">
              <a:rPr lang="en-US" smtClean="0"/>
              <a:pPr/>
              <a:t>3</a:t>
            </a:fld>
            <a:endParaRPr lang="en-US" dirty="0"/>
          </a:p>
        </p:txBody>
      </p:sp>
      <p:sp>
        <p:nvSpPr>
          <p:cNvPr id="3" name="Title 2">
            <a:extLst>
              <a:ext uri="{FF2B5EF4-FFF2-40B4-BE49-F238E27FC236}">
                <a16:creationId xmlns:a16="http://schemas.microsoft.com/office/drawing/2014/main" id="{CA35104F-8D4C-7C42-9E35-1607E3D4476D}"/>
              </a:ext>
            </a:extLst>
          </p:cNvPr>
          <p:cNvSpPr>
            <a:spLocks noGrp="1"/>
          </p:cNvSpPr>
          <p:nvPr>
            <p:ph type="title"/>
          </p:nvPr>
        </p:nvSpPr>
        <p:spPr/>
        <p:txBody>
          <a:bodyPr/>
          <a:lstStyle/>
          <a:p>
            <a:r>
              <a:rPr lang="en-US" dirty="0"/>
              <a:t>Some history (April 2005 – ISGC2005 – Taipei)</a:t>
            </a:r>
          </a:p>
        </p:txBody>
      </p:sp>
      <p:sp>
        <p:nvSpPr>
          <p:cNvPr id="4" name="Content Placeholder 3">
            <a:extLst>
              <a:ext uri="{FF2B5EF4-FFF2-40B4-BE49-F238E27FC236}">
                <a16:creationId xmlns:a16="http://schemas.microsoft.com/office/drawing/2014/main" id="{3DD888BA-9E7A-EA4A-AD61-179CB8608A52}"/>
              </a:ext>
            </a:extLst>
          </p:cNvPr>
          <p:cNvSpPr>
            <a:spLocks noGrp="1"/>
          </p:cNvSpPr>
          <p:nvPr>
            <p:ph idx="1"/>
          </p:nvPr>
        </p:nvSpPr>
        <p:spPr/>
        <p:txBody>
          <a:bodyPr>
            <a:normAutofit fontScale="92500" lnSpcReduction="20000"/>
          </a:bodyPr>
          <a:lstStyle/>
          <a:p>
            <a:pPr marL="0" indent="0">
              <a:buNone/>
            </a:pPr>
            <a:r>
              <a:rPr lang="en-US" dirty="0">
                <a:solidFill>
                  <a:srgbClr val="FF0000"/>
                </a:solidFill>
              </a:rPr>
              <a:t>Joint (EGEE/WLCG/OSG) Security Policy Group </a:t>
            </a:r>
          </a:p>
          <a:p>
            <a:pPr marL="0" indent="0" algn="ctr">
              <a:buNone/>
            </a:pPr>
            <a:r>
              <a:rPr lang="en-US" dirty="0"/>
              <a:t>Draft USER AGREEMENT (version 1)</a:t>
            </a:r>
          </a:p>
          <a:p>
            <a:pPr marL="457200" indent="-457200">
              <a:buAutoNum type="arabicParenBoth"/>
            </a:pPr>
            <a:r>
              <a:rPr lang="en-US" i="1" dirty="0"/>
              <a:t>You may only perform work and/or store or transmit data consistent with the objectives of the organizations (footnote 1) of which you are a member, and only on resources authorized for use by those organizations</a:t>
            </a:r>
          </a:p>
          <a:p>
            <a:pPr marL="457200" indent="-457200">
              <a:buAutoNum type="arabicParenBoth"/>
            </a:pPr>
            <a:r>
              <a:rPr lang="en-US" i="1" dirty="0"/>
              <a:t>You will not attempt to circumvent administrative or security controls on the use of resources. If you are informed that some aspect of your grid usage is creating a problem, you will adjust your usage and investigate ways to resolve the complaint. You will immediately report (footnote 2) any suspected compromise of your grid credentials or suspected misuse of grid resources</a:t>
            </a:r>
          </a:p>
        </p:txBody>
      </p:sp>
      <p:sp>
        <p:nvSpPr>
          <p:cNvPr id="5" name="Date Placeholder 4">
            <a:extLst>
              <a:ext uri="{FF2B5EF4-FFF2-40B4-BE49-F238E27FC236}">
                <a16:creationId xmlns:a16="http://schemas.microsoft.com/office/drawing/2014/main" id="{B940655E-BFF9-C248-8A7A-D21A6A9E07A6}"/>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85A74C01-0821-4F4E-B437-E27938B46E13}"/>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670386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0A7C800-29DD-1A46-B477-29771EDD32D6}"/>
              </a:ext>
            </a:extLst>
          </p:cNvPr>
          <p:cNvSpPr>
            <a:spLocks noGrp="1"/>
          </p:cNvSpPr>
          <p:nvPr>
            <p:ph type="sldNum" sz="quarter" idx="12"/>
          </p:nvPr>
        </p:nvSpPr>
        <p:spPr/>
        <p:txBody>
          <a:bodyPr/>
          <a:lstStyle/>
          <a:p>
            <a:fld id="{6D22F896-40B5-4ADD-8801-0D06FADFA095}" type="slidenum">
              <a:rPr lang="en-US" smtClean="0"/>
              <a:pPr/>
              <a:t>4</a:t>
            </a:fld>
            <a:endParaRPr lang="en-US" dirty="0"/>
          </a:p>
        </p:txBody>
      </p:sp>
      <p:sp>
        <p:nvSpPr>
          <p:cNvPr id="3" name="Title 2">
            <a:extLst>
              <a:ext uri="{FF2B5EF4-FFF2-40B4-BE49-F238E27FC236}">
                <a16:creationId xmlns:a16="http://schemas.microsoft.com/office/drawing/2014/main" id="{F42E1AB7-EA11-494B-B5A4-22A272739063}"/>
              </a:ext>
            </a:extLst>
          </p:cNvPr>
          <p:cNvSpPr>
            <a:spLocks noGrp="1"/>
          </p:cNvSpPr>
          <p:nvPr>
            <p:ph type="title"/>
          </p:nvPr>
        </p:nvSpPr>
        <p:spPr/>
        <p:txBody>
          <a:bodyPr/>
          <a:lstStyle/>
          <a:p>
            <a:r>
              <a:rPr lang="en-US" dirty="0"/>
              <a:t>2005 Draft AUP (2)</a:t>
            </a:r>
          </a:p>
        </p:txBody>
      </p:sp>
      <p:sp>
        <p:nvSpPr>
          <p:cNvPr id="4" name="Content Placeholder 3">
            <a:extLst>
              <a:ext uri="{FF2B5EF4-FFF2-40B4-BE49-F238E27FC236}">
                <a16:creationId xmlns:a16="http://schemas.microsoft.com/office/drawing/2014/main" id="{CB4247D1-57A6-7C4A-9B63-454BF86E8D67}"/>
              </a:ext>
            </a:extLst>
          </p:cNvPr>
          <p:cNvSpPr>
            <a:spLocks noGrp="1"/>
          </p:cNvSpPr>
          <p:nvPr>
            <p:ph idx="1"/>
          </p:nvPr>
        </p:nvSpPr>
        <p:spPr/>
        <p:txBody>
          <a:bodyPr>
            <a:normAutofit fontScale="92500" lnSpcReduction="10000"/>
          </a:bodyPr>
          <a:lstStyle/>
          <a:p>
            <a:pPr marL="0" indent="0">
              <a:buNone/>
            </a:pPr>
            <a:r>
              <a:rPr lang="en-US" dirty="0"/>
              <a:t>(3) </a:t>
            </a:r>
            <a:r>
              <a:rPr lang="en-US" i="1" dirty="0"/>
              <a:t>You are aware that resource providers have the right to regulate access as they deem necessary for either operational or security-related reasons</a:t>
            </a:r>
          </a:p>
          <a:p>
            <a:pPr marL="0" indent="0">
              <a:buNone/>
            </a:pPr>
            <a:r>
              <a:rPr lang="en-US" i="1" dirty="0"/>
              <a:t>(4) Your use of the Grid is bound by the rules and policies of your Virtual Organization, your home institute, your NREN and the EGEE Security and Availability Policy (footnote 3)</a:t>
            </a:r>
          </a:p>
          <a:p>
            <a:pPr marL="0" indent="0">
              <a:buNone/>
            </a:pPr>
            <a:r>
              <a:rPr lang="en-US" dirty="0"/>
              <a:t>footnote 1: Organization includes Institutes and Virtual Organizations</a:t>
            </a:r>
          </a:p>
          <a:p>
            <a:pPr marL="0" indent="0">
              <a:buNone/>
            </a:pPr>
            <a:r>
              <a:rPr lang="en-US" dirty="0"/>
              <a:t>footnote 2: how/where to report incidents</a:t>
            </a:r>
          </a:p>
          <a:p>
            <a:pPr marL="0" indent="0">
              <a:buNone/>
            </a:pPr>
            <a:r>
              <a:rPr lang="en-US" dirty="0"/>
              <a:t>footnote 3: pointers to VO Membership policies, EGEE Security policy, the NREN AUP web and </a:t>
            </a:r>
            <a:r>
              <a:rPr lang="en-US" dirty="0" err="1"/>
              <a:t>eIRG</a:t>
            </a:r>
            <a:r>
              <a:rPr lang="en-US" dirty="0"/>
              <a:t> AUP words giving examples of some of the exclusions</a:t>
            </a:r>
          </a:p>
        </p:txBody>
      </p:sp>
      <p:sp>
        <p:nvSpPr>
          <p:cNvPr id="5" name="Date Placeholder 4">
            <a:extLst>
              <a:ext uri="{FF2B5EF4-FFF2-40B4-BE49-F238E27FC236}">
                <a16:creationId xmlns:a16="http://schemas.microsoft.com/office/drawing/2014/main" id="{299BD929-C9EA-F748-A333-F0E1C8569549}"/>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F1D290EB-D9C9-7C4F-8573-F035E45831D0}"/>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2175179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BB774F-B367-EC4C-A0B0-B34264CEAD67}"/>
              </a:ext>
            </a:extLst>
          </p:cNvPr>
          <p:cNvSpPr>
            <a:spLocks noGrp="1"/>
          </p:cNvSpPr>
          <p:nvPr>
            <p:ph type="sldNum" sz="quarter" idx="12"/>
          </p:nvPr>
        </p:nvSpPr>
        <p:spPr/>
        <p:txBody>
          <a:bodyPr/>
          <a:lstStyle/>
          <a:p>
            <a:fld id="{6D22F896-40B5-4ADD-8801-0D06FADFA095}" type="slidenum">
              <a:rPr lang="en-US" smtClean="0"/>
              <a:pPr/>
              <a:t>5</a:t>
            </a:fld>
            <a:endParaRPr lang="en-US" dirty="0"/>
          </a:p>
        </p:txBody>
      </p:sp>
      <p:sp>
        <p:nvSpPr>
          <p:cNvPr id="3" name="Title 2">
            <a:extLst>
              <a:ext uri="{FF2B5EF4-FFF2-40B4-BE49-F238E27FC236}">
                <a16:creationId xmlns:a16="http://schemas.microsoft.com/office/drawing/2014/main" id="{8DA567F8-DEA2-6844-BA1A-99321ECFEC36}"/>
              </a:ext>
            </a:extLst>
          </p:cNvPr>
          <p:cNvSpPr>
            <a:spLocks noGrp="1"/>
          </p:cNvSpPr>
          <p:nvPr>
            <p:ph type="title"/>
          </p:nvPr>
        </p:nvSpPr>
        <p:spPr/>
        <p:txBody>
          <a:bodyPr/>
          <a:lstStyle/>
          <a:p>
            <a:r>
              <a:rPr lang="en-US" dirty="0"/>
              <a:t>Evolution - Approved and adopted AUPs</a:t>
            </a:r>
          </a:p>
        </p:txBody>
      </p:sp>
      <p:sp>
        <p:nvSpPr>
          <p:cNvPr id="4" name="Content Placeholder 3">
            <a:extLst>
              <a:ext uri="{FF2B5EF4-FFF2-40B4-BE49-F238E27FC236}">
                <a16:creationId xmlns:a16="http://schemas.microsoft.com/office/drawing/2014/main" id="{CDAF5183-D414-3441-A595-E2C78F21C532}"/>
              </a:ext>
            </a:extLst>
          </p:cNvPr>
          <p:cNvSpPr>
            <a:spLocks noGrp="1"/>
          </p:cNvSpPr>
          <p:nvPr>
            <p:ph idx="1"/>
          </p:nvPr>
        </p:nvSpPr>
        <p:spPr/>
        <p:txBody>
          <a:bodyPr>
            <a:normAutofit fontScale="92500" lnSpcReduction="10000"/>
          </a:bodyPr>
          <a:lstStyle/>
          <a:p>
            <a:r>
              <a:rPr lang="en-US" dirty="0"/>
              <a:t>Various additions to the EGI AUP in the years since</a:t>
            </a:r>
          </a:p>
          <a:p>
            <a:pPr lvl="1"/>
            <a:r>
              <a:rPr lang="en-US" dirty="0"/>
              <a:t>Some conditions of use rather than “AUP”</a:t>
            </a:r>
          </a:p>
          <a:p>
            <a:pPr lvl="1"/>
            <a:r>
              <a:rPr lang="en-US" dirty="0"/>
              <a:t>and we have included changes made by other infrastructures</a:t>
            </a:r>
          </a:p>
          <a:p>
            <a:r>
              <a:rPr lang="en-US" dirty="0"/>
              <a:t>EGI</a:t>
            </a:r>
          </a:p>
          <a:p>
            <a:pPr lvl="1"/>
            <a:r>
              <a:rPr lang="en-US" dirty="0"/>
              <a:t>Acceptable Use Policy and Conditions of Use (Oct 2016)</a:t>
            </a:r>
          </a:p>
          <a:p>
            <a:pPr lvl="1"/>
            <a:r>
              <a:rPr lang="en-US" dirty="0">
                <a:hlinkClick r:id="rId2"/>
              </a:rPr>
              <a:t>https://documents.egi.eu/document/2623</a:t>
            </a:r>
            <a:endParaRPr lang="en-US" dirty="0"/>
          </a:p>
          <a:p>
            <a:pPr lvl="1"/>
            <a:r>
              <a:rPr lang="en-US" dirty="0"/>
              <a:t>Grid Acceptable Use Policy (July 2010)</a:t>
            </a:r>
          </a:p>
          <a:p>
            <a:pPr lvl="1"/>
            <a:r>
              <a:rPr lang="en-US" dirty="0">
                <a:hlinkClick r:id="rId3"/>
              </a:rPr>
              <a:t>https://</a:t>
            </a:r>
            <a:r>
              <a:rPr lang="en-US" dirty="0" err="1">
                <a:hlinkClick r:id="rId3"/>
              </a:rPr>
              <a:t>documents.egi.eu</a:t>
            </a:r>
            <a:r>
              <a:rPr lang="en-US" dirty="0">
                <a:hlinkClick r:id="rId3"/>
              </a:rPr>
              <a:t>/document/74</a:t>
            </a:r>
            <a:endParaRPr lang="en-US" dirty="0"/>
          </a:p>
          <a:p>
            <a:r>
              <a:rPr lang="en-US" dirty="0"/>
              <a:t>EGEE/WLCG</a:t>
            </a:r>
          </a:p>
          <a:p>
            <a:pPr lvl="1"/>
            <a:r>
              <a:rPr lang="en-US" dirty="0"/>
              <a:t>V4.2 Grid Acceptable Use Policy (May 2010)</a:t>
            </a:r>
            <a:endParaRPr lang="en-US" dirty="0">
              <a:hlinkClick r:id="rId4">
                <a:extLst>
                  <a:ext uri="{A12FA001-AC4F-418D-AE19-62706E023703}">
                    <ahyp:hlinkClr xmlns:ahyp="http://schemas.microsoft.com/office/drawing/2018/hyperlinkcolor" val="tx"/>
                  </a:ext>
                </a:extLst>
              </a:hlinkClick>
            </a:endParaRPr>
          </a:p>
          <a:p>
            <a:pPr lvl="1"/>
            <a:r>
              <a:rPr lang="en-US" dirty="0">
                <a:hlinkClick r:id="rId4"/>
              </a:rPr>
              <a:t>https://edms.cern.ch/document/428036</a:t>
            </a:r>
            <a:endParaRPr lang="en-US" dirty="0"/>
          </a:p>
          <a:p>
            <a:pPr lvl="1"/>
            <a:endParaRPr lang="en-US" dirty="0"/>
          </a:p>
        </p:txBody>
      </p:sp>
      <p:sp>
        <p:nvSpPr>
          <p:cNvPr id="5" name="Date Placeholder 4">
            <a:extLst>
              <a:ext uri="{FF2B5EF4-FFF2-40B4-BE49-F238E27FC236}">
                <a16:creationId xmlns:a16="http://schemas.microsoft.com/office/drawing/2014/main" id="{91CD82A8-C178-084A-A31D-4C78F5F055CF}"/>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60214CDB-D659-E542-A1F6-E680371E0D6A}"/>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2977896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C96752-932B-3446-B4BE-5D3463C7DD0A}"/>
              </a:ext>
            </a:extLst>
          </p:cNvPr>
          <p:cNvSpPr>
            <a:spLocks noGrp="1"/>
          </p:cNvSpPr>
          <p:nvPr>
            <p:ph type="sldNum" sz="quarter" idx="12"/>
          </p:nvPr>
        </p:nvSpPr>
        <p:spPr/>
        <p:txBody>
          <a:bodyPr/>
          <a:lstStyle/>
          <a:p>
            <a:fld id="{6D22F896-40B5-4ADD-8801-0D06FADFA095}" type="slidenum">
              <a:rPr lang="en-US" smtClean="0"/>
              <a:pPr/>
              <a:t>6</a:t>
            </a:fld>
            <a:endParaRPr lang="en-US" dirty="0"/>
          </a:p>
        </p:txBody>
      </p:sp>
      <p:sp>
        <p:nvSpPr>
          <p:cNvPr id="3" name="Title 2">
            <a:extLst>
              <a:ext uri="{FF2B5EF4-FFF2-40B4-BE49-F238E27FC236}">
                <a16:creationId xmlns:a16="http://schemas.microsoft.com/office/drawing/2014/main" id="{17380588-5294-5948-BE91-9E9884DAE9AF}"/>
              </a:ext>
            </a:extLst>
          </p:cNvPr>
          <p:cNvSpPr>
            <a:spLocks noGrp="1"/>
          </p:cNvSpPr>
          <p:nvPr>
            <p:ph type="title"/>
          </p:nvPr>
        </p:nvSpPr>
        <p:spPr/>
        <p:txBody>
          <a:bodyPr/>
          <a:lstStyle/>
          <a:p>
            <a:r>
              <a:rPr lang="en-US" dirty="0"/>
              <a:t>Why use a common (simple) AUP?</a:t>
            </a:r>
          </a:p>
        </p:txBody>
      </p:sp>
      <p:sp>
        <p:nvSpPr>
          <p:cNvPr id="4" name="Content Placeholder 3">
            <a:extLst>
              <a:ext uri="{FF2B5EF4-FFF2-40B4-BE49-F238E27FC236}">
                <a16:creationId xmlns:a16="http://schemas.microsoft.com/office/drawing/2014/main" id="{B3070C17-3584-4A47-ADC7-38578002B70F}"/>
              </a:ext>
            </a:extLst>
          </p:cNvPr>
          <p:cNvSpPr>
            <a:spLocks noGrp="1"/>
          </p:cNvSpPr>
          <p:nvPr>
            <p:ph idx="1"/>
          </p:nvPr>
        </p:nvSpPr>
        <p:spPr/>
        <p:txBody>
          <a:bodyPr>
            <a:normAutofit fontScale="77500" lnSpcReduction="20000"/>
          </a:bodyPr>
          <a:lstStyle/>
          <a:p>
            <a:r>
              <a:rPr lang="en-US" dirty="0"/>
              <a:t>User benefits from single registration</a:t>
            </a:r>
          </a:p>
          <a:p>
            <a:pPr lvl="1"/>
            <a:r>
              <a:rPr lang="en-US" dirty="0"/>
              <a:t>With one body (Research Community, VO, Infrastructure, Site, …)</a:t>
            </a:r>
          </a:p>
          <a:p>
            <a:pPr lvl="1"/>
            <a:r>
              <a:rPr lang="en-US" dirty="0"/>
              <a:t>Just shown one simple AUP (during registration and renewal)</a:t>
            </a:r>
          </a:p>
          <a:p>
            <a:r>
              <a:rPr lang="en-US" dirty="0"/>
              <a:t>This AUP must be acceptable to a broad range of Research Communities and Infrastructures</a:t>
            </a:r>
          </a:p>
          <a:p>
            <a:pPr lvl="1"/>
            <a:r>
              <a:rPr lang="en-US" dirty="0"/>
              <a:t>All “happy” that user has been presented the one general AUP</a:t>
            </a:r>
          </a:p>
          <a:p>
            <a:r>
              <a:rPr lang="en-GB" dirty="0"/>
              <a:t>Community infrastructure ‘bootstrap’ - communities do not have to build their own AUP from scratch</a:t>
            </a:r>
          </a:p>
          <a:p>
            <a:r>
              <a:rPr lang="en-GB" dirty="0"/>
              <a:t>Ease the trust of users across an infrastructure - services within an infrastructure have a common framework describing the behaviour of users coming from multiple communities</a:t>
            </a:r>
          </a:p>
          <a:p>
            <a:r>
              <a:rPr lang="en-GB" dirty="0"/>
              <a:t>Provide a consistent and more understandable enrolment for users - as users move between communities and projects come and go, users have a common understanding of their responsibilities</a:t>
            </a:r>
          </a:p>
          <a:p>
            <a:endParaRPr lang="en-US" dirty="0"/>
          </a:p>
        </p:txBody>
      </p:sp>
      <p:sp>
        <p:nvSpPr>
          <p:cNvPr id="5" name="Date Placeholder 4">
            <a:extLst>
              <a:ext uri="{FF2B5EF4-FFF2-40B4-BE49-F238E27FC236}">
                <a16:creationId xmlns:a16="http://schemas.microsoft.com/office/drawing/2014/main" id="{9362BE31-0558-1444-9CB4-5D5DDDCA0ACD}"/>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4EE34DB0-173D-E64F-9247-F1AC69F59288}"/>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2229695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D26297-AD39-814E-869B-88BBFDAAB27F}"/>
              </a:ext>
            </a:extLst>
          </p:cNvPr>
          <p:cNvSpPr>
            <a:spLocks noGrp="1"/>
          </p:cNvSpPr>
          <p:nvPr>
            <p:ph type="sldNum" sz="quarter" idx="12"/>
          </p:nvPr>
        </p:nvSpPr>
        <p:spPr/>
        <p:txBody>
          <a:bodyPr/>
          <a:lstStyle/>
          <a:p>
            <a:fld id="{6D22F896-40B5-4ADD-8801-0D06FADFA095}" type="slidenum">
              <a:rPr lang="en-US" smtClean="0"/>
              <a:pPr/>
              <a:t>7</a:t>
            </a:fld>
            <a:endParaRPr lang="en-US" dirty="0"/>
          </a:p>
        </p:txBody>
      </p:sp>
      <p:sp>
        <p:nvSpPr>
          <p:cNvPr id="3" name="Title 2">
            <a:extLst>
              <a:ext uri="{FF2B5EF4-FFF2-40B4-BE49-F238E27FC236}">
                <a16:creationId xmlns:a16="http://schemas.microsoft.com/office/drawing/2014/main" id="{42066BAE-291B-FD45-9208-6DB03FAC8F3C}"/>
              </a:ext>
            </a:extLst>
          </p:cNvPr>
          <p:cNvSpPr>
            <a:spLocks noGrp="1"/>
          </p:cNvSpPr>
          <p:nvPr>
            <p:ph type="title"/>
          </p:nvPr>
        </p:nvSpPr>
        <p:spPr/>
        <p:txBody>
          <a:bodyPr/>
          <a:lstStyle/>
          <a:p>
            <a:r>
              <a:rPr lang="en-US" dirty="0"/>
              <a:t>2018 study of existing AUPs</a:t>
            </a:r>
          </a:p>
        </p:txBody>
      </p:sp>
      <p:sp>
        <p:nvSpPr>
          <p:cNvPr id="4" name="Content Placeholder 3">
            <a:extLst>
              <a:ext uri="{FF2B5EF4-FFF2-40B4-BE49-F238E27FC236}">
                <a16:creationId xmlns:a16="http://schemas.microsoft.com/office/drawing/2014/main" id="{1887850D-251F-3244-9DFE-79EB5E6B21F5}"/>
              </a:ext>
            </a:extLst>
          </p:cNvPr>
          <p:cNvSpPr>
            <a:spLocks noGrp="1"/>
          </p:cNvSpPr>
          <p:nvPr>
            <p:ph idx="1"/>
          </p:nvPr>
        </p:nvSpPr>
        <p:spPr/>
        <p:txBody>
          <a:bodyPr/>
          <a:lstStyle/>
          <a:p>
            <a:r>
              <a:rPr lang="en-US" dirty="0"/>
              <a:t>AARC2 NA3 policy (Ian Neilson)</a:t>
            </a:r>
          </a:p>
          <a:p>
            <a:r>
              <a:rPr lang="en-US" dirty="0"/>
              <a:t>For details see: </a:t>
            </a:r>
            <a:r>
              <a:rPr lang="en-US" dirty="0">
                <a:hlinkClick r:id="rId2"/>
              </a:rPr>
              <a:t>https://wiki.geant.org/pages/viewpage.action?pageId=86736956</a:t>
            </a:r>
            <a:endParaRPr lang="en-US" dirty="0"/>
          </a:p>
          <a:p>
            <a:r>
              <a:rPr lang="en-US" dirty="0"/>
              <a:t>Looked at AUPs from 11 infrastructures</a:t>
            </a:r>
          </a:p>
          <a:p>
            <a:r>
              <a:rPr lang="en-US" dirty="0"/>
              <a:t>Then considered clause by clause in a spreadsheet:</a:t>
            </a:r>
          </a:p>
          <a:p>
            <a:r>
              <a:rPr lang="en-US" dirty="0">
                <a:hlinkClick r:id="rId3"/>
              </a:rPr>
              <a:t>https://</a:t>
            </a:r>
            <a:r>
              <a:rPr lang="en-US" dirty="0" err="1">
                <a:hlinkClick r:id="rId3"/>
              </a:rPr>
              <a:t>docs.google.com</a:t>
            </a:r>
            <a:r>
              <a:rPr lang="en-US" dirty="0">
                <a:hlinkClick r:id="rId3"/>
              </a:rPr>
              <a:t>/spreadsheets/d/1bg5I9n_DM7QcXdnja_7r0OEpTfjrb72ftq7-xHQxfxM/</a:t>
            </a:r>
            <a:r>
              <a:rPr lang="en-US" dirty="0" err="1">
                <a:hlinkClick r:id="rId3"/>
              </a:rPr>
              <a:t>edit#gid</a:t>
            </a:r>
            <a:r>
              <a:rPr lang="en-US" dirty="0">
                <a:hlinkClick r:id="rId3"/>
              </a:rPr>
              <a:t>=822235717</a:t>
            </a:r>
            <a:endParaRPr lang="en-US" dirty="0"/>
          </a:p>
        </p:txBody>
      </p:sp>
      <p:sp>
        <p:nvSpPr>
          <p:cNvPr id="5" name="Date Placeholder 4">
            <a:extLst>
              <a:ext uri="{FF2B5EF4-FFF2-40B4-BE49-F238E27FC236}">
                <a16:creationId xmlns:a16="http://schemas.microsoft.com/office/drawing/2014/main" id="{FD316425-E41B-264A-BC1F-2EF940778206}"/>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5BAD639C-203D-0F40-A61E-348EF575632A}"/>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3235299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EFAA86-141C-6D4E-AA84-D872433F89F7}"/>
              </a:ext>
            </a:extLst>
          </p:cNvPr>
          <p:cNvSpPr>
            <a:spLocks noGrp="1"/>
          </p:cNvSpPr>
          <p:nvPr>
            <p:ph type="sldNum" sz="quarter" idx="12"/>
          </p:nvPr>
        </p:nvSpPr>
        <p:spPr/>
        <p:txBody>
          <a:bodyPr/>
          <a:lstStyle/>
          <a:p>
            <a:fld id="{6D22F896-40B5-4ADD-8801-0D06FADFA095}" type="slidenum">
              <a:rPr lang="en-US" smtClean="0"/>
              <a:pPr/>
              <a:t>8</a:t>
            </a:fld>
            <a:endParaRPr lang="en-US" dirty="0"/>
          </a:p>
        </p:txBody>
      </p:sp>
      <p:sp>
        <p:nvSpPr>
          <p:cNvPr id="3" name="Title 2">
            <a:extLst>
              <a:ext uri="{FF2B5EF4-FFF2-40B4-BE49-F238E27FC236}">
                <a16:creationId xmlns:a16="http://schemas.microsoft.com/office/drawing/2014/main" id="{D6A5A786-CCBF-604C-8925-731228806E4B}"/>
              </a:ext>
            </a:extLst>
          </p:cNvPr>
          <p:cNvSpPr>
            <a:spLocks noGrp="1"/>
          </p:cNvSpPr>
          <p:nvPr>
            <p:ph type="title"/>
          </p:nvPr>
        </p:nvSpPr>
        <p:spPr/>
        <p:txBody>
          <a:bodyPr>
            <a:normAutofit/>
          </a:bodyPr>
          <a:lstStyle/>
          <a:p>
            <a:r>
              <a:rPr lang="en-US" dirty="0"/>
              <a:t>Development of a new baseline AUP</a:t>
            </a:r>
          </a:p>
        </p:txBody>
      </p:sp>
      <p:sp>
        <p:nvSpPr>
          <p:cNvPr id="4" name="Content Placeholder 3">
            <a:extLst>
              <a:ext uri="{FF2B5EF4-FFF2-40B4-BE49-F238E27FC236}">
                <a16:creationId xmlns:a16="http://schemas.microsoft.com/office/drawing/2014/main" id="{911E8C67-73C1-6443-A70F-B96BD0F6BC9C}"/>
              </a:ext>
            </a:extLst>
          </p:cNvPr>
          <p:cNvSpPr>
            <a:spLocks noGrp="1"/>
          </p:cNvSpPr>
          <p:nvPr>
            <p:ph idx="1"/>
          </p:nvPr>
        </p:nvSpPr>
        <p:spPr/>
        <p:txBody>
          <a:bodyPr/>
          <a:lstStyle/>
          <a:p>
            <a:r>
              <a:rPr lang="en-US" dirty="0"/>
              <a:t>Joint F2F meeting of EOSC-hub/AARC2/EGI/EUDAT/WLCG</a:t>
            </a:r>
          </a:p>
          <a:p>
            <a:pPr lvl="1"/>
            <a:r>
              <a:rPr lang="en-US" dirty="0"/>
              <a:t>CERN – July 2018</a:t>
            </a:r>
          </a:p>
          <a:p>
            <a:r>
              <a:rPr lang="en-US" dirty="0"/>
              <a:t>We agreed a draft set of policy points (3 days of discussion!)</a:t>
            </a:r>
          </a:p>
          <a:p>
            <a:pPr lvl="1"/>
            <a:r>
              <a:rPr lang="en-US" dirty="0"/>
              <a:t>Propose that this be published by WISE SCI-WG</a:t>
            </a:r>
          </a:p>
          <a:p>
            <a:r>
              <a:rPr lang="en-US" dirty="0"/>
              <a:t>Now starting the consultation (firstly at this WISE meeting) and then elsewhere</a:t>
            </a:r>
          </a:p>
          <a:p>
            <a:r>
              <a:rPr lang="en-US" dirty="0"/>
              <a:t> WISE Baseline AUP 1.0 (an output of SCI-WG)</a:t>
            </a:r>
          </a:p>
          <a:p>
            <a:r>
              <a:rPr lang="en-US" dirty="0">
                <a:hlinkClick r:id="rId2"/>
              </a:rPr>
              <a:t>https://</a:t>
            </a:r>
            <a:r>
              <a:rPr lang="en-US" dirty="0" err="1">
                <a:hlinkClick r:id="rId2"/>
              </a:rPr>
              <a:t>wiki.geant.org</a:t>
            </a:r>
            <a:r>
              <a:rPr lang="en-US" dirty="0">
                <a:hlinkClick r:id="rId2"/>
              </a:rPr>
              <a:t>/pages/</a:t>
            </a:r>
            <a:r>
              <a:rPr lang="en-US" dirty="0" err="1">
                <a:hlinkClick r:id="rId2"/>
              </a:rPr>
              <a:t>viewpage.action?pageId</a:t>
            </a:r>
            <a:r>
              <a:rPr lang="en-US" dirty="0">
                <a:hlinkClick r:id="rId2"/>
              </a:rPr>
              <a:t>=108013622</a:t>
            </a:r>
            <a:endParaRPr lang="en-US" dirty="0"/>
          </a:p>
        </p:txBody>
      </p:sp>
      <p:sp>
        <p:nvSpPr>
          <p:cNvPr id="5" name="Date Placeholder 4">
            <a:extLst>
              <a:ext uri="{FF2B5EF4-FFF2-40B4-BE49-F238E27FC236}">
                <a16:creationId xmlns:a16="http://schemas.microsoft.com/office/drawing/2014/main" id="{4C7B7211-4171-0F42-B943-E8FA8FA003E7}"/>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B085A877-179A-3B4A-9928-B73DBB0697C9}"/>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3630416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BC7744-90FC-A04A-85B8-1A33FCB82A13}"/>
              </a:ext>
            </a:extLst>
          </p:cNvPr>
          <p:cNvSpPr>
            <a:spLocks noGrp="1"/>
          </p:cNvSpPr>
          <p:nvPr>
            <p:ph type="sldNum" sz="quarter" idx="12"/>
          </p:nvPr>
        </p:nvSpPr>
        <p:spPr/>
        <p:txBody>
          <a:bodyPr/>
          <a:lstStyle/>
          <a:p>
            <a:fld id="{6D22F896-40B5-4ADD-8801-0D06FADFA095}" type="slidenum">
              <a:rPr lang="en-US" smtClean="0"/>
              <a:pPr/>
              <a:t>9</a:t>
            </a:fld>
            <a:endParaRPr lang="en-US" dirty="0"/>
          </a:p>
        </p:txBody>
      </p:sp>
      <p:sp>
        <p:nvSpPr>
          <p:cNvPr id="3" name="Title 2">
            <a:extLst>
              <a:ext uri="{FF2B5EF4-FFF2-40B4-BE49-F238E27FC236}">
                <a16:creationId xmlns:a16="http://schemas.microsoft.com/office/drawing/2014/main" id="{227FCAF8-35DC-114F-BBCC-DBE3DCF3B870}"/>
              </a:ext>
            </a:extLst>
          </p:cNvPr>
          <p:cNvSpPr>
            <a:spLocks noGrp="1"/>
          </p:cNvSpPr>
          <p:nvPr>
            <p:ph type="title"/>
          </p:nvPr>
        </p:nvSpPr>
        <p:spPr/>
        <p:txBody>
          <a:bodyPr/>
          <a:lstStyle/>
          <a:p>
            <a:r>
              <a:rPr lang="en-US" dirty="0"/>
              <a:t>How is this Baseline AUP used?</a:t>
            </a:r>
          </a:p>
        </p:txBody>
      </p:sp>
      <p:sp>
        <p:nvSpPr>
          <p:cNvPr id="4" name="Content Placeholder 3">
            <a:extLst>
              <a:ext uri="{FF2B5EF4-FFF2-40B4-BE49-F238E27FC236}">
                <a16:creationId xmlns:a16="http://schemas.microsoft.com/office/drawing/2014/main" id="{852F85CE-C03F-D248-95FD-2BEFFCD64BD7}"/>
              </a:ext>
            </a:extLst>
          </p:cNvPr>
          <p:cNvSpPr>
            <a:spLocks noGrp="1"/>
          </p:cNvSpPr>
          <p:nvPr>
            <p:ph idx="1"/>
          </p:nvPr>
        </p:nvSpPr>
        <p:spPr/>
        <p:txBody>
          <a:bodyPr/>
          <a:lstStyle/>
          <a:p>
            <a:r>
              <a:rPr lang="en-US" dirty="0"/>
              <a:t>Forms part of the information shown to a user during registration with his/her community</a:t>
            </a:r>
          </a:p>
          <a:p>
            <a:r>
              <a:rPr lang="en-US" dirty="0"/>
              <a:t>AUP provides information on expected </a:t>
            </a:r>
            <a:r>
              <a:rPr lang="en-US" dirty="0" err="1"/>
              <a:t>behaviour</a:t>
            </a:r>
            <a:r>
              <a:rPr lang="en-US" dirty="0"/>
              <a:t> and restrictions</a:t>
            </a:r>
          </a:p>
          <a:p>
            <a:r>
              <a:rPr lang="en-GB" dirty="0"/>
              <a:t>"baseline" text can, optionally, be augmented with additional, community or infrastructure specific, clauses as required, but the numbered clauses should not be changed</a:t>
            </a:r>
          </a:p>
          <a:p>
            <a:r>
              <a:rPr lang="en-GB" dirty="0"/>
              <a:t>The registration point where the user is presented with the AUP may be operated directly by the user's research community or by a third party on the community's behalf</a:t>
            </a:r>
            <a:endParaRPr lang="en-US" dirty="0"/>
          </a:p>
        </p:txBody>
      </p:sp>
      <p:sp>
        <p:nvSpPr>
          <p:cNvPr id="5" name="Date Placeholder 4">
            <a:extLst>
              <a:ext uri="{FF2B5EF4-FFF2-40B4-BE49-F238E27FC236}">
                <a16:creationId xmlns:a16="http://schemas.microsoft.com/office/drawing/2014/main" id="{C9A8B1E8-C143-2F47-AD98-4794EFE00968}"/>
              </a:ext>
            </a:extLst>
          </p:cNvPr>
          <p:cNvSpPr>
            <a:spLocks noGrp="1"/>
          </p:cNvSpPr>
          <p:nvPr>
            <p:ph type="dt" sz="half" idx="10"/>
          </p:nvPr>
        </p:nvSpPr>
        <p:spPr/>
        <p:txBody>
          <a:bodyPr/>
          <a:lstStyle/>
          <a:p>
            <a:r>
              <a:rPr lang="en-GB"/>
              <a:t>21 Aug 2018</a:t>
            </a:r>
            <a:endParaRPr lang="en-US" dirty="0"/>
          </a:p>
        </p:txBody>
      </p:sp>
      <p:sp>
        <p:nvSpPr>
          <p:cNvPr id="6" name="Footer Placeholder 5">
            <a:extLst>
              <a:ext uri="{FF2B5EF4-FFF2-40B4-BE49-F238E27FC236}">
                <a16:creationId xmlns:a16="http://schemas.microsoft.com/office/drawing/2014/main" id="{1F3EAD44-56EB-E144-BAD2-4EA571A3496D}"/>
              </a:ext>
            </a:extLst>
          </p:cNvPr>
          <p:cNvSpPr>
            <a:spLocks noGrp="1"/>
          </p:cNvSpPr>
          <p:nvPr>
            <p:ph type="ftr" sz="quarter" idx="11"/>
          </p:nvPr>
        </p:nvSpPr>
        <p:spPr/>
        <p:txBody>
          <a:bodyPr/>
          <a:lstStyle/>
          <a:p>
            <a:r>
              <a:rPr lang="en-US"/>
              <a:t>Kelsey, WISE @ NSF Cybersecurity Summit 2018</a:t>
            </a:r>
            <a:endParaRPr lang="en-US" dirty="0"/>
          </a:p>
        </p:txBody>
      </p:sp>
    </p:spTree>
    <p:extLst>
      <p:ext uri="{BB962C8B-B14F-4D97-AF65-F5344CB8AC3E}">
        <p14:creationId xmlns:p14="http://schemas.microsoft.com/office/powerpoint/2010/main" val="1268585423"/>
      </p:ext>
    </p:extLst>
  </p:cSld>
  <p:clrMapOvr>
    <a:masterClrMapping/>
  </p:clrMapOvr>
</p:sld>
</file>

<file path=ppt/theme/theme1.xml><?xml version="1.0" encoding="utf-8"?>
<a:theme xmlns:a="http://schemas.openxmlformats.org/drawingml/2006/main" name="Berlijn">
  <a:themeElements>
    <a:clrScheme name="WISE 1">
      <a:dk1>
        <a:srgbClr val="04304A"/>
      </a:dk1>
      <a:lt1>
        <a:sysClr val="window" lastClr="FFFFFF"/>
      </a:lt1>
      <a:dk2>
        <a:srgbClr val="0C5428"/>
      </a:dk2>
      <a:lt2>
        <a:srgbClr val="E7E6E6"/>
      </a:lt2>
      <a:accent1>
        <a:srgbClr val="2199DA"/>
      </a:accent1>
      <a:accent2>
        <a:srgbClr val="E30179"/>
      </a:accent2>
      <a:accent3>
        <a:srgbClr val="E4001B"/>
      </a:accent3>
      <a:accent4>
        <a:srgbClr val="29AB5F"/>
      </a:accent4>
      <a:accent5>
        <a:srgbClr val="55555B"/>
      </a:accent5>
      <a:accent6>
        <a:srgbClr val="165B7D"/>
      </a:accent6>
      <a:hlink>
        <a:srgbClr val="F48017"/>
      </a:hlink>
      <a:folHlink>
        <a:srgbClr val="F37F16"/>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WISE PPT Template" id="{90583413-F761-4B40-95A7-15A2263F0ABC}" vid="{0B27235C-06D5-1E4F-AB0B-95551B399E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WISE PPT Template(1)</Template>
  <TotalTime>281</TotalTime>
  <Words>1273</Words>
  <Application>Microsoft Macintosh PowerPoint</Application>
  <PresentationFormat>Widescreen</PresentationFormat>
  <Paragraphs>130</Paragraphs>
  <Slides>14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Trebuchet MS</vt:lpstr>
      <vt:lpstr>Berlijn</vt:lpstr>
      <vt:lpstr>Alignment of User AUPs David Kelsey (STFC-RAL, UK Research and Innovation) NSF Cybersecurity Summit, Alexandria VA, 21 August 2018</vt:lpstr>
      <vt:lpstr>Overview</vt:lpstr>
      <vt:lpstr>Some history (April 2005 – ISGC2005 – Taipei)</vt:lpstr>
      <vt:lpstr>2005 Draft AUP (2)</vt:lpstr>
      <vt:lpstr>Evolution - Approved and adopted AUPs</vt:lpstr>
      <vt:lpstr>Why use a common (simple) AUP?</vt:lpstr>
      <vt:lpstr>2018 study of existing AUPs</vt:lpstr>
      <vt:lpstr>Development of a new baseline AUP</vt:lpstr>
      <vt:lpstr>How is this Baseline AUP used?</vt:lpstr>
      <vt:lpstr>AUP use (2)</vt:lpstr>
      <vt:lpstr>Show text &amp; discuss</vt:lpstr>
      <vt:lpstr>An immediate issue &amp; discussion</vt:lpstr>
      <vt:lpstr>Shared credentials?</vt:lpstr>
      <vt:lpstr>Questions?</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Alignment of Users AUPs</dc:title>
  <dc:subject/>
  <dc:creator>David Kelsey</dc:creator>
  <cp:keywords/>
  <dc:description/>
  <cp:lastModifiedBy>David Kelsey</cp:lastModifiedBy>
  <cp:revision>58</cp:revision>
  <cp:lastPrinted>2018-06-12T14:31:15Z</cp:lastPrinted>
  <dcterms:created xsi:type="dcterms:W3CDTF">2016-02-24T08:53:40Z</dcterms:created>
  <dcterms:modified xsi:type="dcterms:W3CDTF">2018-08-22T16:02:31Z</dcterms:modified>
  <cp:category/>
</cp:coreProperties>
</file>