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82" r:id="rId3"/>
    <p:sldId id="283" r:id="rId4"/>
    <p:sldId id="276" r:id="rId5"/>
    <p:sldId id="281" r:id="rId6"/>
    <p:sldId id="278" r:id="rId7"/>
    <p:sldId id="277" r:id="rId8"/>
    <p:sldId id="279" r:id="rId9"/>
    <p:sldId id="27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D7D"/>
    <a:srgbClr val="043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78"/>
    <p:restoredTop sz="94630"/>
  </p:normalViewPr>
  <p:slideViewPr>
    <p:cSldViewPr snapToGrid="0" snapToObjects="1">
      <p:cViewPr varScale="1">
        <p:scale>
          <a:sx n="87" d="100"/>
          <a:sy n="87" d="100"/>
        </p:scale>
        <p:origin x="29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B3416-963B-BA40-ACA0-067B6680F50E}" type="datetimeFigureOut">
              <a:rPr lang="en-US" smtClean="0"/>
              <a:t>8/22/18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8C697-3B48-C74B-8B72-394B6820C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40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8C697-3B48-C74B-8B72-394B6820C9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21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 userDrawn="1"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79715" y="2591341"/>
            <a:ext cx="2077039" cy="1621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6707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9983215" y="5544587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060115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29454" y="708046"/>
            <a:ext cx="1441922" cy="112548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3340" y="5573354"/>
            <a:ext cx="1154151" cy="1090789"/>
          </a:xfrm>
        </p:spPr>
        <p:txBody>
          <a:bodyPr/>
          <a:lstStyle>
            <a:lvl1pPr>
              <a:defRPr sz="18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283520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72766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bg1"/>
            </a:gs>
            <a:gs pos="58000">
              <a:schemeClr val="accent6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 userDrawn="1"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WISE/WISE+@+NSF+CyberSecurity+Summit+2018" TargetMode="External"/><Relationship Id="rId2" Type="http://schemas.openxmlformats.org/officeDocument/2006/relationships/hyperlink" Target="https://wise-community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0322" y="2639961"/>
            <a:ext cx="8144134" cy="1466818"/>
          </a:xfrm>
        </p:spPr>
        <p:txBody>
          <a:bodyPr/>
          <a:lstStyle/>
          <a:p>
            <a:r>
              <a:rPr lang="nl-NL" sz="4800" dirty="0"/>
              <a:t>WISE @ NSF  2018</a:t>
            </a:r>
            <a:br>
              <a:rPr lang="nl-NL" dirty="0"/>
            </a:br>
            <a:r>
              <a:rPr lang="nl-NL" sz="2800" dirty="0"/>
              <a:t>David Kelsey </a:t>
            </a:r>
            <a:r>
              <a:rPr lang="nl-NL" sz="2400" dirty="0"/>
              <a:t>(STFC-RAL, UK Research and </a:t>
            </a:r>
            <a:r>
              <a:rPr lang="nl-NL" sz="2400" dirty="0" err="1"/>
              <a:t>Innovation</a:t>
            </a:r>
            <a:r>
              <a:rPr lang="nl-NL" sz="2400" dirty="0"/>
              <a:t>)</a:t>
            </a:r>
            <a:br>
              <a:rPr lang="nl-NL" sz="2400" dirty="0"/>
            </a:br>
            <a:r>
              <a:rPr lang="nl-NL" sz="1800" dirty="0"/>
              <a:t>NSF Cybersecurity </a:t>
            </a:r>
            <a:r>
              <a:rPr lang="nl-NL" sz="1800" dirty="0" err="1"/>
              <a:t>Summit</a:t>
            </a:r>
            <a:r>
              <a:rPr lang="nl-NL" sz="1800" dirty="0"/>
              <a:t>, Alexandria VA, 21 August 2018</a:t>
            </a:r>
            <a:endParaRPr lang="nl-NL" sz="7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622448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7141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BAFE70-C220-7E41-ADD1-0E11776D7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E8F718-3AAE-3846-89BF-83DB30B9B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to all – Agenda this morning</a:t>
            </a:r>
            <a:br>
              <a:rPr lang="en-US" dirty="0"/>
            </a:br>
            <a:r>
              <a:rPr lang="en-US" dirty="0">
                <a:hlinkClick r:id="rId2"/>
              </a:rPr>
              <a:t>https://wise-</a:t>
            </a:r>
            <a:r>
              <a:rPr lang="en-US" dirty="0" err="1">
                <a:hlinkClick r:id="rId2"/>
              </a:rPr>
              <a:t>community.org</a:t>
            </a:r>
            <a:r>
              <a:rPr lang="en-US" dirty="0">
                <a:hlinkClick r:id="rId2"/>
              </a:rPr>
              <a:t>/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D027AA-E52F-3345-B7F8-8285093FB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EEFE6-24BB-A541-997E-040C88E6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056F7D-B5FA-2049-82F1-94E1C2485741}"/>
              </a:ext>
            </a:extLst>
          </p:cNvPr>
          <p:cNvSpPr txBox="1"/>
          <p:nvPr/>
        </p:nvSpPr>
        <p:spPr>
          <a:xfrm>
            <a:off x="7869065" y="3312032"/>
            <a:ext cx="3643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err="1">
                <a:hlinkClick r:id="rId3"/>
              </a:rPr>
              <a:t>wiki.geant.org</a:t>
            </a:r>
            <a:r>
              <a:rPr lang="en-US" dirty="0">
                <a:hlinkClick r:id="rId3"/>
              </a:rPr>
              <a:t>/display/WISE/WISE+@+NSF+CyberSecurity+Summit+2018</a:t>
            </a:r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0EA0CE3-9B29-004B-B4CE-BDAED05D62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64850" y="2337324"/>
            <a:ext cx="6701602" cy="3598863"/>
          </a:xfrm>
        </p:spPr>
      </p:pic>
    </p:spTree>
    <p:extLst>
      <p:ext uri="{BB962C8B-B14F-4D97-AF65-F5344CB8AC3E}">
        <p14:creationId xmlns:p14="http://schemas.microsoft.com/office/powerpoint/2010/main" val="3155540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6BB937-7133-D941-8E0B-2C59E20FE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F39CB2-6501-A74A-93DE-E50CA4E88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– this afternoon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788B69D-2AED-524E-B31A-1821B35EFE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0146" y="2336800"/>
            <a:ext cx="7155683" cy="3598863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450B4C-9D94-6940-9512-1C58676BD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CDA7A8-C392-D347-9BAF-03E328771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279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97DC1D-144E-A649-B7DC-1AFB27D52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F2C146-7A2D-8C4C-83D1-25E173765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WISE Community – short history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6E87A3-5A4B-3D43-B660-798FAC1FF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Started in October 2015 – Workshop – Barcelona</a:t>
            </a:r>
          </a:p>
          <a:p>
            <a:pPr lvl="1"/>
            <a:r>
              <a:rPr lang="en-US" dirty="0"/>
              <a:t>Jointly organized by SIG-ISM and SCI</a:t>
            </a:r>
          </a:p>
          <a:p>
            <a:r>
              <a:rPr lang="en-US" dirty="0"/>
              <a:t>Community members come from e-Infrastructures across the world</a:t>
            </a:r>
          </a:p>
          <a:p>
            <a:r>
              <a:rPr lang="en-US" dirty="0"/>
              <a:t>Governed by a steering committee</a:t>
            </a:r>
          </a:p>
          <a:p>
            <a:pPr lvl="1"/>
            <a:r>
              <a:rPr lang="en-US" dirty="0"/>
              <a:t>Project managed by GEANT staff</a:t>
            </a:r>
          </a:p>
          <a:p>
            <a:r>
              <a:rPr lang="en-US" dirty="0"/>
              <a:t>Real work done by Working Groups</a:t>
            </a:r>
          </a:p>
          <a:p>
            <a:r>
              <a:rPr lang="en-US" dirty="0"/>
              <a:t>Meetings since mid 2017</a:t>
            </a:r>
          </a:p>
          <a:p>
            <a:pPr lvl="1"/>
            <a:r>
              <a:rPr lang="en-US" dirty="0"/>
              <a:t>NSF Cybersecurity Summit, USA – August 2017</a:t>
            </a:r>
          </a:p>
          <a:p>
            <a:pPr lvl="1"/>
            <a:r>
              <a:rPr lang="en-US" dirty="0"/>
              <a:t>STFC Abingdon, UK – February 2018</a:t>
            </a:r>
          </a:p>
          <a:p>
            <a:pPr lvl="1"/>
            <a:r>
              <a:rPr lang="en-US" dirty="0" err="1"/>
              <a:t>BoF</a:t>
            </a:r>
            <a:r>
              <a:rPr lang="en-US" dirty="0"/>
              <a:t> session at TNC17, Trondheim, NO – June 2018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8CA696-FE87-074D-8C97-75B2204C9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93635-F609-1C48-BFFA-A66DF5943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264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4525EA-679B-C04E-AE7A-944E77393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91DAA1-3C6E-1E43-BB85-4DBF7968A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WISE meetings (Oct 2015 and Feb 2018)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4DCCDE-878D-044B-B058-83ACFD964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A4F41B-7D38-984E-991B-07EBD4571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DC7041E0-DDF2-9648-B90C-F7C8EE2979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74" y="2337324"/>
            <a:ext cx="5398294" cy="3598863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0FC9CC0-8D91-4E4D-BC72-5AF364F9EA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897" y="2443793"/>
            <a:ext cx="3598863" cy="359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194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53EDB7-EF3F-1F4B-B7FB-907FA5195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E2663D-FF24-A040-A9BD-B9C1763F4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 Statement (Feb 2018)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E76883-84F9-E443-B155-EA7848362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/>
              <a:t>What? Joint development of policy frameworks, guidelines, templates and workshops</a:t>
            </a:r>
          </a:p>
          <a:p>
            <a:r>
              <a:rPr lang="en-GB" i="1" dirty="0"/>
              <a:t>How? By fostering a collaborative community of security experts </a:t>
            </a:r>
          </a:p>
          <a:p>
            <a:r>
              <a:rPr lang="en-GB" i="1" dirty="0"/>
              <a:t>Why? To promote best information security practices for research infrastructures 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CBFDFF-3FC0-1941-AC04-ED1D40AD4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85D901-A471-A14A-84CD-6A0C3E831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159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8ADEC1-D08D-2147-89EE-917CD134F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EB58B4-FE48-6443-B325-40338E314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Working Groups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784006-FE20-4744-AB5F-B3B9552E2D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RAW-WG	Risk Assessment (</a:t>
            </a:r>
            <a:r>
              <a:rPr lang="en-US" dirty="0" err="1"/>
              <a:t>Urpo</a:t>
            </a:r>
            <a:r>
              <a:rPr lang="en-US" dirty="0"/>
              <a:t> Kaila &amp; Bart </a:t>
            </a:r>
            <a:r>
              <a:rPr lang="en-US" dirty="0" err="1"/>
              <a:t>Bosma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Produced a Risk Assessment Template – and guidelines</a:t>
            </a:r>
          </a:p>
          <a:p>
            <a:pPr lvl="1"/>
            <a:r>
              <a:rPr lang="en-US" dirty="0"/>
              <a:t>Bart will take-over as chair</a:t>
            </a:r>
          </a:p>
          <a:p>
            <a:pPr lvl="1"/>
            <a:r>
              <a:rPr lang="en-US" dirty="0"/>
              <a:t>Work to continue – align with other similar work (Trusted CI?)</a:t>
            </a:r>
          </a:p>
          <a:p>
            <a:r>
              <a:rPr lang="en-US" dirty="0"/>
              <a:t>STAA-WG	Security Training Awareness (Alf </a:t>
            </a:r>
            <a:r>
              <a:rPr lang="en-US" dirty="0" err="1"/>
              <a:t>Moens</a:t>
            </a:r>
            <a:r>
              <a:rPr lang="en-US" dirty="0"/>
              <a:t> &amp; Jim Marsteller)</a:t>
            </a:r>
          </a:p>
          <a:p>
            <a:pPr lvl="1"/>
            <a:r>
              <a:rPr lang="en-US" dirty="0"/>
              <a:t>An Inventory of Training and 3 other documents produced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Now closed</a:t>
            </a:r>
          </a:p>
          <a:p>
            <a:r>
              <a:rPr lang="en-US" dirty="0"/>
              <a:t>SBOD-WG	Security in Big and Open Data (Ralph </a:t>
            </a:r>
            <a:r>
              <a:rPr lang="en-US" dirty="0" err="1"/>
              <a:t>Niederberger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Produced Case Statement and Definitions documents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Now closed</a:t>
            </a:r>
            <a:endParaRPr lang="en-US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C98E1B-3614-AF43-9744-0A10D4050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C37F6-583C-DC4D-9495-FC284E7C3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605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49C494-EE9C-3F4F-9CD2-300206D52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22085A-F488-694C-8861-BC504E633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Groups (continued)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AC4FAD-D2C4-B74E-B151-C34136B73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SCI-WG Security for Collaborating Infrastructures</a:t>
            </a:r>
          </a:p>
          <a:p>
            <a:pPr lvl="1"/>
            <a:r>
              <a:rPr lang="en-US" dirty="0"/>
              <a:t>Produced SCI document version 2 (see today) – Dave Kelsey, Adam </a:t>
            </a:r>
            <a:r>
              <a:rPr lang="en-US" dirty="0" err="1"/>
              <a:t>Slagell</a:t>
            </a:r>
            <a:endParaRPr lang="en-US" dirty="0"/>
          </a:p>
          <a:p>
            <a:r>
              <a:rPr lang="en-US" dirty="0"/>
              <a:t>New groups being formed</a:t>
            </a:r>
          </a:p>
          <a:p>
            <a:pPr lvl="1"/>
            <a:r>
              <a:rPr lang="en-US" dirty="0"/>
              <a:t>Communication in Security Challenges (David Groep)</a:t>
            </a:r>
          </a:p>
          <a:p>
            <a:pPr lvl="1"/>
            <a:r>
              <a:rPr lang="en-US" dirty="0"/>
              <a:t>Data Loss Prevention (</a:t>
            </a:r>
            <a:r>
              <a:rPr lang="en-US" dirty="0" err="1"/>
              <a:t>Urpo</a:t>
            </a:r>
            <a:r>
              <a:rPr lang="en-US" dirty="0"/>
              <a:t> Kaila)</a:t>
            </a:r>
          </a:p>
          <a:p>
            <a:pPr lvl="1"/>
            <a:r>
              <a:rPr lang="en-US" dirty="0"/>
              <a:t>Security Challenges for High Throughput Data Transfers (Tim </a:t>
            </a:r>
            <a:r>
              <a:rPr lang="en-US" dirty="0" err="1"/>
              <a:t>Chown</a:t>
            </a:r>
            <a:r>
              <a:rPr lang="en-US" dirty="0"/>
              <a:t>, Ralph </a:t>
            </a:r>
            <a:r>
              <a:rPr lang="en-US" dirty="0" err="1"/>
              <a:t>Niederberger</a:t>
            </a:r>
            <a:r>
              <a:rPr lang="en-US" dirty="0"/>
              <a:t>, David Crooks) – see today</a:t>
            </a:r>
          </a:p>
          <a:p>
            <a:pPr lvl="1"/>
            <a:r>
              <a:rPr lang="en-US" dirty="0"/>
              <a:t>Security Trust, threat intelligence and communication (Romain </a:t>
            </a:r>
            <a:r>
              <a:rPr lang="en-US" dirty="0" err="1"/>
              <a:t>Wartel</a:t>
            </a:r>
            <a:r>
              <a:rPr lang="en-US" dirty="0"/>
              <a:t>, David Crooks) – see today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AF622-1A19-154D-8AD0-8DE690F1A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BA7B01-47B5-1A46-B4AC-EDEA50CB0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151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do a round-the-room introduction, first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Acknowledgement: Activities of WISE and some participants are co-funded by EU H2020 projects: EOSC-hub and AARC2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33546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WISE 1">
      <a:dk1>
        <a:srgbClr val="04304A"/>
      </a:dk1>
      <a:lt1>
        <a:sysClr val="window" lastClr="FFFFFF"/>
      </a:lt1>
      <a:dk2>
        <a:srgbClr val="0C5428"/>
      </a:dk2>
      <a:lt2>
        <a:srgbClr val="E7E6E6"/>
      </a:lt2>
      <a:accent1>
        <a:srgbClr val="2199DA"/>
      </a:accent1>
      <a:accent2>
        <a:srgbClr val="E30179"/>
      </a:accent2>
      <a:accent3>
        <a:srgbClr val="E4001B"/>
      </a:accent3>
      <a:accent4>
        <a:srgbClr val="29AB5F"/>
      </a:accent4>
      <a:accent5>
        <a:srgbClr val="55555B"/>
      </a:accent5>
      <a:accent6>
        <a:srgbClr val="165B7D"/>
      </a:accent6>
      <a:hlink>
        <a:srgbClr val="F48017"/>
      </a:hlink>
      <a:folHlink>
        <a:srgbClr val="F37F16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E PPT Template" id="{90583413-F761-4B40-95A7-15A2263F0ABC}" vid="{0B27235C-06D5-1E4F-AB0B-95551B399E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WISE PPT Template(1)</Template>
  <TotalTime>188</TotalTime>
  <Words>327</Words>
  <Application>Microsoft Macintosh PowerPoint</Application>
  <PresentationFormat>Widescreen</PresentationFormat>
  <Paragraphs>75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Trebuchet MS</vt:lpstr>
      <vt:lpstr>Berlijn</vt:lpstr>
      <vt:lpstr>WISE @ NSF  2018 David Kelsey (STFC-RAL, UK Research and Innovation) NSF Cybersecurity Summit, Alexandria VA, 21 August 2018</vt:lpstr>
      <vt:lpstr>Welcome to all – Agenda this morning https://wise-community.org/</vt:lpstr>
      <vt:lpstr>Agenda – this afternoon</vt:lpstr>
      <vt:lpstr>WISE Community – short history</vt:lpstr>
      <vt:lpstr>WISE meetings (Oct 2015 and Feb 2018)</vt:lpstr>
      <vt:lpstr>Mission Statement (Feb 2018)</vt:lpstr>
      <vt:lpstr>First Working Groups</vt:lpstr>
      <vt:lpstr>Working Groups (continued)</vt:lpstr>
      <vt:lpstr>Questions?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WISE</dc:title>
  <dc:subject/>
  <dc:creator>David Kelsey</dc:creator>
  <cp:keywords/>
  <dc:description/>
  <cp:lastModifiedBy>David Kelsey</cp:lastModifiedBy>
  <cp:revision>40</cp:revision>
  <cp:lastPrinted>2018-06-12T14:31:15Z</cp:lastPrinted>
  <dcterms:created xsi:type="dcterms:W3CDTF">2016-02-24T08:53:40Z</dcterms:created>
  <dcterms:modified xsi:type="dcterms:W3CDTF">2018-08-22T16:03:03Z</dcterms:modified>
  <cp:category/>
</cp:coreProperties>
</file>