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60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85256"/>
  </p:normalViewPr>
  <p:slideViewPr>
    <p:cSldViewPr snapToGrid="0" snapToObjects="1">
      <p:cViewPr varScale="1">
        <p:scale>
          <a:sx n="107" d="100"/>
          <a:sy n="107" d="100"/>
        </p:scale>
        <p:origin x="70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A590B-CE59-F442-859C-4370D31EB8B4}" type="datetimeFigureOut">
              <a:rPr lang="en-US" smtClean="0"/>
              <a:t>8/21/2018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95EDF-C480-7540-B88A-9DDAFB21E3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0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8/21/2018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wise@lists.wise-community.or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refeds.org/display/CODE/Code+of+Conduct+ver+2.0+project" TargetMode="External"/><Relationship Id="rId2" Type="http://schemas.openxmlformats.org/officeDocument/2006/relationships/hyperlink" Target="https://wiki.geant.org/display/TFDPR/3rd+TF-DPR+Meetin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ur-lex.europa.eu/legal-content/EN/TXT/PDF/?uri=CELEX:32016R0679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22118" y="2733709"/>
            <a:ext cx="8502338" cy="1373070"/>
          </a:xfrm>
        </p:spPr>
        <p:txBody>
          <a:bodyPr/>
          <a:lstStyle/>
          <a:p>
            <a:r>
              <a:rPr lang="nl-NL" dirty="0" smtClean="0"/>
              <a:t>WISE Workshop</a:t>
            </a:r>
            <a:br>
              <a:rPr lang="nl-NL" dirty="0" smtClean="0"/>
            </a:br>
            <a:r>
              <a:rPr lang="nl-NL" sz="4000" dirty="0" smtClean="0"/>
              <a:t>GEANT Code of Conduct  v2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622448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WISE Information Security for Collaborating </a:t>
            </a:r>
            <a:r>
              <a:rPr lang="en-US" b="1" i="1" dirty="0" smtClean="0"/>
              <a:t>E-Infrastructures</a:t>
            </a:r>
          </a:p>
          <a:p>
            <a:r>
              <a:rPr lang="en-US" b="1" i="1" dirty="0" smtClean="0"/>
              <a:t>NSF Summit 2018</a:t>
            </a:r>
            <a:endParaRPr lang="nl-NL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1395" y="5628077"/>
            <a:ext cx="1382528" cy="785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61395" y="6285444"/>
            <a:ext cx="15680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https://aarc-project.eu</a:t>
            </a:r>
            <a:endParaRPr lang="en-GB" sz="1000" dirty="0"/>
          </a:p>
        </p:txBody>
      </p:sp>
      <p:sp>
        <p:nvSpPr>
          <p:cNvPr id="8" name="Text Placeholder 1"/>
          <p:cNvSpPr txBox="1">
            <a:spLocks/>
          </p:cNvSpPr>
          <p:nvPr/>
        </p:nvSpPr>
        <p:spPr>
          <a:xfrm>
            <a:off x="1175331" y="6016487"/>
            <a:ext cx="6795911" cy="375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Uros </a:t>
            </a:r>
            <a:r>
              <a:rPr lang="en-GB" dirty="0" err="1" smtClean="0"/>
              <a:t>Stevanovic</a:t>
            </a:r>
            <a:r>
              <a:rPr lang="en-GB" dirty="0" smtClean="0"/>
              <a:t> - KIT</a:t>
            </a:r>
          </a:p>
        </p:txBody>
      </p:sp>
    </p:spTree>
    <p:extLst>
      <p:ext uri="{BB962C8B-B14F-4D97-AF65-F5344CB8AC3E}">
        <p14:creationId xmlns:p14="http://schemas.microsoft.com/office/powerpoint/2010/main" val="100714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CoCo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20" y="2344202"/>
            <a:ext cx="4743062" cy="407325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Principles of the Processing of attributes </a:t>
            </a:r>
          </a:p>
          <a:p>
            <a:r>
              <a:rPr lang="en-US" dirty="0" smtClean="0"/>
              <a:t>Legal </a:t>
            </a:r>
            <a:r>
              <a:rPr lang="en-US" dirty="0"/>
              <a:t>compliance </a:t>
            </a:r>
          </a:p>
          <a:p>
            <a:r>
              <a:rPr lang="en-US" dirty="0" smtClean="0"/>
              <a:t>Purpose </a:t>
            </a:r>
            <a:r>
              <a:rPr lang="en-US" dirty="0"/>
              <a:t>limitation </a:t>
            </a:r>
          </a:p>
          <a:p>
            <a:r>
              <a:rPr lang="en-US" dirty="0" smtClean="0"/>
              <a:t>Deviating </a:t>
            </a:r>
            <a:r>
              <a:rPr lang="en-US" dirty="0"/>
              <a:t>purposes </a:t>
            </a:r>
          </a:p>
          <a:p>
            <a:r>
              <a:rPr lang="en-US" dirty="0" smtClean="0"/>
              <a:t>Data </a:t>
            </a:r>
            <a:r>
              <a:rPr lang="en-US" dirty="0"/>
              <a:t>minimization </a:t>
            </a:r>
            <a:endParaRPr lang="en-US" dirty="0" smtClean="0"/>
          </a:p>
          <a:p>
            <a:r>
              <a:rPr lang="en-US" dirty="0" smtClean="0"/>
              <a:t>Information </a:t>
            </a:r>
            <a:r>
              <a:rPr lang="en-US" dirty="0"/>
              <a:t>duty towards End User Appendices</a:t>
            </a:r>
          </a:p>
          <a:p>
            <a:r>
              <a:rPr lang="en-US" dirty="0" smtClean="0"/>
              <a:t>Information </a:t>
            </a:r>
            <a:r>
              <a:rPr lang="en-US" dirty="0"/>
              <a:t>duty towards Home </a:t>
            </a:r>
            <a:r>
              <a:rPr lang="en-US" dirty="0" smtClean="0"/>
              <a:t>Organisation</a:t>
            </a:r>
          </a:p>
          <a:p>
            <a:r>
              <a:rPr lang="en-US" dirty="0" smtClean="0"/>
              <a:t>Data </a:t>
            </a:r>
            <a:r>
              <a:rPr lang="en-US" dirty="0"/>
              <a:t>retention </a:t>
            </a:r>
            <a:endParaRPr lang="en-US" dirty="0" smtClean="0"/>
          </a:p>
          <a:p>
            <a:r>
              <a:rPr lang="en-US" dirty="0" smtClean="0"/>
              <a:t>Security </a:t>
            </a:r>
            <a:r>
              <a:rPr lang="en-US" dirty="0"/>
              <a:t>measures </a:t>
            </a:r>
            <a:endParaRPr lang="en-US" dirty="0" smtClean="0"/>
          </a:p>
          <a:p>
            <a:r>
              <a:rPr lang="en-US" dirty="0" smtClean="0"/>
              <a:t>Security </a:t>
            </a:r>
            <a:r>
              <a:rPr lang="en-US" dirty="0"/>
              <a:t>breaches </a:t>
            </a:r>
            <a:endParaRPr lang="en-US" dirty="0" smtClean="0"/>
          </a:p>
          <a:p>
            <a:r>
              <a:rPr lang="en-US" dirty="0" smtClean="0"/>
              <a:t>Transfer </a:t>
            </a:r>
            <a:r>
              <a:rPr lang="en-US" dirty="0"/>
              <a:t>of personal data to third </a:t>
            </a:r>
            <a:r>
              <a:rPr lang="en-US" dirty="0" smtClean="0"/>
              <a:t>parties</a:t>
            </a:r>
          </a:p>
          <a:p>
            <a:r>
              <a:rPr lang="en-US" dirty="0" smtClean="0"/>
              <a:t>Transfer </a:t>
            </a:r>
            <a:r>
              <a:rPr lang="en-US" dirty="0"/>
              <a:t>of personal data to third countries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423383" y="2349313"/>
            <a:ext cx="6650429" cy="397684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End user consent</a:t>
            </a:r>
          </a:p>
          <a:p>
            <a:r>
              <a:rPr lang="en-US" dirty="0" smtClean="0"/>
              <a:t>Liability</a:t>
            </a:r>
          </a:p>
          <a:p>
            <a:r>
              <a:rPr lang="en-US" dirty="0" smtClean="0"/>
              <a:t>Governing law and jurisdiction</a:t>
            </a:r>
          </a:p>
          <a:p>
            <a:r>
              <a:rPr lang="en-US" dirty="0" smtClean="0"/>
              <a:t>Termination </a:t>
            </a:r>
            <a:r>
              <a:rPr lang="en-US" dirty="0"/>
              <a:t>of the Code of Conduct</a:t>
            </a:r>
          </a:p>
          <a:p>
            <a:r>
              <a:rPr lang="en-US" dirty="0" smtClean="0"/>
              <a:t>Survival </a:t>
            </a:r>
            <a:r>
              <a:rPr lang="en-US" dirty="0"/>
              <a:t>of the Code of Conduct</a:t>
            </a:r>
          </a:p>
          <a:p>
            <a:r>
              <a:rPr lang="en-US" dirty="0" smtClean="0"/>
              <a:t>Precedence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Appendices</a:t>
            </a:r>
          </a:p>
          <a:p>
            <a:r>
              <a:rPr lang="en-US" dirty="0" smtClean="0"/>
              <a:t>Appendix </a:t>
            </a:r>
            <a:r>
              <a:rPr lang="en-US" dirty="0"/>
              <a:t>1: Information duty towards End Users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How to develop a Privacy Notice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How the Home Organisation should inform the </a:t>
            </a:r>
            <a:r>
              <a:rPr lang="en-US" dirty="0" smtClean="0"/>
              <a:t>End User</a:t>
            </a:r>
            <a:endParaRPr lang="en-US" dirty="0"/>
          </a:p>
          <a:p>
            <a:r>
              <a:rPr lang="en-US" dirty="0" smtClean="0"/>
              <a:t>Appendix </a:t>
            </a:r>
            <a:r>
              <a:rPr lang="en-US" dirty="0"/>
              <a:t>2: Information Security, technical and </a:t>
            </a:r>
            <a:r>
              <a:rPr lang="en-US" dirty="0" smtClean="0"/>
              <a:t>organizational  guidelines </a:t>
            </a:r>
            <a:r>
              <a:rPr lang="en-US" dirty="0"/>
              <a:t>for Service Providers</a:t>
            </a:r>
          </a:p>
          <a:p>
            <a:r>
              <a:rPr lang="en-US" dirty="0" smtClean="0"/>
              <a:t>Appendix </a:t>
            </a:r>
            <a:r>
              <a:rPr lang="en-US" dirty="0"/>
              <a:t>3: Handling non-compliance of service providers</a:t>
            </a:r>
          </a:p>
          <a:p>
            <a:r>
              <a:rPr lang="en-US" dirty="0" smtClean="0"/>
              <a:t>Appendix </a:t>
            </a:r>
            <a:r>
              <a:rPr lang="en-US" dirty="0"/>
              <a:t>4: Glossary of Terms</a:t>
            </a:r>
          </a:p>
        </p:txBody>
      </p:sp>
    </p:spTree>
    <p:extLst>
      <p:ext uri="{BB962C8B-B14F-4D97-AF65-F5344CB8AC3E}">
        <p14:creationId xmlns:p14="http://schemas.microsoft.com/office/powerpoint/2010/main" val="4246664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CoCo</a:t>
            </a:r>
            <a:r>
              <a:rPr lang="en-US" dirty="0" smtClean="0"/>
              <a:t>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Consultation ongoing</a:t>
            </a:r>
          </a:p>
          <a:p>
            <a:pPr lvl="1"/>
            <a:r>
              <a:rPr lang="en-US" dirty="0" smtClean="0"/>
              <a:t>Third draft published</a:t>
            </a:r>
          </a:p>
          <a:p>
            <a:r>
              <a:rPr lang="en-US" dirty="0" smtClean="0"/>
              <a:t>Submission to supervisory authority</a:t>
            </a:r>
          </a:p>
          <a:p>
            <a:r>
              <a:rPr lang="en-US" dirty="0" smtClean="0"/>
              <a:t>Document URI</a:t>
            </a:r>
          </a:p>
          <a:p>
            <a:r>
              <a:rPr lang="en-US" dirty="0" smtClean="0"/>
              <a:t>Entity Category</a:t>
            </a:r>
          </a:p>
          <a:p>
            <a:r>
              <a:rPr lang="en-US" dirty="0" smtClean="0"/>
              <a:t>Establishing monitoring body</a:t>
            </a:r>
          </a:p>
          <a:p>
            <a:pPr lvl="1"/>
            <a:r>
              <a:rPr lang="en-US" dirty="0" smtClean="0"/>
              <a:t>Independent</a:t>
            </a:r>
          </a:p>
          <a:p>
            <a:pPr lvl="1"/>
            <a:r>
              <a:rPr lang="en-US" dirty="0" smtClean="0"/>
              <a:t>With powers (e.g. mandating removal of </a:t>
            </a:r>
            <a:r>
              <a:rPr lang="en-US" dirty="0" err="1" smtClean="0"/>
              <a:t>CoCo</a:t>
            </a:r>
            <a:r>
              <a:rPr lang="en-US" dirty="0" smtClean="0"/>
              <a:t> tags from HO)</a:t>
            </a:r>
          </a:p>
          <a:p>
            <a:pPr lvl="1"/>
            <a:r>
              <a:rPr lang="en-US" dirty="0" smtClean="0"/>
              <a:t>Establishing process not defined at the moment</a:t>
            </a:r>
          </a:p>
        </p:txBody>
      </p:sp>
    </p:spTree>
    <p:extLst>
      <p:ext uri="{BB962C8B-B14F-4D97-AF65-F5344CB8AC3E}">
        <p14:creationId xmlns:p14="http://schemas.microsoft.com/office/powerpoint/2010/main" val="2724704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Thank</a:t>
            </a:r>
            <a:r>
              <a:rPr lang="nl-NL" dirty="0" smtClean="0"/>
              <a:t> </a:t>
            </a:r>
            <a:r>
              <a:rPr lang="nl-NL" dirty="0" err="1" smtClean="0"/>
              <a:t>you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4000" dirty="0" smtClean="0"/>
              <a:t>Questions?</a:t>
            </a:r>
          </a:p>
          <a:p>
            <a:pPr marL="0" indent="0" algn="ctr">
              <a:buNone/>
            </a:pPr>
            <a:r>
              <a:rPr lang="en-US" sz="4000" dirty="0">
                <a:hlinkClick r:id="rId2"/>
              </a:rPr>
              <a:t>wise@lists.wise-</a:t>
            </a:r>
            <a:r>
              <a:rPr lang="en-US" sz="4000" dirty="0" smtClean="0">
                <a:hlinkClick r:id="rId2"/>
              </a:rPr>
              <a:t>community.org</a:t>
            </a:r>
            <a:r>
              <a:rPr lang="en-US" sz="4000" dirty="0" smtClean="0"/>
              <a:t> </a:t>
            </a:r>
          </a:p>
          <a:p>
            <a:pPr marL="0" indent="0" algn="ctr"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84252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2"/>
            <a:ext cx="9613861" cy="4334091"/>
          </a:xfrm>
        </p:spPr>
        <p:txBody>
          <a:bodyPr>
            <a:normAutofit/>
          </a:bodyPr>
          <a:lstStyle/>
          <a:p>
            <a:r>
              <a:rPr lang="en-US" dirty="0" smtClean="0"/>
              <a:t>Mikael </a:t>
            </a:r>
            <a:r>
              <a:rPr lang="en-US" dirty="0"/>
              <a:t>Linden presentation: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wiki.geant.org/display/TFDPR/3rd+TF-DPR+Meeting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wiki.refeds.org/display/CODE/Code+of+Conduct+ver+2.0+project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https://eur-lex.europa.eu/legal-content/EN/TXT/PDF/?uri=CELEX:32016R0679</a:t>
            </a:r>
            <a:r>
              <a:rPr lang="en-US" dirty="0"/>
              <a:t> </a:t>
            </a:r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821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service – current problem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19864"/>
            <a:ext cx="9305820" cy="4628979"/>
          </a:xfrm>
        </p:spPr>
      </p:pic>
      <p:sp>
        <p:nvSpPr>
          <p:cNvPr id="5" name="TextBox 4"/>
          <p:cNvSpPr txBox="1"/>
          <p:nvPr/>
        </p:nvSpPr>
        <p:spPr>
          <a:xfrm>
            <a:off x="9840191" y="6548843"/>
            <a:ext cx="2454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courtesy of M. Linden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099071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Protection Code of Conduct (</a:t>
            </a:r>
            <a:r>
              <a:rPr lang="en-US" dirty="0" err="1" smtClean="0"/>
              <a:t>DPCoCo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0321" y="4831772"/>
            <a:ext cx="9613861" cy="1880755"/>
          </a:xfrm>
        </p:spPr>
        <p:txBody>
          <a:bodyPr>
            <a:normAutofit/>
          </a:bodyPr>
          <a:lstStyle/>
          <a:p>
            <a:r>
              <a:rPr lang="en-US" dirty="0" smtClean="0"/>
              <a:t>Service Providers (SPs) commit to </a:t>
            </a:r>
            <a:r>
              <a:rPr lang="en-US" dirty="0" err="1" smtClean="0"/>
              <a:t>CoCo</a:t>
            </a:r>
            <a:endParaRPr lang="en-US" dirty="0" smtClean="0"/>
          </a:p>
          <a:p>
            <a:r>
              <a:rPr lang="en-US" dirty="0" smtClean="0"/>
              <a:t>Identity Providers (</a:t>
            </a:r>
            <a:r>
              <a:rPr lang="en-US" dirty="0" err="1" smtClean="0"/>
              <a:t>IdPs</a:t>
            </a:r>
            <a:r>
              <a:rPr lang="en-US" dirty="0" smtClean="0"/>
              <a:t>, Home Organisation – HO) is aware of that</a:t>
            </a:r>
          </a:p>
          <a:p>
            <a:pPr lvl="1"/>
            <a:r>
              <a:rPr lang="en-US" dirty="0" smtClean="0"/>
              <a:t>SAML2 metadata (Entity Category), OIDC work in progress</a:t>
            </a:r>
          </a:p>
          <a:p>
            <a:r>
              <a:rPr lang="en-US" dirty="0" err="1" smtClean="0"/>
              <a:t>IdP</a:t>
            </a:r>
            <a:r>
              <a:rPr lang="en-US" dirty="0" smtClean="0"/>
              <a:t> may release data (if confident enough)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62" y="1992456"/>
            <a:ext cx="9810750" cy="24860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840191" y="4566154"/>
            <a:ext cx="2454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Image courtesy of M. Linden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40661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4240572"/>
          </a:xfrm>
        </p:spPr>
        <p:txBody>
          <a:bodyPr>
            <a:normAutofit/>
          </a:bodyPr>
          <a:lstStyle/>
          <a:p>
            <a:r>
              <a:rPr lang="en-US" dirty="0" err="1" smtClean="0"/>
              <a:t>DPCoCo</a:t>
            </a:r>
            <a:r>
              <a:rPr lang="en-US" dirty="0" smtClean="0"/>
              <a:t> v1</a:t>
            </a:r>
          </a:p>
          <a:p>
            <a:r>
              <a:rPr lang="en-US" dirty="0" smtClean="0"/>
              <a:t>Published 2013</a:t>
            </a:r>
          </a:p>
          <a:p>
            <a:r>
              <a:rPr lang="en-US" dirty="0" smtClean="0"/>
              <a:t>Submitted to WP29 (now EDPB)</a:t>
            </a:r>
          </a:p>
          <a:p>
            <a:r>
              <a:rPr lang="en-US" dirty="0" smtClean="0"/>
              <a:t>Rejected 2015 </a:t>
            </a:r>
            <a:r>
              <a:rPr lang="en-US" dirty="0" smtClean="0">
                <a:sym typeface="Wingdings" panose="05000000000000000000" pitchFamily="2" charset="2"/>
              </a:rPr>
              <a:t> Doesn’t add value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What is the benefit, what law means in the context of R&amp;F (Directive and national laws…)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GDPR (adopted 2016, went into effect 05.2018)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Code of conducts are more versatile</a:t>
            </a:r>
          </a:p>
          <a:p>
            <a:r>
              <a:rPr lang="en-US" dirty="0" err="1" smtClean="0">
                <a:sym typeface="Wingdings" panose="05000000000000000000" pitchFamily="2" charset="2"/>
              </a:rPr>
              <a:t>CoCo</a:t>
            </a:r>
            <a:r>
              <a:rPr lang="en-US" dirty="0" smtClean="0">
                <a:sym typeface="Wingdings" panose="05000000000000000000" pitchFamily="2" charset="2"/>
              </a:rPr>
              <a:t> 2.0 aims at GDPR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Several public consultations so far..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916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legal effects for Codes of Conduct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need to have </a:t>
            </a:r>
            <a:r>
              <a:rPr lang="en-US" dirty="0" err="1" smtClean="0"/>
              <a:t>CoCo</a:t>
            </a:r>
            <a:r>
              <a:rPr lang="en-US" dirty="0" smtClean="0"/>
              <a:t> approved by DPAs</a:t>
            </a:r>
          </a:p>
          <a:p>
            <a:r>
              <a:rPr lang="en-US" dirty="0" smtClean="0"/>
              <a:t>But, approved </a:t>
            </a:r>
            <a:r>
              <a:rPr lang="en-US" dirty="0" err="1" smtClean="0"/>
              <a:t>CoCos</a:t>
            </a:r>
            <a:r>
              <a:rPr lang="en-US" dirty="0" smtClean="0"/>
              <a:t> provide several advantages</a:t>
            </a:r>
          </a:p>
          <a:p>
            <a:r>
              <a:rPr lang="en-US" dirty="0" smtClean="0"/>
              <a:t>Accountability (Art 24(3), 28)</a:t>
            </a:r>
          </a:p>
          <a:p>
            <a:pPr lvl="1"/>
            <a:r>
              <a:rPr lang="en-US" dirty="0" smtClean="0"/>
              <a:t>“… shall be used to demonstrate compliance with the obligations …”</a:t>
            </a:r>
          </a:p>
          <a:p>
            <a:r>
              <a:rPr lang="en-US" dirty="0" smtClean="0"/>
              <a:t>Data Protection Impact Assessment (Art 35)</a:t>
            </a:r>
          </a:p>
          <a:p>
            <a:pPr lvl="1"/>
            <a:r>
              <a:rPr lang="en-US" dirty="0" smtClean="0"/>
              <a:t>“… shall be taken into due account in assessing the impact …”</a:t>
            </a:r>
          </a:p>
          <a:p>
            <a:r>
              <a:rPr lang="en-US" dirty="0" smtClean="0"/>
              <a:t>Data transfer to 3</a:t>
            </a:r>
            <a:r>
              <a:rPr lang="en-US" baseline="30000" dirty="0" smtClean="0"/>
              <a:t>rd</a:t>
            </a:r>
            <a:r>
              <a:rPr lang="en-US" dirty="0" smtClean="0"/>
              <a:t> countries (Art 46)</a:t>
            </a:r>
          </a:p>
          <a:p>
            <a:pPr lvl="1"/>
            <a:r>
              <a:rPr lang="en-US" dirty="0" smtClean="0"/>
              <a:t>“Adherence to an approved Code of Conduct together with binding and enforceable commitments…”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874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Territorial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SPs in EEA (EU + Iceland, Norway, Lichtenstein)</a:t>
            </a:r>
          </a:p>
          <a:p>
            <a:r>
              <a:rPr lang="en-US" dirty="0" smtClean="0"/>
              <a:t>SPs in “whitelisted” countries (with “adequate” protection)</a:t>
            </a:r>
          </a:p>
          <a:p>
            <a:r>
              <a:rPr lang="en-US" dirty="0" smtClean="0"/>
              <a:t>All other countries, with “binding and enforceable commitments”</a:t>
            </a:r>
          </a:p>
          <a:p>
            <a:pPr lvl="1"/>
            <a:r>
              <a:rPr lang="en-US" dirty="0" smtClean="0"/>
              <a:t>Art 46.2(e)</a:t>
            </a:r>
          </a:p>
        </p:txBody>
      </p:sp>
    </p:spTree>
    <p:extLst>
      <p:ext uri="{BB962C8B-B14F-4D97-AF65-F5344CB8AC3E}">
        <p14:creationId xmlns:p14="http://schemas.microsoft.com/office/powerpoint/2010/main" val="4029601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654" y="2336873"/>
            <a:ext cx="7049334" cy="3599316"/>
          </a:xfrm>
        </p:spPr>
        <p:txBody>
          <a:bodyPr/>
          <a:lstStyle/>
          <a:p>
            <a:r>
              <a:rPr lang="en-US" dirty="0" err="1" smtClean="0"/>
              <a:t>CoCo</a:t>
            </a:r>
            <a:r>
              <a:rPr lang="en-US" dirty="0" smtClean="0"/>
              <a:t> focus on the release of Attributes necessary to provide access to a Service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988" y="2634173"/>
            <a:ext cx="4939553" cy="380472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Rounded Rectangle 4"/>
          <p:cNvSpPr/>
          <p:nvPr/>
        </p:nvSpPr>
        <p:spPr>
          <a:xfrm>
            <a:off x="8130988" y="5728447"/>
            <a:ext cx="3290047" cy="60063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8759250" y="3100324"/>
            <a:ext cx="3290047" cy="60063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0954139" y="3778898"/>
            <a:ext cx="18661" cy="1839735"/>
          </a:xfrm>
          <a:prstGeom prst="straightConnector1">
            <a:avLst/>
          </a:prstGeom>
          <a:ln w="603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366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654" y="2336873"/>
            <a:ext cx="7049334" cy="3599316"/>
          </a:xfrm>
        </p:spPr>
        <p:txBody>
          <a:bodyPr/>
          <a:lstStyle/>
          <a:p>
            <a:r>
              <a:rPr lang="en-US" dirty="0" err="1" smtClean="0"/>
              <a:t>CoCo</a:t>
            </a:r>
            <a:r>
              <a:rPr lang="en-US" dirty="0" smtClean="0"/>
              <a:t> focus on the release of Attributes necessary to provide access to a Service</a:t>
            </a:r>
          </a:p>
          <a:p>
            <a:r>
              <a:rPr lang="en-US" dirty="0" smtClean="0"/>
              <a:t>SPs (Communities, Infrastructures) may choose to apply </a:t>
            </a:r>
            <a:r>
              <a:rPr lang="en-US" dirty="0" err="1" smtClean="0"/>
              <a:t>CoCo</a:t>
            </a:r>
            <a:r>
              <a:rPr lang="en-US" dirty="0" smtClean="0"/>
              <a:t> to more complex scenarios of Attribute release (AA, SP-</a:t>
            </a:r>
            <a:r>
              <a:rPr lang="en-US" dirty="0" err="1" smtClean="0"/>
              <a:t>IdP</a:t>
            </a:r>
            <a:r>
              <a:rPr lang="en-US" dirty="0" smtClean="0"/>
              <a:t> Proxy)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988" y="2634173"/>
            <a:ext cx="4939553" cy="3804723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5" name="Rounded Rectangle 4"/>
          <p:cNvSpPr/>
          <p:nvPr/>
        </p:nvSpPr>
        <p:spPr>
          <a:xfrm>
            <a:off x="8130988" y="5728447"/>
            <a:ext cx="3290047" cy="60063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7434303" y="3935899"/>
            <a:ext cx="696685" cy="239318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8564972" y="4357882"/>
            <a:ext cx="1122019" cy="52082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196303" y="5132490"/>
            <a:ext cx="593134" cy="486143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8208335" y="4609442"/>
            <a:ext cx="276702" cy="3164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9155574" y="4967767"/>
            <a:ext cx="0" cy="63005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264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654" y="2336873"/>
            <a:ext cx="7049334" cy="3599316"/>
          </a:xfrm>
        </p:spPr>
        <p:txBody>
          <a:bodyPr/>
          <a:lstStyle/>
          <a:p>
            <a:r>
              <a:rPr lang="en-US" dirty="0" err="1" smtClean="0"/>
              <a:t>CoCo</a:t>
            </a:r>
            <a:r>
              <a:rPr lang="en-US" dirty="0" smtClean="0"/>
              <a:t> focus on the release of Attributes necessary to provide access to a Service</a:t>
            </a:r>
          </a:p>
          <a:p>
            <a:r>
              <a:rPr lang="en-US" dirty="0" smtClean="0"/>
              <a:t>SPs (Communities, Infrastructures) may choose to apply </a:t>
            </a:r>
            <a:r>
              <a:rPr lang="en-US" dirty="0" err="1" smtClean="0"/>
              <a:t>CoCo</a:t>
            </a:r>
            <a:r>
              <a:rPr lang="en-US" dirty="0" smtClean="0"/>
              <a:t> to more complex scenarios of Attribute release (AA, SP-</a:t>
            </a:r>
            <a:r>
              <a:rPr lang="en-US" dirty="0" err="1" smtClean="0"/>
              <a:t>IdP</a:t>
            </a:r>
            <a:r>
              <a:rPr lang="en-US" dirty="0" smtClean="0"/>
              <a:t> Proxy)</a:t>
            </a:r>
          </a:p>
          <a:p>
            <a:r>
              <a:rPr lang="en-US" dirty="0" smtClean="0"/>
              <a:t>Out of scope</a:t>
            </a:r>
          </a:p>
          <a:p>
            <a:pPr lvl="1"/>
            <a:r>
              <a:rPr lang="en-US" dirty="0" smtClean="0"/>
              <a:t>Service content</a:t>
            </a:r>
          </a:p>
          <a:p>
            <a:pPr lvl="1"/>
            <a:r>
              <a:rPr lang="en-US" dirty="0" smtClean="0"/>
              <a:t>Data obtained directly from the users</a:t>
            </a:r>
          </a:p>
          <a:p>
            <a:pPr lvl="1"/>
            <a:r>
              <a:rPr lang="en-US" dirty="0" smtClean="0"/>
              <a:t>Research using personal data (medical records, etc.)</a:t>
            </a:r>
          </a:p>
        </p:txBody>
      </p:sp>
    </p:spTree>
    <p:extLst>
      <p:ext uri="{BB962C8B-B14F-4D97-AF65-F5344CB8AC3E}">
        <p14:creationId xmlns:p14="http://schemas.microsoft.com/office/powerpoint/2010/main" val="2735125931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7114</TotalTime>
  <Words>573</Words>
  <Application>Microsoft Office PowerPoint</Application>
  <PresentationFormat>Widescreen</PresentationFormat>
  <Paragraphs>94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Trebuchet MS</vt:lpstr>
      <vt:lpstr>Wingdings</vt:lpstr>
      <vt:lpstr>Berlijn</vt:lpstr>
      <vt:lpstr>WISE Workshop GEANT Code of Conduct  v2</vt:lpstr>
      <vt:lpstr>Accessing service – current problem</vt:lpstr>
      <vt:lpstr>Data Protection Code of Conduct (DPCoCo)</vt:lpstr>
      <vt:lpstr>History</vt:lpstr>
      <vt:lpstr>Current legal effects for Codes of Conduct</vt:lpstr>
      <vt:lpstr>Territorial scope</vt:lpstr>
      <vt:lpstr>Scenario application</vt:lpstr>
      <vt:lpstr>Scenario application</vt:lpstr>
      <vt:lpstr>Scenario application</vt:lpstr>
      <vt:lpstr>CoCo structure</vt:lpstr>
      <vt:lpstr>CoCo next steps</vt:lpstr>
      <vt:lpstr>Thank you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Alf Moens</dc:creator>
  <cp:lastModifiedBy>uros</cp:lastModifiedBy>
  <cp:revision>87</cp:revision>
  <dcterms:created xsi:type="dcterms:W3CDTF">2016-01-22T15:44:02Z</dcterms:created>
  <dcterms:modified xsi:type="dcterms:W3CDTF">2018-08-21T15:55:58Z</dcterms:modified>
</cp:coreProperties>
</file>