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6"/>
  </p:notesMasterIdLst>
  <p:sldIdLst>
    <p:sldId id="283" r:id="rId5"/>
    <p:sldId id="292" r:id="rId6"/>
    <p:sldId id="288" r:id="rId7"/>
    <p:sldId id="290" r:id="rId8"/>
    <p:sldId id="293" r:id="rId9"/>
    <p:sldId id="295" r:id="rId10"/>
    <p:sldId id="296" r:id="rId11"/>
    <p:sldId id="297" r:id="rId12"/>
    <p:sldId id="299" r:id="rId13"/>
    <p:sldId id="300" r:id="rId14"/>
    <p:sldId id="301" r:id="rId15"/>
    <p:sldId id="302" r:id="rId16"/>
    <p:sldId id="303" r:id="rId17"/>
    <p:sldId id="304" r:id="rId18"/>
    <p:sldId id="320" r:id="rId19"/>
    <p:sldId id="315" r:id="rId20"/>
    <p:sldId id="316" r:id="rId21"/>
    <p:sldId id="317" r:id="rId22"/>
    <p:sldId id="318" r:id="rId23"/>
    <p:sldId id="319" r:id="rId24"/>
    <p:sldId id="322" r:id="rId25"/>
    <p:sldId id="321" r:id="rId26"/>
    <p:sldId id="323" r:id="rId27"/>
    <p:sldId id="310" r:id="rId28"/>
    <p:sldId id="305" r:id="rId29"/>
    <p:sldId id="328" r:id="rId30"/>
    <p:sldId id="313" r:id="rId31"/>
    <p:sldId id="324" r:id="rId32"/>
    <p:sldId id="325" r:id="rId33"/>
    <p:sldId id="326" r:id="rId34"/>
    <p:sldId id="327" r:id="rId35"/>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91C"/>
    <a:srgbClr val="003F5E"/>
    <a:srgbClr val="F57B20"/>
    <a:srgbClr val="F57A1E"/>
    <a:srgbClr val="013F5E"/>
    <a:srgbClr val="003959"/>
    <a:srgbClr val="ED1556"/>
    <a:srgbClr val="003F5D"/>
    <a:srgbClr val="1C4161"/>
    <a:srgbClr val="0043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107" d="100"/>
          <a:sy n="107" d="100"/>
        </p:scale>
        <p:origin x="684" y="11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21/08/2018</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63166" y="4113541"/>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3091782" y="6289305"/>
            <a:ext cx="5747086"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marL="0" marR="0" indent="0" algn="ctr" defTabSz="914400" rtl="0" eaLnBrk="1" fontAlgn="auto" latinLnBrk="0" hangingPunct="1">
              <a:lnSpc>
                <a:spcPct val="100000"/>
              </a:lnSpc>
              <a:spcBef>
                <a:spcPts val="0"/>
              </a:spcBef>
              <a:spcAft>
                <a:spcPts val="0"/>
              </a:spcAft>
              <a:buClrTx/>
              <a:buSzTx/>
              <a:buFontTx/>
              <a:buNone/>
              <a:tabLst/>
              <a:defRPr/>
            </a:pP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a:t>
            </a:r>
            <a:r>
              <a:rPr lang="is-IS" sz="600" kern="1200" dirty="0" smtClean="0">
                <a:solidFill>
                  <a:schemeClr val="bg1"/>
                </a:solidFill>
                <a:effectLst/>
                <a:latin typeface="+mn-lt"/>
                <a:ea typeface="+mn-ea"/>
                <a:cs typeface="+mn-cs"/>
              </a:rPr>
              <a:t>730941 </a:t>
            </a:r>
            <a:r>
              <a:rPr lang="en-GB" sz="600" kern="1200" dirty="0" smtClean="0">
                <a:solidFill>
                  <a:schemeClr val="bg1"/>
                </a:solidFill>
                <a:effectLst/>
                <a:latin typeface="+mn-lt"/>
                <a:ea typeface="+mn-ea"/>
                <a:cs typeface="+mn-cs"/>
              </a:rPr>
              <a:t>(AARC2).</a:t>
            </a:r>
            <a:endParaRPr lang="en-GB" sz="600" dirty="0">
              <a:solidFill>
                <a:schemeClr val="bg1"/>
              </a:solidFill>
            </a:endParaRPr>
          </a:p>
        </p:txBody>
      </p:sp>
      <p:sp>
        <p:nvSpPr>
          <p:cNvPr id="11"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8"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2" r:id="rId12"/>
  </p:sldLayoutIdLst>
  <p:hf hdr="0" ft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mailto:wise@lists.wise-community.or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ec.europa.eu/newsroom/document.cfm?doc_id=47711" TargetMode="External"/><Relationship Id="rId2" Type="http://schemas.openxmlformats.org/officeDocument/2006/relationships/hyperlink" Target="https://www.cnil.fr/en/cnil-publishes-update-its-pia-guides" TargetMode="External"/><Relationship Id="rId1" Type="http://schemas.openxmlformats.org/officeDocument/2006/relationships/slideLayout" Target="../slideLayouts/slideLayout2.xml"/><Relationship Id="rId5" Type="http://schemas.openxmlformats.org/officeDocument/2006/relationships/hyperlink" Target="https://wise-community.org/risk-assessment-template/" TargetMode="External"/><Relationship Id="rId4" Type="http://schemas.openxmlformats.org/officeDocument/2006/relationships/hyperlink" Target="https://ico.org.uk/about-the-ico/ico-and-stakeholder-consultations/data-protection-impact-assessments-dpias-guidance/"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r>
              <a:rPr lang="en-GB" dirty="0" smtClean="0"/>
              <a:t>Uros </a:t>
            </a:r>
            <a:r>
              <a:rPr lang="en-GB" dirty="0" err="1" smtClean="0"/>
              <a:t>Stevanovic</a:t>
            </a:r>
            <a:r>
              <a:rPr lang="en-GB" dirty="0"/>
              <a:t> </a:t>
            </a:r>
          </a:p>
        </p:txBody>
      </p:sp>
      <p:sp>
        <p:nvSpPr>
          <p:cNvPr id="3" name="Text Placeholder 2"/>
          <p:cNvSpPr>
            <a:spLocks noGrp="1"/>
          </p:cNvSpPr>
          <p:nvPr>
            <p:ph type="body" sz="quarter" idx="12"/>
          </p:nvPr>
        </p:nvSpPr>
        <p:spPr/>
        <p:txBody>
          <a:bodyPr/>
          <a:lstStyle/>
          <a:p>
            <a:r>
              <a:rPr lang="en-GB" dirty="0" smtClean="0"/>
              <a:t>NSF Summit 2018</a:t>
            </a:r>
            <a:endParaRPr lang="en-GB" dirty="0"/>
          </a:p>
        </p:txBody>
      </p:sp>
      <p:sp>
        <p:nvSpPr>
          <p:cNvPr id="5" name="Text Placeholder 4"/>
          <p:cNvSpPr>
            <a:spLocks noGrp="1"/>
          </p:cNvSpPr>
          <p:nvPr>
            <p:ph type="body" sz="quarter" idx="14"/>
          </p:nvPr>
        </p:nvSpPr>
        <p:spPr/>
        <p:txBody>
          <a:bodyPr/>
          <a:lstStyle/>
          <a:p>
            <a:r>
              <a:rPr lang="en-US" dirty="0" smtClean="0"/>
              <a:t>WISE Workshop</a:t>
            </a:r>
          </a:p>
          <a:p>
            <a:r>
              <a:rPr lang="en-US" dirty="0" smtClean="0"/>
              <a:t>Data Protection Impact Assessment </a:t>
            </a:r>
            <a:endParaRPr lang="en-GB" dirty="0"/>
          </a:p>
        </p:txBody>
      </p:sp>
      <p:sp>
        <p:nvSpPr>
          <p:cNvPr id="6" name="Text Placeholder 5"/>
          <p:cNvSpPr>
            <a:spLocks noGrp="1"/>
          </p:cNvSpPr>
          <p:nvPr>
            <p:ph type="body" sz="quarter" idx="18"/>
          </p:nvPr>
        </p:nvSpPr>
        <p:spPr/>
        <p:txBody>
          <a:bodyPr/>
          <a:lstStyle/>
          <a:p>
            <a:endParaRPr lang="en-GB" dirty="0"/>
          </a:p>
        </p:txBody>
      </p:sp>
      <p:sp>
        <p:nvSpPr>
          <p:cNvPr id="7" name="Text Placeholder 6"/>
          <p:cNvSpPr>
            <a:spLocks noGrp="1"/>
          </p:cNvSpPr>
          <p:nvPr>
            <p:ph type="body" sz="quarter" idx="19"/>
          </p:nvPr>
        </p:nvSpPr>
        <p:spPr/>
        <p:txBody>
          <a:bodyPr>
            <a:normAutofit/>
          </a:bodyPr>
          <a:lstStyle/>
          <a:p>
            <a:endParaRPr lang="en-GB" dirty="0"/>
          </a:p>
        </p:txBody>
      </p:sp>
      <p:sp>
        <p:nvSpPr>
          <p:cNvPr id="8" name="Text Placeholder 7"/>
          <p:cNvSpPr>
            <a:spLocks noGrp="1"/>
          </p:cNvSpPr>
          <p:nvPr>
            <p:ph type="body" sz="quarter" idx="20"/>
          </p:nvPr>
        </p:nvSpPr>
        <p:spPr/>
        <p:txBody>
          <a:bodyPr>
            <a:normAutofit/>
          </a:bodyPr>
          <a:lstStyle/>
          <a:p>
            <a:r>
              <a:rPr lang="en-GB" dirty="0" smtClean="0"/>
              <a:t>KIT</a:t>
            </a:r>
            <a:endParaRPr lang="en-GB" dirty="0"/>
          </a:p>
        </p:txBody>
      </p:sp>
      <p:sp>
        <p:nvSpPr>
          <p:cNvPr id="9" name="Text Placeholder 8"/>
          <p:cNvSpPr>
            <a:spLocks noGrp="1"/>
          </p:cNvSpPr>
          <p:nvPr>
            <p:ph type="body" sz="quarter" idx="21"/>
          </p:nvPr>
        </p:nvSpPr>
        <p:spPr/>
        <p:txBody>
          <a:bodyPr/>
          <a:lstStyle/>
          <a:p>
            <a:endParaRPr lang="en-GB" dirty="0"/>
          </a:p>
        </p:txBody>
      </p:sp>
    </p:spTree>
    <p:extLst>
      <p:ext uri="{BB962C8B-B14F-4D97-AF65-F5344CB8AC3E}">
        <p14:creationId xmlns:p14="http://schemas.microsoft.com/office/powerpoint/2010/main" val="2779453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7878371" y="2731768"/>
            <a:ext cx="4479721" cy="646331"/>
          </a:xfrm>
          <a:prstGeom prst="rect">
            <a:avLst/>
          </a:prstGeom>
          <a:noFill/>
        </p:spPr>
        <p:txBody>
          <a:bodyPr wrap="square" rtlCol="0">
            <a:spAutoFit/>
          </a:bodyPr>
          <a:lstStyle/>
          <a:p>
            <a:r>
              <a:rPr lang="en-US" dirty="0" smtClean="0"/>
              <a:t>Article 35(9) – Seeking the view of data subjects, where appropriate</a:t>
            </a:r>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
        <p:nvSpPr>
          <p:cNvPr id="15" name="Down Arrow 14"/>
          <p:cNvSpPr/>
          <p:nvPr/>
        </p:nvSpPr>
        <p:spPr>
          <a:xfrm rot="17436913">
            <a:off x="4734496" y="2910137"/>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32672" y="3245077"/>
            <a:ext cx="455574" cy="369332"/>
          </a:xfrm>
          <a:prstGeom prst="rect">
            <a:avLst/>
          </a:prstGeom>
          <a:noFill/>
        </p:spPr>
        <p:txBody>
          <a:bodyPr wrap="none" rtlCol="0">
            <a:spAutoFit/>
          </a:bodyPr>
          <a:lstStyle/>
          <a:p>
            <a:r>
              <a:rPr lang="en-US" dirty="0" smtClean="0"/>
              <a:t>No</a:t>
            </a:r>
            <a:endParaRPr lang="en-US" dirty="0"/>
          </a:p>
        </p:txBody>
      </p:sp>
      <p:sp>
        <p:nvSpPr>
          <p:cNvPr id="17" name="Down Arrow 16"/>
          <p:cNvSpPr/>
          <p:nvPr/>
        </p:nvSpPr>
        <p:spPr>
          <a:xfrm rot="3817547">
            <a:off x="2532299" y="3081244"/>
            <a:ext cx="251926" cy="11172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844900" y="3436880"/>
            <a:ext cx="485518" cy="369332"/>
          </a:xfrm>
          <a:prstGeom prst="rect">
            <a:avLst/>
          </a:prstGeom>
          <a:noFill/>
        </p:spPr>
        <p:txBody>
          <a:bodyPr wrap="none" rtlCol="0">
            <a:spAutoFit/>
          </a:bodyPr>
          <a:lstStyle/>
          <a:p>
            <a:r>
              <a:rPr lang="en-US" dirty="0" smtClean="0"/>
              <a:t>Yes</a:t>
            </a:r>
            <a:endParaRPr lang="en-US" dirty="0"/>
          </a:p>
        </p:txBody>
      </p:sp>
      <p:sp>
        <p:nvSpPr>
          <p:cNvPr id="19" name="Rectangle 18"/>
          <p:cNvSpPr/>
          <p:nvPr/>
        </p:nvSpPr>
        <p:spPr>
          <a:xfrm>
            <a:off x="5578126" y="3621546"/>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DPIA</a:t>
            </a:r>
          </a:p>
          <a:p>
            <a:pPr algn="ctr"/>
            <a:r>
              <a:rPr lang="en-US" dirty="0" smtClean="0">
                <a:solidFill>
                  <a:schemeClr val="tx1"/>
                </a:solidFill>
              </a:rPr>
              <a:t>Art 35(7)</a:t>
            </a:r>
            <a:endParaRPr lang="en-US" dirty="0">
              <a:solidFill>
                <a:schemeClr val="tx1"/>
              </a:solidFill>
            </a:endParaRPr>
          </a:p>
        </p:txBody>
      </p:sp>
      <p:sp>
        <p:nvSpPr>
          <p:cNvPr id="23" name="Rectangle 22"/>
          <p:cNvSpPr/>
          <p:nvPr/>
        </p:nvSpPr>
        <p:spPr>
          <a:xfrm>
            <a:off x="7433496" y="1298792"/>
            <a:ext cx="1971757"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subject’s view</a:t>
            </a:r>
          </a:p>
          <a:p>
            <a:pPr algn="ctr"/>
            <a:r>
              <a:rPr lang="en-US" dirty="0" smtClean="0">
                <a:solidFill>
                  <a:schemeClr val="tx1"/>
                </a:solidFill>
              </a:rPr>
              <a:t>Art 35(9)</a:t>
            </a:r>
          </a:p>
        </p:txBody>
      </p:sp>
      <p:sp>
        <p:nvSpPr>
          <p:cNvPr id="25" name="Down Arrow 24"/>
          <p:cNvSpPr/>
          <p:nvPr/>
        </p:nvSpPr>
        <p:spPr>
          <a:xfrm rot="2397440">
            <a:off x="7416340" y="2179911"/>
            <a:ext cx="251926" cy="1498985"/>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536298" y="1294823"/>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DPO, Compliance</a:t>
            </a:r>
          </a:p>
          <a:p>
            <a:pPr algn="ctr"/>
            <a:r>
              <a:rPr lang="en-US" dirty="0" smtClean="0">
                <a:solidFill>
                  <a:schemeClr val="tx1"/>
                </a:solidFill>
              </a:rPr>
              <a:t>Art 35(2), 39(1c)</a:t>
            </a:r>
          </a:p>
        </p:txBody>
      </p:sp>
      <p:sp>
        <p:nvSpPr>
          <p:cNvPr id="27" name="Down Arrow 26"/>
          <p:cNvSpPr/>
          <p:nvPr/>
        </p:nvSpPr>
        <p:spPr>
          <a:xfrm>
            <a:off x="6295463" y="2308731"/>
            <a:ext cx="251926" cy="1191438"/>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486555" y="1298355"/>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CoCo</a:t>
            </a:r>
            <a:endParaRPr lang="en-US" dirty="0" smtClean="0">
              <a:solidFill>
                <a:schemeClr val="tx1"/>
              </a:solidFill>
            </a:endParaRPr>
          </a:p>
          <a:p>
            <a:pPr algn="ctr"/>
            <a:r>
              <a:rPr lang="en-US" dirty="0" smtClean="0">
                <a:solidFill>
                  <a:schemeClr val="tx1"/>
                </a:solidFill>
              </a:rPr>
              <a:t>Art 35(8)</a:t>
            </a:r>
          </a:p>
        </p:txBody>
      </p:sp>
      <p:sp>
        <p:nvSpPr>
          <p:cNvPr id="29" name="Down Arrow 28"/>
          <p:cNvSpPr/>
          <p:nvPr/>
        </p:nvSpPr>
        <p:spPr>
          <a:xfrm rot="19344314">
            <a:off x="5090191" y="2195441"/>
            <a:ext cx="251926" cy="148813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6941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7542303" y="5356005"/>
            <a:ext cx="4479721" cy="923330"/>
          </a:xfrm>
          <a:prstGeom prst="rect">
            <a:avLst/>
          </a:prstGeom>
          <a:noFill/>
        </p:spPr>
        <p:txBody>
          <a:bodyPr wrap="square" rtlCol="0">
            <a:spAutoFit/>
          </a:bodyPr>
          <a:lstStyle/>
          <a:p>
            <a:r>
              <a:rPr lang="en-US" dirty="0" smtClean="0"/>
              <a:t>Article 35(11) – Controller conducts the review of processing to fit DPIA, especially when there is a change of risk</a:t>
            </a:r>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
        <p:nvSpPr>
          <p:cNvPr id="15" name="Down Arrow 14"/>
          <p:cNvSpPr/>
          <p:nvPr/>
        </p:nvSpPr>
        <p:spPr>
          <a:xfrm rot="17436913">
            <a:off x="4734496" y="2910137"/>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32672" y="3245077"/>
            <a:ext cx="455574" cy="369332"/>
          </a:xfrm>
          <a:prstGeom prst="rect">
            <a:avLst/>
          </a:prstGeom>
          <a:noFill/>
        </p:spPr>
        <p:txBody>
          <a:bodyPr wrap="none" rtlCol="0">
            <a:spAutoFit/>
          </a:bodyPr>
          <a:lstStyle/>
          <a:p>
            <a:r>
              <a:rPr lang="en-US" dirty="0" smtClean="0"/>
              <a:t>No</a:t>
            </a:r>
            <a:endParaRPr lang="en-US" dirty="0"/>
          </a:p>
        </p:txBody>
      </p:sp>
      <p:sp>
        <p:nvSpPr>
          <p:cNvPr id="17" name="Down Arrow 16"/>
          <p:cNvSpPr/>
          <p:nvPr/>
        </p:nvSpPr>
        <p:spPr>
          <a:xfrm rot="3817547">
            <a:off x="2532299" y="3081244"/>
            <a:ext cx="251926" cy="11172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844900" y="3436880"/>
            <a:ext cx="485518" cy="369332"/>
          </a:xfrm>
          <a:prstGeom prst="rect">
            <a:avLst/>
          </a:prstGeom>
          <a:noFill/>
        </p:spPr>
        <p:txBody>
          <a:bodyPr wrap="none" rtlCol="0">
            <a:spAutoFit/>
          </a:bodyPr>
          <a:lstStyle/>
          <a:p>
            <a:r>
              <a:rPr lang="en-US" dirty="0" smtClean="0"/>
              <a:t>Yes</a:t>
            </a:r>
            <a:endParaRPr lang="en-US" dirty="0"/>
          </a:p>
        </p:txBody>
      </p:sp>
      <p:sp>
        <p:nvSpPr>
          <p:cNvPr id="19" name="Rectangle 18"/>
          <p:cNvSpPr/>
          <p:nvPr/>
        </p:nvSpPr>
        <p:spPr>
          <a:xfrm>
            <a:off x="5578126" y="3621546"/>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DPIA</a:t>
            </a:r>
          </a:p>
          <a:p>
            <a:pPr algn="ctr"/>
            <a:r>
              <a:rPr lang="en-US" dirty="0" smtClean="0">
                <a:solidFill>
                  <a:schemeClr val="tx1"/>
                </a:solidFill>
              </a:rPr>
              <a:t>Art 35(7)</a:t>
            </a:r>
            <a:endParaRPr lang="en-US" dirty="0">
              <a:solidFill>
                <a:schemeClr val="tx1"/>
              </a:solidFill>
            </a:endParaRPr>
          </a:p>
        </p:txBody>
      </p:sp>
      <p:sp>
        <p:nvSpPr>
          <p:cNvPr id="23" name="Rectangle 22"/>
          <p:cNvSpPr/>
          <p:nvPr/>
        </p:nvSpPr>
        <p:spPr>
          <a:xfrm>
            <a:off x="7433496" y="1298792"/>
            <a:ext cx="1971757"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subject’s view</a:t>
            </a:r>
          </a:p>
          <a:p>
            <a:pPr algn="ctr"/>
            <a:r>
              <a:rPr lang="en-US" dirty="0" smtClean="0">
                <a:solidFill>
                  <a:schemeClr val="tx1"/>
                </a:solidFill>
              </a:rPr>
              <a:t>Art 35(9)</a:t>
            </a:r>
          </a:p>
        </p:txBody>
      </p:sp>
      <p:sp>
        <p:nvSpPr>
          <p:cNvPr id="25" name="Down Arrow 24"/>
          <p:cNvSpPr/>
          <p:nvPr/>
        </p:nvSpPr>
        <p:spPr>
          <a:xfrm rot="2397440">
            <a:off x="7416340" y="2179911"/>
            <a:ext cx="251926" cy="1498985"/>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536298" y="1294823"/>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DPO, Compliance</a:t>
            </a:r>
          </a:p>
          <a:p>
            <a:pPr algn="ctr"/>
            <a:r>
              <a:rPr lang="en-US" dirty="0" smtClean="0">
                <a:solidFill>
                  <a:schemeClr val="tx1"/>
                </a:solidFill>
              </a:rPr>
              <a:t>Art 35(2), 39(1c)</a:t>
            </a:r>
          </a:p>
        </p:txBody>
      </p:sp>
      <p:sp>
        <p:nvSpPr>
          <p:cNvPr id="27" name="Down Arrow 26"/>
          <p:cNvSpPr/>
          <p:nvPr/>
        </p:nvSpPr>
        <p:spPr>
          <a:xfrm>
            <a:off x="6295463" y="2308731"/>
            <a:ext cx="251926" cy="1191438"/>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486555" y="1298355"/>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CoCo</a:t>
            </a:r>
            <a:endParaRPr lang="en-US" dirty="0" smtClean="0">
              <a:solidFill>
                <a:schemeClr val="tx1"/>
              </a:solidFill>
            </a:endParaRPr>
          </a:p>
          <a:p>
            <a:pPr algn="ctr"/>
            <a:r>
              <a:rPr lang="en-US" dirty="0" smtClean="0">
                <a:solidFill>
                  <a:schemeClr val="tx1"/>
                </a:solidFill>
              </a:rPr>
              <a:t>Art 35(8)</a:t>
            </a:r>
          </a:p>
        </p:txBody>
      </p:sp>
      <p:sp>
        <p:nvSpPr>
          <p:cNvPr id="29" name="Down Arrow 28"/>
          <p:cNvSpPr/>
          <p:nvPr/>
        </p:nvSpPr>
        <p:spPr>
          <a:xfrm rot="19344314">
            <a:off x="5090191" y="2195441"/>
            <a:ext cx="251926" cy="148813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48454" y="5356005"/>
            <a:ext cx="1946941"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Controller’s review</a:t>
            </a:r>
          </a:p>
          <a:p>
            <a:pPr algn="ctr"/>
            <a:r>
              <a:rPr lang="en-US" dirty="0" smtClean="0">
                <a:solidFill>
                  <a:schemeClr val="tx1"/>
                </a:solidFill>
              </a:rPr>
              <a:t>Art 35(11)</a:t>
            </a:r>
          </a:p>
        </p:txBody>
      </p:sp>
      <p:sp>
        <p:nvSpPr>
          <p:cNvPr id="30" name="Down Arrow 29"/>
          <p:cNvSpPr/>
          <p:nvPr/>
        </p:nvSpPr>
        <p:spPr>
          <a:xfrm>
            <a:off x="6326176" y="4679548"/>
            <a:ext cx="251926" cy="51952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4767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7487279" y="3429743"/>
            <a:ext cx="4860367" cy="369332"/>
          </a:xfrm>
          <a:prstGeom prst="rect">
            <a:avLst/>
          </a:prstGeom>
          <a:noFill/>
        </p:spPr>
        <p:txBody>
          <a:bodyPr wrap="square" rtlCol="0">
            <a:spAutoFit/>
          </a:bodyPr>
          <a:lstStyle/>
          <a:p>
            <a:r>
              <a:rPr lang="en-US" dirty="0" smtClean="0"/>
              <a:t>Article 36(1) – Consulting DPA prior to processing  </a:t>
            </a:r>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
        <p:nvSpPr>
          <p:cNvPr id="15" name="Down Arrow 14"/>
          <p:cNvSpPr/>
          <p:nvPr/>
        </p:nvSpPr>
        <p:spPr>
          <a:xfrm rot="17436913">
            <a:off x="4734496" y="2910137"/>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32672" y="3245077"/>
            <a:ext cx="455574" cy="369332"/>
          </a:xfrm>
          <a:prstGeom prst="rect">
            <a:avLst/>
          </a:prstGeom>
          <a:noFill/>
        </p:spPr>
        <p:txBody>
          <a:bodyPr wrap="none" rtlCol="0">
            <a:spAutoFit/>
          </a:bodyPr>
          <a:lstStyle/>
          <a:p>
            <a:r>
              <a:rPr lang="en-US" dirty="0" smtClean="0"/>
              <a:t>No</a:t>
            </a:r>
            <a:endParaRPr lang="en-US" dirty="0"/>
          </a:p>
        </p:txBody>
      </p:sp>
      <p:sp>
        <p:nvSpPr>
          <p:cNvPr id="17" name="Down Arrow 16"/>
          <p:cNvSpPr/>
          <p:nvPr/>
        </p:nvSpPr>
        <p:spPr>
          <a:xfrm rot="3817547">
            <a:off x="2532299" y="3081244"/>
            <a:ext cx="251926" cy="11172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844900" y="3436880"/>
            <a:ext cx="485518" cy="369332"/>
          </a:xfrm>
          <a:prstGeom prst="rect">
            <a:avLst/>
          </a:prstGeom>
          <a:noFill/>
        </p:spPr>
        <p:txBody>
          <a:bodyPr wrap="none" rtlCol="0">
            <a:spAutoFit/>
          </a:bodyPr>
          <a:lstStyle/>
          <a:p>
            <a:r>
              <a:rPr lang="en-US" dirty="0" smtClean="0"/>
              <a:t>Yes</a:t>
            </a:r>
            <a:endParaRPr lang="en-US" dirty="0"/>
          </a:p>
        </p:txBody>
      </p:sp>
      <p:sp>
        <p:nvSpPr>
          <p:cNvPr id="19" name="Rectangle 18"/>
          <p:cNvSpPr/>
          <p:nvPr/>
        </p:nvSpPr>
        <p:spPr>
          <a:xfrm>
            <a:off x="5578126" y="3621546"/>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DPIA</a:t>
            </a:r>
          </a:p>
          <a:p>
            <a:pPr algn="ctr"/>
            <a:r>
              <a:rPr lang="en-US" dirty="0" smtClean="0">
                <a:solidFill>
                  <a:schemeClr val="tx1"/>
                </a:solidFill>
              </a:rPr>
              <a:t>Art 35(7)</a:t>
            </a:r>
            <a:endParaRPr lang="en-US" dirty="0">
              <a:solidFill>
                <a:schemeClr val="tx1"/>
              </a:solidFill>
            </a:endParaRPr>
          </a:p>
        </p:txBody>
      </p:sp>
      <p:sp>
        <p:nvSpPr>
          <p:cNvPr id="23" name="Rectangle 22"/>
          <p:cNvSpPr/>
          <p:nvPr/>
        </p:nvSpPr>
        <p:spPr>
          <a:xfrm>
            <a:off x="7433496" y="1298792"/>
            <a:ext cx="1971757"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subject’s view</a:t>
            </a:r>
          </a:p>
          <a:p>
            <a:pPr algn="ctr"/>
            <a:r>
              <a:rPr lang="en-US" dirty="0" smtClean="0">
                <a:solidFill>
                  <a:schemeClr val="tx1"/>
                </a:solidFill>
              </a:rPr>
              <a:t>Art 35(9)</a:t>
            </a:r>
          </a:p>
        </p:txBody>
      </p:sp>
      <p:sp>
        <p:nvSpPr>
          <p:cNvPr id="25" name="Down Arrow 24"/>
          <p:cNvSpPr/>
          <p:nvPr/>
        </p:nvSpPr>
        <p:spPr>
          <a:xfrm rot="2397440">
            <a:off x="7416340" y="2179911"/>
            <a:ext cx="251926" cy="1498985"/>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536298" y="1294823"/>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DPO, Compliance</a:t>
            </a:r>
          </a:p>
          <a:p>
            <a:pPr algn="ctr"/>
            <a:r>
              <a:rPr lang="en-US" dirty="0" smtClean="0">
                <a:solidFill>
                  <a:schemeClr val="tx1"/>
                </a:solidFill>
              </a:rPr>
              <a:t>Art 35(2), 39(1c)</a:t>
            </a:r>
          </a:p>
        </p:txBody>
      </p:sp>
      <p:sp>
        <p:nvSpPr>
          <p:cNvPr id="27" name="Down Arrow 26"/>
          <p:cNvSpPr/>
          <p:nvPr/>
        </p:nvSpPr>
        <p:spPr>
          <a:xfrm>
            <a:off x="6295463" y="2308731"/>
            <a:ext cx="251926" cy="1191438"/>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486555" y="1298355"/>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CoCo</a:t>
            </a:r>
            <a:endParaRPr lang="en-US" dirty="0" smtClean="0">
              <a:solidFill>
                <a:schemeClr val="tx1"/>
              </a:solidFill>
            </a:endParaRPr>
          </a:p>
          <a:p>
            <a:pPr algn="ctr"/>
            <a:r>
              <a:rPr lang="en-US" dirty="0" smtClean="0">
                <a:solidFill>
                  <a:schemeClr val="tx1"/>
                </a:solidFill>
              </a:rPr>
              <a:t>Art 35(8)</a:t>
            </a:r>
          </a:p>
        </p:txBody>
      </p:sp>
      <p:sp>
        <p:nvSpPr>
          <p:cNvPr id="29" name="Down Arrow 28"/>
          <p:cNvSpPr/>
          <p:nvPr/>
        </p:nvSpPr>
        <p:spPr>
          <a:xfrm rot="19344314">
            <a:off x="5090191" y="2195441"/>
            <a:ext cx="251926" cy="148813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48454" y="5356005"/>
            <a:ext cx="1946941"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Controller’s review</a:t>
            </a:r>
          </a:p>
          <a:p>
            <a:pPr algn="ctr"/>
            <a:r>
              <a:rPr lang="en-US" dirty="0" smtClean="0">
                <a:solidFill>
                  <a:schemeClr val="tx1"/>
                </a:solidFill>
              </a:rPr>
              <a:t>Art 35(11)</a:t>
            </a:r>
          </a:p>
        </p:txBody>
      </p:sp>
      <p:sp>
        <p:nvSpPr>
          <p:cNvPr id="30" name="Down Arrow 29"/>
          <p:cNvSpPr/>
          <p:nvPr/>
        </p:nvSpPr>
        <p:spPr>
          <a:xfrm>
            <a:off x="6326176" y="4679548"/>
            <a:ext cx="251926" cy="51952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8708979" y="3968528"/>
            <a:ext cx="2120945"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Residual high risk?</a:t>
            </a:r>
          </a:p>
          <a:p>
            <a:pPr algn="ctr"/>
            <a:r>
              <a:rPr lang="en-US" dirty="0" smtClean="0">
                <a:solidFill>
                  <a:schemeClr val="tx1"/>
                </a:solidFill>
              </a:rPr>
              <a:t>Art 36(1)</a:t>
            </a:r>
            <a:endParaRPr lang="en-US" dirty="0">
              <a:solidFill>
                <a:schemeClr val="tx1"/>
              </a:solidFill>
            </a:endParaRPr>
          </a:p>
        </p:txBody>
      </p:sp>
      <p:sp>
        <p:nvSpPr>
          <p:cNvPr id="33" name="Down Arrow 32"/>
          <p:cNvSpPr/>
          <p:nvPr/>
        </p:nvSpPr>
        <p:spPr>
          <a:xfrm rot="16776140">
            <a:off x="7828364" y="3732290"/>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Down Arrow 33"/>
          <p:cNvSpPr/>
          <p:nvPr/>
        </p:nvSpPr>
        <p:spPr>
          <a:xfrm rot="19102692">
            <a:off x="10487806" y="4886789"/>
            <a:ext cx="251926" cy="7098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own Arrow 34"/>
          <p:cNvSpPr/>
          <p:nvPr/>
        </p:nvSpPr>
        <p:spPr>
          <a:xfrm>
            <a:off x="9705557" y="4927936"/>
            <a:ext cx="251926" cy="9040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0587165" y="4865120"/>
            <a:ext cx="485518" cy="369332"/>
          </a:xfrm>
          <a:prstGeom prst="rect">
            <a:avLst/>
          </a:prstGeom>
          <a:noFill/>
        </p:spPr>
        <p:txBody>
          <a:bodyPr wrap="none" rtlCol="0">
            <a:spAutoFit/>
          </a:bodyPr>
          <a:lstStyle/>
          <a:p>
            <a:r>
              <a:rPr lang="en-US" dirty="0" smtClean="0"/>
              <a:t>Yes</a:t>
            </a:r>
            <a:endParaRPr lang="en-US" dirty="0"/>
          </a:p>
        </p:txBody>
      </p:sp>
      <p:sp>
        <p:nvSpPr>
          <p:cNvPr id="37" name="TextBox 36"/>
          <p:cNvSpPr txBox="1"/>
          <p:nvPr/>
        </p:nvSpPr>
        <p:spPr>
          <a:xfrm>
            <a:off x="9293051" y="4829740"/>
            <a:ext cx="455574" cy="369332"/>
          </a:xfrm>
          <a:prstGeom prst="rect">
            <a:avLst/>
          </a:prstGeom>
          <a:noFill/>
        </p:spPr>
        <p:txBody>
          <a:bodyPr wrap="none" rtlCol="0">
            <a:spAutoFit/>
          </a:bodyPr>
          <a:lstStyle/>
          <a:p>
            <a:r>
              <a:rPr lang="en-US" dirty="0" smtClean="0"/>
              <a:t>No</a:t>
            </a:r>
            <a:endParaRPr lang="en-US" dirty="0"/>
          </a:p>
        </p:txBody>
      </p:sp>
      <p:sp>
        <p:nvSpPr>
          <p:cNvPr id="38" name="TextBox 37"/>
          <p:cNvSpPr txBox="1"/>
          <p:nvPr/>
        </p:nvSpPr>
        <p:spPr>
          <a:xfrm>
            <a:off x="10392362" y="5494876"/>
            <a:ext cx="1851341" cy="369332"/>
          </a:xfrm>
          <a:prstGeom prst="rect">
            <a:avLst/>
          </a:prstGeom>
          <a:noFill/>
        </p:spPr>
        <p:txBody>
          <a:bodyPr wrap="none" rtlCol="0">
            <a:spAutoFit/>
          </a:bodyPr>
          <a:lstStyle/>
          <a:p>
            <a:r>
              <a:rPr lang="en-US" dirty="0" smtClean="0"/>
              <a:t>Prior consultation</a:t>
            </a:r>
            <a:endParaRPr lang="en-US" dirty="0"/>
          </a:p>
        </p:txBody>
      </p:sp>
      <p:sp>
        <p:nvSpPr>
          <p:cNvPr id="39" name="TextBox 38"/>
          <p:cNvSpPr txBox="1"/>
          <p:nvPr/>
        </p:nvSpPr>
        <p:spPr>
          <a:xfrm>
            <a:off x="8419374" y="5771123"/>
            <a:ext cx="2249608" cy="646331"/>
          </a:xfrm>
          <a:prstGeom prst="rect">
            <a:avLst/>
          </a:prstGeom>
          <a:noFill/>
        </p:spPr>
        <p:txBody>
          <a:bodyPr wrap="square" rtlCol="0">
            <a:spAutoFit/>
          </a:bodyPr>
          <a:lstStyle/>
          <a:p>
            <a:r>
              <a:rPr lang="en-US" dirty="0" smtClean="0"/>
              <a:t>No prior consultation necessary</a:t>
            </a:r>
            <a:endParaRPr lang="en-US" dirty="0"/>
          </a:p>
        </p:txBody>
      </p:sp>
    </p:spTree>
    <p:extLst>
      <p:ext uri="{BB962C8B-B14F-4D97-AF65-F5344CB8AC3E}">
        <p14:creationId xmlns:p14="http://schemas.microsoft.com/office/powerpoint/2010/main" val="1725823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One operation, or group of similar operations</a:t>
            </a:r>
          </a:p>
          <a:p>
            <a:r>
              <a:rPr lang="en-US" dirty="0" smtClean="0"/>
              <a:t>“Likely to result in high risks”, ten criteria</a:t>
            </a:r>
          </a:p>
          <a:p>
            <a:pPr lvl="1"/>
            <a:r>
              <a:rPr lang="en-US" dirty="0" smtClean="0"/>
              <a:t>Evaluation or scoring</a:t>
            </a:r>
          </a:p>
          <a:p>
            <a:pPr lvl="1"/>
            <a:r>
              <a:rPr lang="en-US" dirty="0" smtClean="0"/>
              <a:t>Automated decision making with legal or similar effects</a:t>
            </a:r>
          </a:p>
          <a:p>
            <a:pPr lvl="1"/>
            <a:r>
              <a:rPr lang="en-US" dirty="0" smtClean="0"/>
              <a:t>Systematic monitoring</a:t>
            </a:r>
          </a:p>
          <a:p>
            <a:pPr lvl="1"/>
            <a:r>
              <a:rPr lang="en-US" dirty="0" smtClean="0"/>
              <a:t>Sensitive data (or data of highly personal nature)</a:t>
            </a:r>
          </a:p>
          <a:p>
            <a:pPr lvl="1"/>
            <a:r>
              <a:rPr lang="en-US" dirty="0" smtClean="0"/>
              <a:t>Data processing on a large scale</a:t>
            </a:r>
          </a:p>
          <a:p>
            <a:pPr lvl="1"/>
            <a:r>
              <a:rPr lang="en-US" dirty="0" smtClean="0"/>
              <a:t>Matching or combining datasets</a:t>
            </a:r>
          </a:p>
          <a:p>
            <a:pPr lvl="1"/>
            <a:r>
              <a:rPr lang="en-US" dirty="0" smtClean="0"/>
              <a:t>Data concerning vulnerable subjects</a:t>
            </a:r>
          </a:p>
          <a:p>
            <a:pPr lvl="1"/>
            <a:r>
              <a:rPr lang="en-US" dirty="0" smtClean="0"/>
              <a:t>Innovative use or applying new technological or organizational solutions</a:t>
            </a:r>
          </a:p>
          <a:p>
            <a:pPr lvl="1"/>
            <a:r>
              <a:rPr lang="en-US" dirty="0" smtClean="0"/>
              <a:t>Data transfer outside EU</a:t>
            </a:r>
          </a:p>
          <a:p>
            <a:pPr lvl="1"/>
            <a:r>
              <a:rPr lang="en-US" dirty="0" smtClean="0"/>
              <a:t>Processing resulting in preventing data subjects from exercising a right or using a service or a contract</a:t>
            </a:r>
          </a:p>
          <a:p>
            <a:r>
              <a:rPr lang="en-US" dirty="0" smtClean="0"/>
              <a:t>Two or more </a:t>
            </a:r>
            <a:r>
              <a:rPr lang="en-US" dirty="0" smtClean="0">
                <a:sym typeface="Wingdings" panose="05000000000000000000" pitchFamily="2" charset="2"/>
              </a:rPr>
              <a:t> DPIA likely (but not necessarily mandatory)</a:t>
            </a:r>
          </a:p>
          <a:p>
            <a:r>
              <a:rPr lang="en-US" dirty="0" smtClean="0">
                <a:sym typeface="Wingdings" panose="05000000000000000000" pitchFamily="2" charset="2"/>
              </a:rPr>
              <a:t>Sometimes even one is enough</a:t>
            </a:r>
          </a:p>
          <a:p>
            <a:endParaRPr lang="en-US" dirty="0" smtClean="0"/>
          </a:p>
          <a:p>
            <a:pPr lvl="1"/>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US" dirty="0" smtClean="0"/>
              <a:t>When is DPIA necessary?</a:t>
            </a:r>
            <a:endParaRPr lang="en-US" dirty="0"/>
          </a:p>
        </p:txBody>
      </p:sp>
    </p:spTree>
    <p:extLst>
      <p:ext uri="{BB962C8B-B14F-4D97-AF65-F5344CB8AC3E}">
        <p14:creationId xmlns:p14="http://schemas.microsoft.com/office/powerpoint/2010/main" val="2157611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0050" y="1198562"/>
            <a:ext cx="6261975" cy="5092727"/>
          </a:xfrm>
        </p:spPr>
      </p:pic>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US" dirty="0" smtClean="0"/>
              <a:t>How to conduct DPIA?</a:t>
            </a:r>
            <a:endParaRPr lang="en-US" dirty="0"/>
          </a:p>
        </p:txBody>
      </p:sp>
    </p:spTree>
    <p:extLst>
      <p:ext uri="{BB962C8B-B14F-4D97-AF65-F5344CB8AC3E}">
        <p14:creationId xmlns:p14="http://schemas.microsoft.com/office/powerpoint/2010/main" val="2044578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Federated Identity Management (FIM) has privacy enhancing features built-in</a:t>
            </a:r>
          </a:p>
          <a:p>
            <a:pPr lvl="1"/>
            <a:r>
              <a:rPr lang="en-US" dirty="0" smtClean="0"/>
              <a:t>Anonymization, data minimisation</a:t>
            </a:r>
            <a:r>
              <a:rPr lang="en-US" dirty="0"/>
              <a:t>, </a:t>
            </a:r>
            <a:r>
              <a:rPr lang="en-US" dirty="0" err="1"/>
              <a:t>p</a:t>
            </a:r>
            <a:r>
              <a:rPr lang="en-US" dirty="0" err="1" smtClean="0"/>
              <a:t>seudonymization</a:t>
            </a:r>
            <a:endParaRPr lang="en-US" dirty="0" smtClean="0"/>
          </a:p>
          <a:p>
            <a:r>
              <a:rPr lang="en-US" dirty="0" smtClean="0"/>
              <a:t>Types of data involved in providing access:</a:t>
            </a:r>
          </a:p>
          <a:p>
            <a:pPr lvl="1"/>
            <a:r>
              <a:rPr lang="en-US" dirty="0" smtClean="0"/>
              <a:t>Attributes, identifiers</a:t>
            </a:r>
          </a:p>
          <a:p>
            <a:pPr lvl="1"/>
            <a:r>
              <a:rPr lang="en-US" dirty="0" smtClean="0"/>
              <a:t>Personal data: Name, Email, IP logs</a:t>
            </a:r>
          </a:p>
          <a:p>
            <a:r>
              <a:rPr lang="en-US" i="1" dirty="0" smtClean="0"/>
              <a:t>Common Personal Data (CNIL)</a:t>
            </a:r>
          </a:p>
          <a:p>
            <a:pPr lvl="1"/>
            <a:r>
              <a:rPr lang="en-US" i="1" dirty="0" smtClean="0"/>
              <a:t>Name</a:t>
            </a:r>
          </a:p>
          <a:p>
            <a:pPr lvl="1"/>
            <a:r>
              <a:rPr lang="en-US" i="1" dirty="0" smtClean="0"/>
              <a:t>Email</a:t>
            </a:r>
          </a:p>
          <a:p>
            <a:r>
              <a:rPr lang="en-US" i="1" dirty="0" smtClean="0"/>
              <a:t>Connection Data</a:t>
            </a:r>
          </a:p>
          <a:p>
            <a:pPr lvl="1"/>
            <a:r>
              <a:rPr lang="en-US" i="1" dirty="0" smtClean="0"/>
              <a:t>IP logs, event logs</a:t>
            </a:r>
          </a:p>
          <a:p>
            <a:pPr marL="0" indent="0">
              <a:buNone/>
            </a:pPr>
            <a:r>
              <a:rPr lang="en-US" dirty="0" smtClean="0">
                <a:sym typeface="Wingdings" panose="05000000000000000000" pitchFamily="2" charset="2"/>
              </a:rPr>
              <a:t> Not sensitive data, i.e. their processing doesn’t require special considerations</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US" dirty="0" smtClean="0"/>
              <a:t>Risk assessment in Federated AAI</a:t>
            </a:r>
            <a:endParaRPr lang="en-US" dirty="0"/>
          </a:p>
        </p:txBody>
      </p:sp>
    </p:spTree>
    <p:extLst>
      <p:ext uri="{BB962C8B-B14F-4D97-AF65-F5344CB8AC3E}">
        <p14:creationId xmlns:p14="http://schemas.microsoft.com/office/powerpoint/2010/main" val="900896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Proportionality and necessity of </a:t>
            </a:r>
            <a:r>
              <a:rPr lang="en-US" dirty="0" smtClean="0"/>
              <a:t>processing</a:t>
            </a:r>
          </a:p>
          <a:p>
            <a:r>
              <a:rPr lang="en-US" dirty="0"/>
              <a:t>Controls protecting data subjects' </a:t>
            </a:r>
            <a:r>
              <a:rPr lang="en-US" dirty="0" smtClean="0"/>
              <a:t>rights</a:t>
            </a:r>
          </a:p>
          <a:p>
            <a:r>
              <a:rPr lang="en-US" dirty="0"/>
              <a:t>Types of outcomes arising from risks scenarios </a:t>
            </a:r>
            <a:r>
              <a:rPr lang="en-US" dirty="0" smtClean="0"/>
              <a:t>occurring</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US" dirty="0" smtClean="0"/>
              <a:t>EDPB criteria</a:t>
            </a:r>
            <a:endParaRPr lang="en-US" dirty="0"/>
          </a:p>
        </p:txBody>
      </p:sp>
    </p:spTree>
    <p:extLst>
      <p:ext uri="{BB962C8B-B14F-4D97-AF65-F5344CB8AC3E}">
        <p14:creationId xmlns:p14="http://schemas.microsoft.com/office/powerpoint/2010/main" val="589374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Purpose: specified, explicit, and </a:t>
            </a:r>
            <a:r>
              <a:rPr lang="en-US" dirty="0" smtClean="0"/>
              <a:t>legitimate </a:t>
            </a:r>
          </a:p>
          <a:p>
            <a:pPr lvl="1"/>
            <a:r>
              <a:rPr lang="en-US" dirty="0" smtClean="0"/>
              <a:t>Access to resources</a:t>
            </a:r>
          </a:p>
          <a:p>
            <a:r>
              <a:rPr lang="en-US" dirty="0"/>
              <a:t>Basis: lawfulness of processing, prohibition of </a:t>
            </a:r>
            <a:r>
              <a:rPr lang="en-US" dirty="0" smtClean="0"/>
              <a:t>misuse</a:t>
            </a:r>
          </a:p>
          <a:p>
            <a:pPr lvl="1"/>
            <a:r>
              <a:rPr lang="en-US" dirty="0" smtClean="0"/>
              <a:t>Legitimate interest (or others, when applicable)</a:t>
            </a:r>
          </a:p>
          <a:p>
            <a:r>
              <a:rPr lang="en-US" dirty="0"/>
              <a:t>Data minimisation: adequate, relevant and </a:t>
            </a:r>
            <a:r>
              <a:rPr lang="en-US" dirty="0" smtClean="0"/>
              <a:t>limited</a:t>
            </a:r>
          </a:p>
          <a:p>
            <a:pPr lvl="1"/>
            <a:r>
              <a:rPr lang="en-US" dirty="0" smtClean="0"/>
              <a:t>R&amp;S</a:t>
            </a:r>
          </a:p>
          <a:p>
            <a:pPr lvl="1"/>
            <a:r>
              <a:rPr lang="en-US" dirty="0" smtClean="0"/>
              <a:t>Additional data are still Common Personal Data</a:t>
            </a:r>
          </a:p>
          <a:p>
            <a:r>
              <a:rPr lang="en-US" dirty="0"/>
              <a:t>Quality of data: accurate and kept </a:t>
            </a:r>
            <a:r>
              <a:rPr lang="en-US" dirty="0" smtClean="0"/>
              <a:t>up-to-date</a:t>
            </a:r>
          </a:p>
          <a:p>
            <a:pPr lvl="1"/>
            <a:r>
              <a:rPr lang="en-US" dirty="0" smtClean="0"/>
              <a:t>Updated upon access</a:t>
            </a:r>
          </a:p>
          <a:p>
            <a:pPr lvl="1"/>
            <a:r>
              <a:rPr lang="en-US" dirty="0" smtClean="0"/>
              <a:t>Users may update/rectify their data</a:t>
            </a:r>
          </a:p>
          <a:p>
            <a:r>
              <a:rPr lang="en-US" dirty="0"/>
              <a:t>Storage periods: </a:t>
            </a:r>
            <a:r>
              <a:rPr lang="en-US" dirty="0" smtClean="0"/>
              <a:t>limited</a:t>
            </a:r>
          </a:p>
          <a:p>
            <a:pPr lvl="1"/>
            <a:r>
              <a:rPr lang="en-US" dirty="0" smtClean="0"/>
              <a:t>Regulated by policies (typically 6-18 months, longer/shorter possible)</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US" dirty="0"/>
              <a:t>Proportionality and necessity of processing</a:t>
            </a:r>
          </a:p>
        </p:txBody>
      </p:sp>
    </p:spTree>
    <p:extLst>
      <p:ext uri="{BB962C8B-B14F-4D97-AF65-F5344CB8AC3E}">
        <p14:creationId xmlns:p14="http://schemas.microsoft.com/office/powerpoint/2010/main" val="411167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Information </a:t>
            </a:r>
            <a:r>
              <a:rPr lang="en-US" dirty="0"/>
              <a:t>for data </a:t>
            </a:r>
            <a:r>
              <a:rPr lang="en-US" dirty="0" smtClean="0"/>
              <a:t>subjects</a:t>
            </a:r>
          </a:p>
          <a:p>
            <a:pPr lvl="1"/>
            <a:r>
              <a:rPr lang="en-US" dirty="0" smtClean="0"/>
              <a:t>Privacy policies</a:t>
            </a:r>
          </a:p>
          <a:p>
            <a:r>
              <a:rPr lang="en-US" dirty="0"/>
              <a:t>Rights to rectification and </a:t>
            </a:r>
            <a:r>
              <a:rPr lang="en-US" dirty="0" smtClean="0"/>
              <a:t>erasure</a:t>
            </a:r>
          </a:p>
          <a:p>
            <a:pPr lvl="1"/>
            <a:r>
              <a:rPr lang="en-US" dirty="0" smtClean="0"/>
              <a:t>Privacy policies</a:t>
            </a:r>
          </a:p>
          <a:p>
            <a:pPr lvl="1"/>
            <a:r>
              <a:rPr lang="en-US" dirty="0" smtClean="0"/>
              <a:t>Contact </a:t>
            </a:r>
          </a:p>
          <a:p>
            <a:r>
              <a:rPr lang="en-US" dirty="0" smtClean="0"/>
              <a:t>Transfers</a:t>
            </a:r>
          </a:p>
          <a:p>
            <a:pPr lvl="1"/>
            <a:r>
              <a:rPr lang="en-US" dirty="0" smtClean="0"/>
              <a:t>Policies</a:t>
            </a:r>
          </a:p>
          <a:p>
            <a:pPr lvl="1"/>
            <a:r>
              <a:rPr lang="en-US" dirty="0" smtClean="0"/>
              <a:t>DP </a:t>
            </a:r>
            <a:r>
              <a:rPr lang="en-US" dirty="0" err="1" smtClean="0"/>
              <a:t>CoCo</a:t>
            </a:r>
            <a:endParaRPr lang="en-US" dirty="0" smtClean="0"/>
          </a:p>
          <a:p>
            <a:pPr lvl="1"/>
            <a:r>
              <a:rPr lang="en-US" dirty="0" smtClean="0"/>
              <a:t>Legitimate interest</a:t>
            </a:r>
          </a:p>
          <a:p>
            <a:pPr lvl="1"/>
            <a:r>
              <a:rPr lang="en-US" dirty="0" smtClean="0"/>
              <a:t>Other available methods</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US" dirty="0"/>
              <a:t>Controls protecting data subjects' rights</a:t>
            </a:r>
          </a:p>
        </p:txBody>
      </p:sp>
    </p:spTree>
    <p:extLst>
      <p:ext uri="{BB962C8B-B14F-4D97-AF65-F5344CB8AC3E}">
        <p14:creationId xmlns:p14="http://schemas.microsoft.com/office/powerpoint/2010/main" val="1183158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Illegitimate access to personal </a:t>
            </a:r>
            <a:r>
              <a:rPr lang="en-US" dirty="0" smtClean="0"/>
              <a:t>data</a:t>
            </a:r>
          </a:p>
          <a:p>
            <a:pPr lvl="1"/>
            <a:r>
              <a:rPr lang="en-US" dirty="0" smtClean="0"/>
              <a:t>E.g. spamming</a:t>
            </a:r>
          </a:p>
          <a:p>
            <a:r>
              <a:rPr lang="en-US" dirty="0"/>
              <a:t>Unwanted modification of personal </a:t>
            </a:r>
            <a:r>
              <a:rPr lang="en-US" dirty="0" smtClean="0"/>
              <a:t>data</a:t>
            </a:r>
          </a:p>
          <a:p>
            <a:pPr lvl="1"/>
            <a:r>
              <a:rPr lang="en-US" dirty="0" smtClean="0"/>
              <a:t>E.g. </a:t>
            </a:r>
            <a:r>
              <a:rPr lang="en-US" dirty="0"/>
              <a:t>d</a:t>
            </a:r>
            <a:r>
              <a:rPr lang="en-US" dirty="0" smtClean="0"/>
              <a:t>ata not used properly</a:t>
            </a:r>
          </a:p>
          <a:p>
            <a:r>
              <a:rPr lang="en-US" dirty="0"/>
              <a:t>Disappearance of personal </a:t>
            </a:r>
            <a:r>
              <a:rPr lang="en-US" dirty="0" smtClean="0"/>
              <a:t>data</a:t>
            </a:r>
          </a:p>
          <a:p>
            <a:pPr lvl="1"/>
            <a:r>
              <a:rPr lang="en-US" dirty="0" smtClean="0"/>
              <a:t>E.g. service not accessible anymore</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r>
              <a:rPr lang="en-US" dirty="0"/>
              <a:t>Types of outcomes arising from risks scenarios occurring</a:t>
            </a:r>
          </a:p>
        </p:txBody>
      </p:sp>
    </p:spTree>
    <p:extLst>
      <p:ext uri="{BB962C8B-B14F-4D97-AF65-F5344CB8AC3E}">
        <p14:creationId xmlns:p14="http://schemas.microsoft.com/office/powerpoint/2010/main" val="802885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Risk </a:t>
            </a:r>
            <a:r>
              <a:rPr lang="en-US" dirty="0"/>
              <a:t>– </a:t>
            </a:r>
            <a:r>
              <a:rPr lang="en-US" dirty="0" smtClean="0"/>
              <a:t>“scenario </a:t>
            </a:r>
            <a:r>
              <a:rPr lang="en-US" dirty="0"/>
              <a:t>describing an event and its consequences, estimated in terms of severity </a:t>
            </a:r>
            <a:r>
              <a:rPr lang="en-US" dirty="0" smtClean="0"/>
              <a:t>and likelihood”</a:t>
            </a:r>
          </a:p>
          <a:p>
            <a:r>
              <a:rPr lang="en-US" dirty="0" smtClean="0"/>
              <a:t>Risk management – “coordinated </a:t>
            </a:r>
            <a:r>
              <a:rPr lang="en-US" dirty="0"/>
              <a:t>activities </a:t>
            </a:r>
            <a:r>
              <a:rPr lang="en-US" dirty="0" smtClean="0"/>
              <a:t>to direct </a:t>
            </a:r>
            <a:r>
              <a:rPr lang="en-US" dirty="0"/>
              <a:t>and control an organization with regard to </a:t>
            </a:r>
            <a:r>
              <a:rPr lang="en-US" dirty="0" smtClean="0"/>
              <a:t>risk”</a:t>
            </a:r>
          </a:p>
          <a:p>
            <a:endParaRPr lang="en-US" dirty="0"/>
          </a:p>
          <a:p>
            <a:r>
              <a:rPr lang="en-US" dirty="0" smtClean="0"/>
              <a:t>“Risks have </a:t>
            </a:r>
            <a:r>
              <a:rPr lang="en-US" dirty="0"/>
              <a:t>to </a:t>
            </a:r>
            <a:r>
              <a:rPr lang="en-US" dirty="0" smtClean="0"/>
              <a:t>be identified</a:t>
            </a:r>
            <a:r>
              <a:rPr lang="en-US" dirty="0"/>
              <a:t>, analyzed, estimated, evaluated, treated (e.g. mitigated...), and reviewed regularly</a:t>
            </a:r>
            <a:r>
              <a:rPr lang="en-US" dirty="0" smtClean="0"/>
              <a:t>.” </a:t>
            </a:r>
          </a:p>
          <a:p>
            <a:r>
              <a:rPr lang="en-US" dirty="0" smtClean="0"/>
              <a:t>Continuous assessment of risks</a:t>
            </a:r>
          </a:p>
          <a:p>
            <a:r>
              <a:rPr lang="en-US" dirty="0" smtClean="0"/>
              <a:t>Continuous mitigation of risks</a:t>
            </a:r>
          </a:p>
          <a:p>
            <a:endParaRPr lang="en-US" dirty="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en-US" dirty="0" smtClean="0"/>
              <a:t>Risk and risk assessment</a:t>
            </a:r>
            <a:endParaRPr lang="en-US" dirty="0"/>
          </a:p>
        </p:txBody>
      </p:sp>
    </p:spTree>
    <p:extLst>
      <p:ext uri="{BB962C8B-B14F-4D97-AF65-F5344CB8AC3E}">
        <p14:creationId xmlns:p14="http://schemas.microsoft.com/office/powerpoint/2010/main" val="37169355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308847"/>
            <a:ext cx="10909300" cy="4868119"/>
          </a:xfrm>
        </p:spPr>
        <p:txBody>
          <a:bodyPr>
            <a:normAutofit fontScale="85000" lnSpcReduction="20000"/>
          </a:bodyPr>
          <a:lstStyle/>
          <a:p>
            <a:r>
              <a:rPr lang="en-US" dirty="0"/>
              <a:t>Negligible:</a:t>
            </a:r>
          </a:p>
          <a:p>
            <a:pPr lvl="1"/>
            <a:r>
              <a:rPr lang="en-US" dirty="0" smtClean="0"/>
              <a:t>Loss </a:t>
            </a:r>
            <a:r>
              <a:rPr lang="en-US" dirty="0"/>
              <a:t>of time in repeating</a:t>
            </a:r>
          </a:p>
          <a:p>
            <a:pPr lvl="1"/>
            <a:r>
              <a:rPr lang="en-US" dirty="0"/>
              <a:t>Spam emails</a:t>
            </a:r>
          </a:p>
          <a:p>
            <a:pPr lvl="1"/>
            <a:r>
              <a:rPr lang="en-US" dirty="0"/>
              <a:t>Targeted advertising</a:t>
            </a:r>
          </a:p>
          <a:p>
            <a:pPr lvl="1"/>
            <a:r>
              <a:rPr lang="en-US" dirty="0"/>
              <a:t>Mere annoyance caused by information received or requested</a:t>
            </a:r>
          </a:p>
          <a:p>
            <a:pPr lvl="1"/>
            <a:r>
              <a:rPr lang="en-US" dirty="0"/>
              <a:t>Feeling of losing control of one’s data</a:t>
            </a:r>
          </a:p>
          <a:p>
            <a:pPr lvl="1"/>
            <a:r>
              <a:rPr lang="en-US" dirty="0"/>
              <a:t>Feeling of invasion of privacy without real or objective harm (e.g. commercial</a:t>
            </a:r>
          </a:p>
          <a:p>
            <a:pPr lvl="1"/>
            <a:r>
              <a:rPr lang="en-US" dirty="0"/>
              <a:t>intrusion)</a:t>
            </a:r>
          </a:p>
          <a:p>
            <a:pPr lvl="1"/>
            <a:r>
              <a:rPr lang="en-US" dirty="0"/>
              <a:t>Loss of time in configuring one’s </a:t>
            </a:r>
            <a:r>
              <a:rPr lang="en-US" dirty="0" smtClean="0"/>
              <a:t>data</a:t>
            </a:r>
          </a:p>
          <a:p>
            <a:r>
              <a:rPr lang="en-US" dirty="0"/>
              <a:t>Limited:</a:t>
            </a:r>
          </a:p>
          <a:p>
            <a:pPr lvl="1"/>
            <a:r>
              <a:rPr lang="en-US" dirty="0" smtClean="0"/>
              <a:t>Unanticipated </a:t>
            </a:r>
            <a:r>
              <a:rPr lang="en-US" dirty="0"/>
              <a:t>payments, additional costs (e.g. bank charges)</a:t>
            </a:r>
          </a:p>
          <a:p>
            <a:pPr lvl="1"/>
            <a:r>
              <a:rPr lang="en-US" dirty="0"/>
              <a:t>Denial of access to administrative or commercial services</a:t>
            </a:r>
          </a:p>
          <a:p>
            <a:pPr lvl="1"/>
            <a:r>
              <a:rPr lang="en-US" dirty="0"/>
              <a:t>Lost opportunities of comfort (termination of an online account)</a:t>
            </a:r>
          </a:p>
          <a:p>
            <a:pPr lvl="1"/>
            <a:r>
              <a:rPr lang="en-US" dirty="0"/>
              <a:t>Minor but objective psychological ailments (defamation)</a:t>
            </a:r>
          </a:p>
          <a:p>
            <a:pPr lvl="1"/>
            <a:r>
              <a:rPr lang="en-US" dirty="0"/>
              <a:t>Feeling of invasion of privacy without irreversible damage</a:t>
            </a:r>
          </a:p>
          <a:p>
            <a:pPr lvl="1"/>
            <a:r>
              <a:rPr lang="en-US" dirty="0"/>
              <a:t>Intimidation on social networks</a:t>
            </a:r>
          </a:p>
          <a:p>
            <a:r>
              <a:rPr lang="en-US" dirty="0"/>
              <a:t>The level of severity may be raised or lowered by including the following </a:t>
            </a:r>
            <a:r>
              <a:rPr lang="en-US" dirty="0" smtClean="0"/>
              <a:t>factors:</a:t>
            </a:r>
          </a:p>
          <a:p>
            <a:pPr lvl="1"/>
            <a:r>
              <a:rPr lang="en-US" dirty="0" smtClean="0"/>
              <a:t>Level </a:t>
            </a:r>
            <a:r>
              <a:rPr lang="en-US" dirty="0"/>
              <a:t>of identification of personal data</a:t>
            </a:r>
          </a:p>
          <a:p>
            <a:pPr lvl="1"/>
            <a:r>
              <a:rPr lang="en-US" dirty="0"/>
              <a:t>Nature of risk sources</a:t>
            </a:r>
          </a:p>
          <a:p>
            <a:pPr lvl="1"/>
            <a:r>
              <a:rPr lang="en-US" dirty="0"/>
              <a:t>Number of interconnections (especially with foreign sites)</a:t>
            </a:r>
          </a:p>
          <a:p>
            <a:pPr lvl="1"/>
            <a:r>
              <a:rPr lang="en-US" dirty="0"/>
              <a:t>Number of recipients (which facilitates the correlation between originally separated</a:t>
            </a:r>
          </a:p>
        </p:txBody>
      </p:sp>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US" dirty="0" smtClean="0"/>
              <a:t>Severity</a:t>
            </a:r>
            <a:endParaRPr lang="en-US" dirty="0"/>
          </a:p>
        </p:txBody>
      </p:sp>
    </p:spTree>
    <p:extLst>
      <p:ext uri="{BB962C8B-B14F-4D97-AF65-F5344CB8AC3E}">
        <p14:creationId xmlns:p14="http://schemas.microsoft.com/office/powerpoint/2010/main" val="75109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Negligible to maximum chance of occurrence</a:t>
            </a:r>
          </a:p>
          <a:p>
            <a:r>
              <a:rPr lang="en-US" dirty="0" smtClean="0"/>
              <a:t>Factors raising or lowering the level:</a:t>
            </a:r>
          </a:p>
          <a:p>
            <a:pPr lvl="1"/>
            <a:r>
              <a:rPr lang="en-US" dirty="0" smtClean="0"/>
              <a:t>open </a:t>
            </a:r>
            <a:r>
              <a:rPr lang="en-US" dirty="0"/>
              <a:t>to the Internet or it being a closed system</a:t>
            </a:r>
          </a:p>
          <a:p>
            <a:pPr lvl="1"/>
            <a:r>
              <a:rPr lang="en-US" dirty="0"/>
              <a:t>data exchanges with foreign countries (or not)</a:t>
            </a:r>
          </a:p>
          <a:p>
            <a:pPr lvl="1"/>
            <a:r>
              <a:rPr lang="en-US" dirty="0"/>
              <a:t>interconnections with other systems or no interconnection</a:t>
            </a:r>
          </a:p>
          <a:p>
            <a:pPr lvl="1"/>
            <a:r>
              <a:rPr lang="en-US" dirty="0"/>
              <a:t>heterogeneity or homogeneity of the system</a:t>
            </a:r>
          </a:p>
          <a:p>
            <a:pPr lvl="1"/>
            <a:r>
              <a:rPr lang="en-US" dirty="0"/>
              <a:t>variability or stability of the system</a:t>
            </a:r>
          </a:p>
          <a:p>
            <a:pPr lvl="1"/>
            <a:r>
              <a:rPr lang="en-US" dirty="0"/>
              <a:t>the organization’s </a:t>
            </a:r>
            <a:r>
              <a:rPr lang="en-US" dirty="0" smtClean="0"/>
              <a:t>image</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US" dirty="0" smtClean="0"/>
              <a:t>Likelihood</a:t>
            </a:r>
            <a:endParaRPr lang="en-US" dirty="0"/>
          </a:p>
        </p:txBody>
      </p:sp>
    </p:spTree>
    <p:extLst>
      <p:ext uri="{BB962C8B-B14F-4D97-AF65-F5344CB8AC3E}">
        <p14:creationId xmlns:p14="http://schemas.microsoft.com/office/powerpoint/2010/main" val="3207087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85851" y="1264745"/>
            <a:ext cx="10005596" cy="3188721"/>
          </a:xfrm>
        </p:spPr>
      </p:pic>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4" name="Title 3"/>
          <p:cNvSpPr>
            <a:spLocks noGrp="1"/>
          </p:cNvSpPr>
          <p:nvPr>
            <p:ph type="title"/>
          </p:nvPr>
        </p:nvSpPr>
        <p:spPr/>
        <p:txBody>
          <a:bodyPr/>
          <a:lstStyle/>
          <a:p>
            <a:r>
              <a:rPr lang="en-US" dirty="0" smtClean="0"/>
              <a:t>DPIA – risk table (CNIL)</a:t>
            </a:r>
            <a:endParaRPr lang="en-US" dirty="0"/>
          </a:p>
        </p:txBody>
      </p:sp>
      <p:sp>
        <p:nvSpPr>
          <p:cNvPr id="6" name="TextBox 5"/>
          <p:cNvSpPr txBox="1"/>
          <p:nvPr/>
        </p:nvSpPr>
        <p:spPr>
          <a:xfrm>
            <a:off x="785851" y="4715933"/>
            <a:ext cx="5536452" cy="646331"/>
          </a:xfrm>
          <a:prstGeom prst="rect">
            <a:avLst/>
          </a:prstGeom>
          <a:noFill/>
        </p:spPr>
        <p:txBody>
          <a:bodyPr wrap="none" rtlCol="0">
            <a:spAutoFit/>
          </a:bodyPr>
          <a:lstStyle/>
          <a:p>
            <a:r>
              <a:rPr lang="en-US" dirty="0" smtClean="0"/>
              <a:t>Privacy risks, security risks </a:t>
            </a:r>
            <a:r>
              <a:rPr lang="en-US" dirty="0" smtClean="0">
                <a:sym typeface="Wingdings" panose="05000000000000000000" pitchFamily="2" charset="2"/>
              </a:rPr>
              <a:t> can be considered together</a:t>
            </a:r>
          </a:p>
          <a:p>
            <a:r>
              <a:rPr lang="en-US" dirty="0" smtClean="0">
                <a:sym typeface="Wingdings" panose="05000000000000000000" pitchFamily="2" charset="2"/>
              </a:rPr>
              <a:t>Input from WISE risk management</a:t>
            </a:r>
            <a:endParaRPr lang="en-US" dirty="0"/>
          </a:p>
        </p:txBody>
      </p:sp>
    </p:spTree>
    <p:extLst>
      <p:ext uri="{BB962C8B-B14F-4D97-AF65-F5344CB8AC3E}">
        <p14:creationId xmlns:p14="http://schemas.microsoft.com/office/powerpoint/2010/main" val="8323505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Federated AAI already employs good practices</a:t>
            </a:r>
          </a:p>
          <a:p>
            <a:pPr lvl="1"/>
            <a:r>
              <a:rPr lang="en-US" dirty="0" smtClean="0"/>
              <a:t>Policies</a:t>
            </a:r>
          </a:p>
          <a:p>
            <a:r>
              <a:rPr lang="en-US" dirty="0" smtClean="0"/>
              <a:t>Frameworks (past and ongoing)</a:t>
            </a:r>
          </a:p>
          <a:p>
            <a:pPr lvl="1"/>
            <a:r>
              <a:rPr lang="en-US" dirty="0" err="1" smtClean="0"/>
              <a:t>Sirtfi</a:t>
            </a:r>
            <a:endParaRPr lang="en-US" dirty="0" smtClean="0"/>
          </a:p>
          <a:p>
            <a:pPr lvl="1"/>
            <a:r>
              <a:rPr lang="en-US" dirty="0" err="1" smtClean="0"/>
              <a:t>Snctfi</a:t>
            </a:r>
            <a:endParaRPr lang="en-US" dirty="0" smtClean="0"/>
          </a:p>
          <a:p>
            <a:pPr lvl="1"/>
            <a:r>
              <a:rPr lang="en-US" dirty="0" smtClean="0"/>
              <a:t>R&amp;S</a:t>
            </a:r>
          </a:p>
          <a:p>
            <a:pPr lvl="1"/>
            <a:r>
              <a:rPr lang="en-US" dirty="0" smtClean="0"/>
              <a:t>SCI</a:t>
            </a:r>
          </a:p>
          <a:p>
            <a:r>
              <a:rPr lang="en-US" dirty="0" smtClean="0"/>
              <a:t>DP </a:t>
            </a:r>
            <a:r>
              <a:rPr lang="en-US" dirty="0" err="1" smtClean="0"/>
              <a:t>CoCo</a:t>
            </a:r>
            <a:r>
              <a:rPr lang="en-US" dirty="0" smtClean="0"/>
              <a:t> efforts</a:t>
            </a:r>
          </a:p>
          <a:p>
            <a:r>
              <a:rPr lang="en-US" dirty="0" smtClean="0"/>
              <a:t>Physical security</a:t>
            </a:r>
          </a:p>
          <a:p>
            <a:pPr lvl="1"/>
            <a:r>
              <a:rPr lang="en-US" dirty="0" smtClean="0"/>
              <a:t>E.g. WISE </a:t>
            </a:r>
            <a:r>
              <a:rPr lang="en-US" dirty="0" err="1" smtClean="0"/>
              <a:t>guidances</a:t>
            </a:r>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23</a:t>
            </a:fld>
            <a:endParaRPr lang="en-GB"/>
          </a:p>
        </p:txBody>
      </p:sp>
      <p:sp>
        <p:nvSpPr>
          <p:cNvPr id="4" name="Title 3"/>
          <p:cNvSpPr>
            <a:spLocks noGrp="1"/>
          </p:cNvSpPr>
          <p:nvPr>
            <p:ph type="title"/>
          </p:nvPr>
        </p:nvSpPr>
        <p:spPr/>
        <p:txBody>
          <a:bodyPr/>
          <a:lstStyle/>
          <a:p>
            <a:r>
              <a:rPr lang="en-US" dirty="0" smtClean="0"/>
              <a:t>Risk mitigation</a:t>
            </a:r>
            <a:endParaRPr lang="en-US" dirty="0"/>
          </a:p>
        </p:txBody>
      </p:sp>
    </p:spTree>
    <p:extLst>
      <p:ext uri="{BB962C8B-B14F-4D97-AF65-F5344CB8AC3E}">
        <p14:creationId xmlns:p14="http://schemas.microsoft.com/office/powerpoint/2010/main" val="3056664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Risk assessment process has to be conducted</a:t>
            </a:r>
          </a:p>
          <a:p>
            <a:r>
              <a:rPr lang="en-US" dirty="0" smtClean="0"/>
              <a:t>Continuous process</a:t>
            </a:r>
          </a:p>
          <a:p>
            <a:r>
              <a:rPr lang="en-US" dirty="0" smtClean="0"/>
              <a:t>Documentation!</a:t>
            </a:r>
          </a:p>
          <a:p>
            <a:r>
              <a:rPr lang="en-US" dirty="0" smtClean="0"/>
              <a:t>Process:</a:t>
            </a:r>
          </a:p>
          <a:p>
            <a:pPr lvl="1"/>
            <a:r>
              <a:rPr lang="en-US" dirty="0" smtClean="0"/>
              <a:t>Description of data processing</a:t>
            </a:r>
          </a:p>
          <a:p>
            <a:pPr lvl="1"/>
            <a:r>
              <a:rPr lang="en-US" dirty="0" smtClean="0"/>
              <a:t>Necessity and proportionality</a:t>
            </a:r>
          </a:p>
          <a:p>
            <a:pPr lvl="1"/>
            <a:r>
              <a:rPr lang="en-US" dirty="0" smtClean="0"/>
              <a:t>Identifying and assessing risks</a:t>
            </a:r>
          </a:p>
          <a:p>
            <a:pPr lvl="1"/>
            <a:r>
              <a:rPr lang="en-US" dirty="0" smtClean="0"/>
              <a:t>Measures to mitigate risks</a:t>
            </a:r>
          </a:p>
          <a:p>
            <a:pPr lvl="1"/>
            <a:r>
              <a:rPr lang="en-US" dirty="0" smtClean="0"/>
              <a:t>Record outcomes</a:t>
            </a:r>
          </a:p>
          <a:p>
            <a:pPr lvl="1"/>
            <a:r>
              <a:rPr lang="en-US" dirty="0" smtClean="0"/>
              <a:t>Integrate outcomes into actionable plan</a:t>
            </a:r>
          </a:p>
          <a:p>
            <a:pPr lvl="1"/>
            <a:r>
              <a:rPr lang="en-US" dirty="0" smtClean="0"/>
              <a:t>Review (reiterate)</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24</a:t>
            </a:fld>
            <a:endParaRPr lang="en-GB"/>
          </a:p>
        </p:txBody>
      </p:sp>
      <p:sp>
        <p:nvSpPr>
          <p:cNvPr id="4" name="Title 3"/>
          <p:cNvSpPr>
            <a:spLocks noGrp="1"/>
          </p:cNvSpPr>
          <p:nvPr>
            <p:ph type="title"/>
          </p:nvPr>
        </p:nvSpPr>
        <p:spPr/>
        <p:txBody>
          <a:bodyPr/>
          <a:lstStyle/>
          <a:p>
            <a:r>
              <a:rPr lang="en-US" dirty="0" smtClean="0"/>
              <a:t>Risk Assessment process</a:t>
            </a:r>
            <a:endParaRPr lang="en-US" dirty="0"/>
          </a:p>
        </p:txBody>
      </p:sp>
    </p:spTree>
    <p:extLst>
      <p:ext uri="{BB962C8B-B14F-4D97-AF65-F5344CB8AC3E}">
        <p14:creationId xmlns:p14="http://schemas.microsoft.com/office/powerpoint/2010/main" val="4583644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IdP</a:t>
            </a:r>
            <a:r>
              <a:rPr lang="en-US" dirty="0" smtClean="0"/>
              <a:t>-SP (or AA) scenario</a:t>
            </a:r>
          </a:p>
          <a:p>
            <a:r>
              <a:rPr lang="en-US" dirty="0" smtClean="0"/>
              <a:t>Three “sources” of personal information:</a:t>
            </a:r>
          </a:p>
          <a:p>
            <a:pPr lvl="1"/>
            <a:r>
              <a:rPr lang="en-US" dirty="0" smtClean="0"/>
              <a:t>Information provided by the users (release of information from the </a:t>
            </a:r>
            <a:r>
              <a:rPr lang="en-US" dirty="0" err="1" smtClean="0"/>
              <a:t>IdP</a:t>
            </a:r>
            <a:r>
              <a:rPr lang="en-US" dirty="0" smtClean="0"/>
              <a:t>)</a:t>
            </a:r>
          </a:p>
          <a:p>
            <a:pPr lvl="1"/>
            <a:r>
              <a:rPr lang="en-US" dirty="0" smtClean="0"/>
              <a:t>Information provided about the user by external party (information contained in the </a:t>
            </a:r>
            <a:r>
              <a:rPr lang="en-US" dirty="0" err="1" smtClean="0"/>
              <a:t>IdP</a:t>
            </a:r>
            <a:r>
              <a:rPr lang="en-US" dirty="0" smtClean="0"/>
              <a:t>-proxy, e.g. group management, unique identifiers, etc.)</a:t>
            </a:r>
          </a:p>
          <a:p>
            <a:pPr lvl="1"/>
            <a:r>
              <a:rPr lang="en-US" dirty="0" smtClean="0"/>
              <a:t>Information containing users’ personal info created by other processing activities (logging, accounting, monitoring)</a:t>
            </a:r>
          </a:p>
          <a:p>
            <a:r>
              <a:rPr lang="en-US" dirty="0" smtClean="0"/>
              <a:t>Information:</a:t>
            </a:r>
          </a:p>
          <a:p>
            <a:pPr lvl="1"/>
            <a:r>
              <a:rPr lang="en-US" dirty="0" smtClean="0"/>
              <a:t>Email and user’s actual name (usernames)</a:t>
            </a:r>
          </a:p>
          <a:p>
            <a:pPr lvl="1"/>
            <a:r>
              <a:rPr lang="en-US" dirty="0" smtClean="0"/>
              <a:t>Usage of resources (e.g.)</a:t>
            </a:r>
          </a:p>
          <a:p>
            <a:pPr lvl="1"/>
            <a:r>
              <a:rPr lang="en-US" dirty="0" smtClean="0"/>
              <a:t>Medical data, special personal data (sensitive, not extensively considered at the moment)</a:t>
            </a:r>
          </a:p>
          <a:p>
            <a:r>
              <a:rPr lang="en-US" dirty="0" smtClean="0"/>
              <a:t>Ongoing efforts, best practices, recommendations employed</a:t>
            </a:r>
          </a:p>
          <a:p>
            <a:pPr lvl="1"/>
            <a:endParaRPr lang="en-US" dirty="0"/>
          </a:p>
          <a:p>
            <a:pPr marL="0" indent="0">
              <a:buNone/>
            </a:pPr>
            <a:r>
              <a:rPr lang="en-US" dirty="0" smtClean="0">
                <a:sym typeface="Wingdings" panose="05000000000000000000" pitchFamily="2" charset="2"/>
              </a:rPr>
              <a:t> DPIA likely not needed</a:t>
            </a:r>
            <a:endParaRPr lang="en-US" dirty="0" smtClean="0"/>
          </a:p>
          <a:p>
            <a:endParaRPr lang="en-US" dirty="0" smtClean="0"/>
          </a:p>
          <a:p>
            <a:pPr lvl="1"/>
            <a:endParaRPr lang="en-US"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25</a:t>
            </a:fld>
            <a:endParaRPr lang="en-GB"/>
          </a:p>
        </p:txBody>
      </p:sp>
      <p:sp>
        <p:nvSpPr>
          <p:cNvPr id="4" name="Title 3"/>
          <p:cNvSpPr>
            <a:spLocks noGrp="1"/>
          </p:cNvSpPr>
          <p:nvPr>
            <p:ph type="title"/>
          </p:nvPr>
        </p:nvSpPr>
        <p:spPr/>
        <p:txBody>
          <a:bodyPr/>
          <a:lstStyle/>
          <a:p>
            <a:r>
              <a:rPr lang="en-US" dirty="0" smtClean="0"/>
              <a:t>Risk assessment in research </a:t>
            </a:r>
            <a:r>
              <a:rPr lang="en-US" smtClean="0"/>
              <a:t>communities summary</a:t>
            </a:r>
            <a:endParaRPr lang="en-US" dirty="0"/>
          </a:p>
        </p:txBody>
      </p:sp>
    </p:spTree>
    <p:extLst>
      <p:ext uri="{BB962C8B-B14F-4D97-AF65-F5344CB8AC3E}">
        <p14:creationId xmlns:p14="http://schemas.microsoft.com/office/powerpoint/2010/main" val="1632322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26</a:t>
            </a:fld>
            <a:endParaRPr lang="en-GB"/>
          </a:p>
        </p:txBody>
      </p:sp>
      <p:sp>
        <p:nvSpPr>
          <p:cNvPr id="4" name="Title 3"/>
          <p:cNvSpPr>
            <a:spLocks noGrp="1"/>
          </p:cNvSpPr>
          <p:nvPr>
            <p:ph type="title"/>
          </p:nvPr>
        </p:nvSpPr>
        <p:spPr/>
        <p:txBody>
          <a:bodyPr/>
          <a:lstStyle/>
          <a:p>
            <a:r>
              <a:rPr lang="en-US" smtClean="0"/>
              <a:t>Thank you</a:t>
            </a:r>
            <a:endParaRPr lang="en-US" dirty="0"/>
          </a:p>
        </p:txBody>
      </p:sp>
      <p:sp>
        <p:nvSpPr>
          <p:cNvPr id="5" name="Content Placeholder 2"/>
          <p:cNvSpPr>
            <a:spLocks noGrp="1"/>
          </p:cNvSpPr>
          <p:nvPr>
            <p:ph idx="1"/>
          </p:nvPr>
        </p:nvSpPr>
        <p:spPr>
          <a:xfrm>
            <a:off x="680321" y="2336873"/>
            <a:ext cx="9613861" cy="3599316"/>
          </a:xfrm>
        </p:spPr>
        <p:txBody>
          <a:bodyPr>
            <a:normAutofit/>
          </a:bodyPr>
          <a:lstStyle/>
          <a:p>
            <a:pPr marL="0" indent="0" algn="ctr">
              <a:buNone/>
            </a:pPr>
            <a:endParaRPr lang="en-US" sz="3600" dirty="0" smtClean="0"/>
          </a:p>
          <a:p>
            <a:pPr marL="0" indent="0" algn="ctr">
              <a:buNone/>
            </a:pPr>
            <a:r>
              <a:rPr lang="en-US" sz="4000" dirty="0" smtClean="0"/>
              <a:t>Questions?</a:t>
            </a:r>
          </a:p>
          <a:p>
            <a:pPr marL="0" indent="0" algn="ctr">
              <a:buNone/>
            </a:pPr>
            <a:r>
              <a:rPr lang="en-US" sz="4000" dirty="0">
                <a:hlinkClick r:id="rId2"/>
              </a:rPr>
              <a:t>wise@lists.wise-</a:t>
            </a:r>
            <a:r>
              <a:rPr lang="en-US" sz="4000" dirty="0" smtClean="0">
                <a:hlinkClick r:id="rId2"/>
              </a:rPr>
              <a:t>community.org</a:t>
            </a:r>
            <a:r>
              <a:rPr lang="en-US" sz="4000" dirty="0" smtClean="0"/>
              <a:t> </a:t>
            </a:r>
          </a:p>
          <a:p>
            <a:pPr marL="0" indent="0" algn="ctr">
              <a:buNone/>
            </a:pPr>
            <a:endParaRPr lang="en-US" sz="3600" dirty="0" smtClean="0"/>
          </a:p>
        </p:txBody>
      </p:sp>
    </p:spTree>
    <p:extLst>
      <p:ext uri="{BB962C8B-B14F-4D97-AF65-F5344CB8AC3E}">
        <p14:creationId xmlns:p14="http://schemas.microsoft.com/office/powerpoint/2010/main" val="37880784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hlinkClick r:id="rId2"/>
              </a:rPr>
              <a:t>https://aarc-project.eu/guidelines/aarc-g042/</a:t>
            </a:r>
          </a:p>
          <a:p>
            <a:r>
              <a:rPr lang="en-US" dirty="0" smtClean="0">
                <a:hlinkClick r:id="rId2"/>
              </a:rPr>
              <a:t>https</a:t>
            </a:r>
            <a:r>
              <a:rPr lang="en-US" dirty="0">
                <a:hlinkClick r:id="rId2"/>
              </a:rPr>
              <a:t>://</a:t>
            </a:r>
            <a:r>
              <a:rPr lang="en-US" dirty="0" smtClean="0">
                <a:hlinkClick r:id="rId2"/>
              </a:rPr>
              <a:t>www.cnil.fr/en/cnil-publishes-update-its-pia-guides</a:t>
            </a:r>
            <a:endParaRPr lang="en-US" dirty="0" smtClean="0"/>
          </a:p>
          <a:p>
            <a:r>
              <a:rPr lang="en-US" dirty="0">
                <a:hlinkClick r:id="rId3"/>
              </a:rPr>
              <a:t>https://</a:t>
            </a:r>
            <a:r>
              <a:rPr lang="en-US" dirty="0" smtClean="0">
                <a:hlinkClick r:id="rId3"/>
              </a:rPr>
              <a:t>ec.europa.eu/newsroom/document.cfm?doc_id=47711</a:t>
            </a:r>
            <a:endParaRPr lang="en-US" dirty="0" smtClean="0"/>
          </a:p>
          <a:p>
            <a:r>
              <a:rPr lang="en-US" dirty="0">
                <a:hlinkClick r:id="rId4"/>
              </a:rPr>
              <a:t>https://ico.org.uk/about-the-ico/ico-and-stakeholder-consultations/data-protection-impact-assessments-dpias-guidance</a:t>
            </a:r>
            <a:r>
              <a:rPr lang="en-US" dirty="0" smtClean="0">
                <a:hlinkClick r:id="rId4"/>
              </a:rPr>
              <a:t>/</a:t>
            </a:r>
            <a:endParaRPr lang="en-US" dirty="0" smtClean="0"/>
          </a:p>
          <a:p>
            <a:r>
              <a:rPr lang="en-US" dirty="0" smtClean="0"/>
              <a:t>Andrew Cormack’s presentations (and talks, posts..)</a:t>
            </a:r>
          </a:p>
          <a:p>
            <a:r>
              <a:rPr lang="en-US" dirty="0">
                <a:hlinkClick r:id="rId5"/>
              </a:rPr>
              <a:t>https://wise-community.org/risk-assessment-template</a:t>
            </a:r>
            <a:r>
              <a:rPr lang="en-US" dirty="0" smtClean="0">
                <a:hlinkClick r:id="rId5"/>
              </a:rPr>
              <a:t>/</a:t>
            </a:r>
            <a:endParaRPr lang="en-US"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27</a:t>
            </a:fld>
            <a:endParaRPr lang="en-GB"/>
          </a:p>
        </p:txBody>
      </p:sp>
      <p:sp>
        <p:nvSpPr>
          <p:cNvPr id="4" name="Title 3"/>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1887867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0812" y="1439863"/>
            <a:ext cx="8776675" cy="4737100"/>
          </a:xfrm>
        </p:spPr>
      </p:pic>
      <p:sp>
        <p:nvSpPr>
          <p:cNvPr id="3" name="Slide Number Placeholder 2"/>
          <p:cNvSpPr>
            <a:spLocks noGrp="1"/>
          </p:cNvSpPr>
          <p:nvPr>
            <p:ph type="sldNum" sz="quarter" idx="12"/>
          </p:nvPr>
        </p:nvSpPr>
        <p:spPr/>
        <p:txBody>
          <a:bodyPr/>
          <a:lstStyle/>
          <a:p>
            <a:fld id="{6F576E6A-F32A-4612-884C-86870357C6B4}" type="slidenum">
              <a:rPr lang="en-GB" smtClean="0"/>
              <a:pPr/>
              <a:t>28</a:t>
            </a:fld>
            <a:endParaRPr lang="en-GB"/>
          </a:p>
        </p:txBody>
      </p:sp>
      <p:sp>
        <p:nvSpPr>
          <p:cNvPr id="4" name="Title 3"/>
          <p:cNvSpPr>
            <a:spLocks noGrp="1"/>
          </p:cNvSpPr>
          <p:nvPr>
            <p:ph type="title"/>
          </p:nvPr>
        </p:nvSpPr>
        <p:spPr/>
        <p:txBody>
          <a:bodyPr/>
          <a:lstStyle/>
          <a:p>
            <a:r>
              <a:rPr lang="en-US" dirty="0" smtClean="0"/>
              <a:t>DPIA – risk of illegitimate access to data</a:t>
            </a:r>
            <a:endParaRPr lang="en-US" dirty="0"/>
          </a:p>
        </p:txBody>
      </p:sp>
    </p:spTree>
    <p:extLst>
      <p:ext uri="{BB962C8B-B14F-4D97-AF65-F5344CB8AC3E}">
        <p14:creationId xmlns:p14="http://schemas.microsoft.com/office/powerpoint/2010/main" val="26087368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4435" y="1439863"/>
            <a:ext cx="9769430" cy="4737100"/>
          </a:xfrm>
        </p:spPr>
      </p:pic>
      <p:sp>
        <p:nvSpPr>
          <p:cNvPr id="3" name="Slide Number Placeholder 2"/>
          <p:cNvSpPr>
            <a:spLocks noGrp="1"/>
          </p:cNvSpPr>
          <p:nvPr>
            <p:ph type="sldNum" sz="quarter" idx="12"/>
          </p:nvPr>
        </p:nvSpPr>
        <p:spPr/>
        <p:txBody>
          <a:bodyPr/>
          <a:lstStyle/>
          <a:p>
            <a:fld id="{6F576E6A-F32A-4612-884C-86870357C6B4}" type="slidenum">
              <a:rPr lang="en-GB" smtClean="0"/>
              <a:pPr/>
              <a:t>29</a:t>
            </a:fld>
            <a:endParaRPr lang="en-GB"/>
          </a:p>
        </p:txBody>
      </p:sp>
      <p:sp>
        <p:nvSpPr>
          <p:cNvPr id="4" name="Title 3"/>
          <p:cNvSpPr>
            <a:spLocks noGrp="1"/>
          </p:cNvSpPr>
          <p:nvPr>
            <p:ph type="title"/>
          </p:nvPr>
        </p:nvSpPr>
        <p:spPr/>
        <p:txBody>
          <a:bodyPr/>
          <a:lstStyle/>
          <a:p>
            <a:r>
              <a:rPr lang="en-US" dirty="0" smtClean="0"/>
              <a:t>DPIA – risk of unwanted change of data</a:t>
            </a:r>
            <a:endParaRPr lang="en-US" dirty="0"/>
          </a:p>
        </p:txBody>
      </p:sp>
    </p:spTree>
    <p:extLst>
      <p:ext uri="{BB962C8B-B14F-4D97-AF65-F5344CB8AC3E}">
        <p14:creationId xmlns:p14="http://schemas.microsoft.com/office/powerpoint/2010/main" val="3120205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6902" y="2116666"/>
            <a:ext cx="10909300" cy="2874966"/>
          </a:xfrm>
        </p:spPr>
        <p:txBody>
          <a:bodyPr/>
          <a:lstStyle/>
          <a:p>
            <a:pPr marL="0" indent="0">
              <a:buNone/>
            </a:pPr>
            <a:r>
              <a:rPr lang="en-GB" dirty="0" smtClean="0"/>
              <a:t>GDPR Article 35(1) – “</a:t>
            </a:r>
            <a:r>
              <a:rPr lang="en-US" dirty="0"/>
              <a:t>Where a type of processing in particular using new technologies, and taking into </a:t>
            </a:r>
            <a:r>
              <a:rPr lang="en-US" dirty="0" smtClean="0"/>
              <a:t>account the </a:t>
            </a:r>
            <a:r>
              <a:rPr lang="en-US" dirty="0"/>
              <a:t>nature, scope, context and purposes of the processing, is </a:t>
            </a:r>
            <a:r>
              <a:rPr lang="en-US" dirty="0">
                <a:solidFill>
                  <a:schemeClr val="accent2"/>
                </a:solidFill>
              </a:rPr>
              <a:t>likely</a:t>
            </a:r>
            <a:r>
              <a:rPr lang="en-US" dirty="0"/>
              <a:t> to result in a </a:t>
            </a:r>
            <a:r>
              <a:rPr lang="en-US" dirty="0">
                <a:solidFill>
                  <a:schemeClr val="accent2"/>
                </a:solidFill>
              </a:rPr>
              <a:t>high risk </a:t>
            </a:r>
            <a:r>
              <a:rPr lang="en-US" dirty="0" smtClean="0">
                <a:solidFill>
                  <a:schemeClr val="accent2"/>
                </a:solidFill>
              </a:rPr>
              <a:t>to the </a:t>
            </a:r>
            <a:r>
              <a:rPr lang="en-US" dirty="0">
                <a:solidFill>
                  <a:schemeClr val="accent2"/>
                </a:solidFill>
              </a:rPr>
              <a:t>rights and freedoms of natural persons</a:t>
            </a:r>
            <a:r>
              <a:rPr lang="en-US" dirty="0"/>
              <a:t>, the controller shall, prior to the </a:t>
            </a:r>
            <a:r>
              <a:rPr lang="en-US" dirty="0" smtClean="0"/>
              <a:t>processing, carry </a:t>
            </a:r>
            <a:r>
              <a:rPr lang="en-US" dirty="0"/>
              <a:t>out an assessment of the impact of the envisaged processing operations on </a:t>
            </a:r>
            <a:r>
              <a:rPr lang="en-US" dirty="0" smtClean="0"/>
              <a:t>the protection </a:t>
            </a:r>
            <a:r>
              <a:rPr lang="en-US" dirty="0"/>
              <a:t>of personal data. A single assessment may address a set of similar </a:t>
            </a:r>
            <a:r>
              <a:rPr lang="en-US" dirty="0" smtClean="0"/>
              <a:t>processing.”</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GB" dirty="0" smtClean="0"/>
              <a:t>Risk assessment and Data Protection Impact Assessment (DPIA)</a:t>
            </a:r>
            <a:endParaRPr lang="en-GB" dirty="0">
              <a:solidFill>
                <a:srgbClr val="F6791C"/>
              </a:solidFill>
            </a:endParaRPr>
          </a:p>
        </p:txBody>
      </p:sp>
    </p:spTree>
    <p:extLst>
      <p:ext uri="{BB962C8B-B14F-4D97-AF65-F5344CB8AC3E}">
        <p14:creationId xmlns:p14="http://schemas.microsoft.com/office/powerpoint/2010/main" val="7706323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0206" y="1439863"/>
            <a:ext cx="9037888" cy="4737100"/>
          </a:xfrm>
        </p:spPr>
      </p:pic>
      <p:sp>
        <p:nvSpPr>
          <p:cNvPr id="3" name="Slide Number Placeholder 2"/>
          <p:cNvSpPr>
            <a:spLocks noGrp="1"/>
          </p:cNvSpPr>
          <p:nvPr>
            <p:ph type="sldNum" sz="quarter" idx="12"/>
          </p:nvPr>
        </p:nvSpPr>
        <p:spPr/>
        <p:txBody>
          <a:bodyPr/>
          <a:lstStyle/>
          <a:p>
            <a:fld id="{6F576E6A-F32A-4612-884C-86870357C6B4}" type="slidenum">
              <a:rPr lang="en-GB" smtClean="0"/>
              <a:pPr/>
              <a:t>30</a:t>
            </a:fld>
            <a:endParaRPr lang="en-GB"/>
          </a:p>
        </p:txBody>
      </p:sp>
      <p:sp>
        <p:nvSpPr>
          <p:cNvPr id="4" name="Title 3"/>
          <p:cNvSpPr>
            <a:spLocks noGrp="1"/>
          </p:cNvSpPr>
          <p:nvPr>
            <p:ph type="title"/>
          </p:nvPr>
        </p:nvSpPr>
        <p:spPr/>
        <p:txBody>
          <a:bodyPr/>
          <a:lstStyle/>
          <a:p>
            <a:r>
              <a:rPr lang="en-US" dirty="0" smtClean="0"/>
              <a:t>DPIA – risk of data disappearance </a:t>
            </a:r>
            <a:endParaRPr lang="en-US" dirty="0"/>
          </a:p>
        </p:txBody>
      </p:sp>
    </p:spTree>
    <p:extLst>
      <p:ext uri="{BB962C8B-B14F-4D97-AF65-F5344CB8AC3E}">
        <p14:creationId xmlns:p14="http://schemas.microsoft.com/office/powerpoint/2010/main" val="12078548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31</a:t>
            </a:fld>
            <a:endParaRPr lang="en-GB"/>
          </a:p>
        </p:txBody>
      </p:sp>
      <p:sp>
        <p:nvSpPr>
          <p:cNvPr id="4" name="Title 3"/>
          <p:cNvSpPr>
            <a:spLocks noGrp="1"/>
          </p:cNvSpPr>
          <p:nvPr>
            <p:ph type="title"/>
          </p:nvPr>
        </p:nvSpPr>
        <p:spPr/>
        <p:txBody>
          <a:bodyPr/>
          <a:lstStyle/>
          <a:p>
            <a:r>
              <a:rPr lang="en-US" dirty="0"/>
              <a:t>GIODO </a:t>
            </a:r>
            <a:r>
              <a:rPr lang="en-US" dirty="0" smtClean="0"/>
              <a:t>(The </a:t>
            </a:r>
            <a:r>
              <a:rPr lang="en-US" dirty="0"/>
              <a:t>Inspector General for the Protection of Personal </a:t>
            </a:r>
            <a:r>
              <a:rPr lang="en-US" dirty="0" smtClean="0"/>
              <a:t>Data) opinion</a:t>
            </a:r>
            <a:br>
              <a:rPr lang="en-US" dirty="0" smtClean="0"/>
            </a:br>
            <a:r>
              <a:rPr lang="en-US" dirty="0" smtClean="0"/>
              <a:t>(Polish DPA)</a:t>
            </a:r>
            <a:endParaRPr lang="en-US" dirty="0"/>
          </a:p>
        </p:txBody>
      </p:sp>
      <p:graphicFrame>
        <p:nvGraphicFramePr>
          <p:cNvPr id="8" name="Content Placeholder 7"/>
          <p:cNvGraphicFramePr>
            <a:graphicFrameLocks noGrp="1"/>
          </p:cNvGraphicFramePr>
          <p:nvPr>
            <p:ph idx="1"/>
            <p:extLst/>
          </p:nvPr>
        </p:nvGraphicFramePr>
        <p:xfrm>
          <a:off x="455646" y="1287625"/>
          <a:ext cx="10909299" cy="5184033"/>
        </p:xfrm>
        <a:graphic>
          <a:graphicData uri="http://schemas.openxmlformats.org/drawingml/2006/table">
            <a:tbl>
              <a:tblPr firstRow="1" bandRow="1">
                <a:tableStyleId>{5940675A-B579-460E-94D1-54222C63F5DA}</a:tableStyleId>
              </a:tblPr>
              <a:tblGrid>
                <a:gridCol w="3636433"/>
                <a:gridCol w="3636433"/>
                <a:gridCol w="3636433"/>
              </a:tblGrid>
              <a:tr h="1185926">
                <a:tc>
                  <a:txBody>
                    <a:bodyPr/>
                    <a:lstStyle/>
                    <a:p>
                      <a:pPr algn="ctr"/>
                      <a:r>
                        <a:rPr lang="en-US" sz="1800" dirty="0" smtClean="0"/>
                        <a:t>Types / criteria for processing operations for which assessment is required</a:t>
                      </a:r>
                    </a:p>
                  </a:txBody>
                  <a:tcPr>
                    <a:solidFill>
                      <a:schemeClr val="accent2">
                        <a:lumMod val="40000"/>
                        <a:lumOff val="60000"/>
                      </a:schemeClr>
                    </a:solidFill>
                  </a:tcPr>
                </a:tc>
                <a:tc>
                  <a:txBody>
                    <a:bodyPr/>
                    <a:lstStyle/>
                    <a:p>
                      <a:pPr algn="ctr"/>
                      <a:r>
                        <a:rPr lang="en-US" sz="1800" dirty="0" smtClean="0"/>
                        <a:t>Examples of operations / data scope / circumstances in which a high risk of a breach may occur for a given type of processing operation</a:t>
                      </a:r>
                    </a:p>
                  </a:txBody>
                  <a:tcPr>
                    <a:solidFill>
                      <a:schemeClr val="accent2">
                        <a:lumMod val="40000"/>
                        <a:lumOff val="60000"/>
                      </a:schemeClr>
                    </a:solidFill>
                  </a:tcPr>
                </a:tc>
                <a:tc>
                  <a:txBody>
                    <a:bodyPr/>
                    <a:lstStyle/>
                    <a:p>
                      <a:pPr algn="ctr"/>
                      <a:r>
                        <a:rPr lang="en-US" sz="1800" dirty="0" smtClean="0"/>
                        <a:t>Potential areas of occurrence / existing areas of application</a:t>
                      </a:r>
                      <a:endParaRPr lang="en-US" sz="1800" dirty="0"/>
                    </a:p>
                  </a:txBody>
                  <a:tcPr>
                    <a:solidFill>
                      <a:schemeClr val="accent2">
                        <a:lumMod val="40000"/>
                        <a:lumOff val="60000"/>
                      </a:schemeClr>
                    </a:solidFill>
                  </a:tcPr>
                </a:tc>
              </a:tr>
              <a:tr h="2520094">
                <a:tc rowSpan="3">
                  <a:txBody>
                    <a:bodyPr/>
                    <a:lstStyle/>
                    <a:p>
                      <a:pPr algn="ctr"/>
                      <a:endParaRPr lang="en-US" sz="1600" dirty="0" smtClean="0"/>
                    </a:p>
                    <a:p>
                      <a:pPr algn="ctr"/>
                      <a:endParaRPr lang="en-US" sz="1800" dirty="0" smtClean="0"/>
                    </a:p>
                    <a:p>
                      <a:pPr algn="ctr"/>
                      <a:endParaRPr lang="en-US" sz="1800" dirty="0" smtClean="0"/>
                    </a:p>
                    <a:p>
                      <a:pPr algn="ctr"/>
                      <a:endParaRPr lang="en-US" sz="1800" dirty="0" smtClean="0"/>
                    </a:p>
                    <a:p>
                      <a:pPr algn="ctr"/>
                      <a:endParaRPr lang="en-US" sz="1800" dirty="0" smtClean="0"/>
                    </a:p>
                    <a:p>
                      <a:pPr algn="ctr"/>
                      <a:r>
                        <a:rPr lang="en-US" sz="1800" dirty="0" smtClean="0"/>
                        <a:t>Cross-border data Processing data of students, trainees and transmission outside academic staff by universities, as part of the European Union</a:t>
                      </a:r>
                      <a:endParaRPr lang="en-US" sz="1800" dirty="0"/>
                    </a:p>
                  </a:txBody>
                  <a:tcPr/>
                </a:tc>
                <a:tc>
                  <a:txBody>
                    <a:bodyPr/>
                    <a:lstStyle/>
                    <a:p>
                      <a:pPr algn="ctr"/>
                      <a:r>
                        <a:rPr lang="en-US" sz="1600" dirty="0" smtClean="0"/>
                        <a:t>Processing data of students, trainees and</a:t>
                      </a:r>
                    </a:p>
                    <a:p>
                      <a:pPr algn="ctr"/>
                      <a:r>
                        <a:rPr lang="en-US" sz="1600" dirty="0" smtClean="0"/>
                        <a:t>transmission outside academic staff by universities, as part of the European Union exchange and research programs, which is not covered by agreements between the Republic of Poland and third countries (e.g. data on students participating in exchanges between </a:t>
                      </a:r>
                      <a:r>
                        <a:rPr lang="en-US" sz="1600" baseline="0" dirty="0" smtClean="0"/>
                        <a:t>universities)</a:t>
                      </a:r>
                      <a:endParaRPr lang="en-US" sz="1600" dirty="0"/>
                    </a:p>
                  </a:txBody>
                  <a:tcPr/>
                </a:tc>
                <a:tc>
                  <a:txBody>
                    <a:bodyPr/>
                    <a:lstStyle/>
                    <a:p>
                      <a:pPr algn="ctr"/>
                      <a:endParaRPr lang="en-US" sz="1600" dirty="0" smtClean="0"/>
                    </a:p>
                    <a:p>
                      <a:pPr algn="ctr"/>
                      <a:endParaRPr lang="en-US" sz="1600" dirty="0" smtClean="0"/>
                    </a:p>
                    <a:p>
                      <a:pPr algn="ctr"/>
                      <a:endParaRPr lang="en-US" sz="1600" dirty="0" smtClean="0"/>
                    </a:p>
                    <a:p>
                      <a:pPr algn="ctr"/>
                      <a:endParaRPr lang="en-US" sz="1600" dirty="0" smtClean="0"/>
                    </a:p>
                    <a:p>
                      <a:pPr algn="ctr"/>
                      <a:r>
                        <a:rPr lang="en-US" sz="1600" dirty="0" smtClean="0"/>
                        <a:t>Universities participating in international</a:t>
                      </a:r>
                    </a:p>
                    <a:p>
                      <a:pPr algn="ctr"/>
                      <a:r>
                        <a:rPr lang="en-US" sz="1600" dirty="0" smtClean="0"/>
                        <a:t>scientific programs</a:t>
                      </a:r>
                      <a:endParaRPr lang="en-US" sz="1600" dirty="0"/>
                    </a:p>
                  </a:txBody>
                  <a:tcPr/>
                </a:tc>
              </a:tr>
              <a:tr h="652259">
                <a:tc vMerge="1">
                  <a:txBody>
                    <a:bodyPr/>
                    <a:lstStyle/>
                    <a:p>
                      <a:endParaRPr lang="en-US" dirty="0"/>
                    </a:p>
                  </a:txBody>
                  <a:tcPr/>
                </a:tc>
                <a:tc>
                  <a:txBody>
                    <a:bodyPr/>
                    <a:lstStyle/>
                    <a:p>
                      <a:pPr algn="ctr"/>
                      <a:r>
                        <a:rPr lang="en-US" sz="1600" dirty="0" smtClean="0"/>
                        <a:t>Processing of HR data in international</a:t>
                      </a:r>
                    </a:p>
                    <a:p>
                      <a:pPr algn="ctr"/>
                      <a:r>
                        <a:rPr lang="en-US" sz="1600" dirty="0" smtClean="0"/>
                        <a:t>corporations established outside the EU</a:t>
                      </a:r>
                      <a:endParaRPr lang="en-US" sz="1600" dirty="0"/>
                    </a:p>
                  </a:txBody>
                  <a:tcPr/>
                </a:tc>
                <a:tc>
                  <a:txBody>
                    <a:bodyPr/>
                    <a:lstStyle/>
                    <a:p>
                      <a:r>
                        <a:rPr lang="en-US" sz="1600" dirty="0" smtClean="0"/>
                        <a:t>Keeping central HR documentation</a:t>
                      </a:r>
                      <a:endParaRPr lang="en-US" sz="1600" dirty="0"/>
                    </a:p>
                  </a:txBody>
                  <a:tcPr/>
                </a:tc>
              </a:tr>
              <a:tr h="652259">
                <a:tc vMerge="1">
                  <a:txBody>
                    <a:bodyPr/>
                    <a:lstStyle/>
                    <a:p>
                      <a:endParaRPr lang="en-US" dirty="0"/>
                    </a:p>
                  </a:txBody>
                  <a:tcPr/>
                </a:tc>
                <a:tc>
                  <a:txBody>
                    <a:bodyPr/>
                    <a:lstStyle/>
                    <a:p>
                      <a:pPr algn="ctr"/>
                      <a:r>
                        <a:rPr lang="en-US" sz="1600" dirty="0" smtClean="0"/>
                        <a:t>Data processing using public cloud computing resources located in third countries</a:t>
                      </a:r>
                      <a:endParaRPr lang="en-US" sz="1600" dirty="0"/>
                    </a:p>
                  </a:txBody>
                  <a:tcPr/>
                </a:tc>
                <a:tc>
                  <a:txBody>
                    <a:bodyPr/>
                    <a:lstStyle/>
                    <a:p>
                      <a:pPr algn="ctr"/>
                      <a:r>
                        <a:rPr lang="en-US" sz="1600" dirty="0" smtClean="0"/>
                        <a:t>Use of cloud services provided by international corporations</a:t>
                      </a:r>
                      <a:endParaRPr lang="en-US" sz="1600" dirty="0"/>
                    </a:p>
                  </a:txBody>
                  <a:tcPr/>
                </a:tc>
              </a:tr>
            </a:tbl>
          </a:graphicData>
        </a:graphic>
      </p:graphicFrame>
    </p:spTree>
    <p:extLst>
      <p:ext uri="{BB962C8B-B14F-4D97-AF65-F5344CB8AC3E}">
        <p14:creationId xmlns:p14="http://schemas.microsoft.com/office/powerpoint/2010/main" val="1259471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From WP29 – “Process to for building and demonstrating compliance” with the GDPR</a:t>
            </a:r>
          </a:p>
          <a:p>
            <a:r>
              <a:rPr lang="en-GB" dirty="0" smtClean="0"/>
              <a:t>Non-compliance may result in fines (2% or 10M€):</a:t>
            </a:r>
          </a:p>
          <a:p>
            <a:pPr lvl="1"/>
            <a:r>
              <a:rPr lang="en-GB" dirty="0" smtClean="0"/>
              <a:t>Failure</a:t>
            </a:r>
          </a:p>
          <a:p>
            <a:pPr lvl="1"/>
            <a:r>
              <a:rPr lang="en-GB" dirty="0" smtClean="0"/>
              <a:t>Wrong DPIA</a:t>
            </a:r>
          </a:p>
          <a:p>
            <a:r>
              <a:rPr lang="en-GB" dirty="0" smtClean="0"/>
              <a:t>European Data Protection Board (EDPB) and national DPA – guidelines, examples</a:t>
            </a:r>
          </a:p>
          <a:p>
            <a:pPr lvl="1"/>
            <a:r>
              <a:rPr lang="en-GB" dirty="0" smtClean="0"/>
              <a:t>Consistent GDPR application</a:t>
            </a:r>
          </a:p>
          <a:p>
            <a:r>
              <a:rPr lang="en-GB" dirty="0"/>
              <a:t>Not </a:t>
            </a:r>
            <a:r>
              <a:rPr lang="en-GB" dirty="0" smtClean="0"/>
              <a:t>mandatory</a:t>
            </a:r>
          </a:p>
          <a:p>
            <a:pPr lvl="1"/>
            <a:r>
              <a:rPr lang="en-GB" dirty="0" smtClean="0"/>
              <a:t>But as mentioned, continuous risk management is mandatory</a:t>
            </a: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GB" dirty="0" smtClean="0"/>
              <a:t>DPIA</a:t>
            </a:r>
            <a:endParaRPr lang="en-GB" dirty="0">
              <a:solidFill>
                <a:srgbClr val="F6791C"/>
              </a:solidFill>
            </a:endParaRPr>
          </a:p>
        </p:txBody>
      </p:sp>
    </p:spTree>
    <p:extLst>
      <p:ext uri="{BB962C8B-B14F-4D97-AF65-F5344CB8AC3E}">
        <p14:creationId xmlns:p14="http://schemas.microsoft.com/office/powerpoint/2010/main" val="3385476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High risk?</a:t>
            </a:r>
          </a:p>
          <a:p>
            <a:pPr algn="ctr"/>
            <a:r>
              <a:rPr lang="en-US" dirty="0" smtClean="0">
                <a:solidFill>
                  <a:schemeClr val="tx1"/>
                </a:solidFill>
              </a:rPr>
              <a:t>Art 35(1,3,4)</a:t>
            </a:r>
          </a:p>
        </p:txBody>
      </p:sp>
      <p:sp>
        <p:nvSpPr>
          <p:cNvPr id="10" name="TextBox 9"/>
          <p:cNvSpPr txBox="1"/>
          <p:nvPr/>
        </p:nvSpPr>
        <p:spPr>
          <a:xfrm>
            <a:off x="2948473" y="1504993"/>
            <a:ext cx="6765891" cy="1754326"/>
          </a:xfrm>
          <a:prstGeom prst="rect">
            <a:avLst/>
          </a:prstGeom>
          <a:noFill/>
        </p:spPr>
        <p:txBody>
          <a:bodyPr wrap="none" rtlCol="0">
            <a:spAutoFit/>
          </a:bodyPr>
          <a:lstStyle/>
          <a:p>
            <a:r>
              <a:rPr lang="en-US" dirty="0" smtClean="0"/>
              <a:t>Article 35:</a:t>
            </a:r>
          </a:p>
          <a:p>
            <a:r>
              <a:rPr lang="en-US" dirty="0" smtClean="0"/>
              <a:t>1 – “Likely to result in high risks”</a:t>
            </a:r>
          </a:p>
          <a:p>
            <a:r>
              <a:rPr lang="en-US" dirty="0" smtClean="0"/>
              <a:t>3 – “systematic and extensive evaluation, automatic processing,</a:t>
            </a:r>
          </a:p>
          <a:p>
            <a:r>
              <a:rPr lang="en-US" dirty="0" smtClean="0"/>
              <a:t>       profiling, legal effects; large scale, special categories from Art 9(1);</a:t>
            </a:r>
          </a:p>
          <a:p>
            <a:r>
              <a:rPr lang="en-US" dirty="0"/>
              <a:t> </a:t>
            </a:r>
            <a:r>
              <a:rPr lang="en-US" dirty="0" smtClean="0"/>
              <a:t>      systematic monitoring of public area”</a:t>
            </a:r>
          </a:p>
          <a:p>
            <a:r>
              <a:rPr lang="en-US" dirty="0" smtClean="0"/>
              <a:t>4 – DPA issued examples</a:t>
            </a:r>
            <a:endParaRPr lang="en-US" dirty="0"/>
          </a:p>
        </p:txBody>
      </p:sp>
    </p:spTree>
    <p:extLst>
      <p:ext uri="{BB962C8B-B14F-4D97-AF65-F5344CB8AC3E}">
        <p14:creationId xmlns:p14="http://schemas.microsoft.com/office/powerpoint/2010/main" val="2798032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4757402" y="2429933"/>
            <a:ext cx="5158272" cy="923330"/>
          </a:xfrm>
          <a:prstGeom prst="rect">
            <a:avLst/>
          </a:prstGeom>
          <a:noFill/>
        </p:spPr>
        <p:txBody>
          <a:bodyPr wrap="none" rtlCol="0">
            <a:spAutoFit/>
          </a:bodyPr>
          <a:lstStyle/>
          <a:p>
            <a:r>
              <a:rPr lang="en-US" dirty="0" smtClean="0"/>
              <a:t>Article 35:</a:t>
            </a:r>
          </a:p>
          <a:p>
            <a:r>
              <a:rPr lang="en-US" dirty="0" smtClean="0"/>
              <a:t>5 – DPA issued exception examples</a:t>
            </a:r>
          </a:p>
          <a:p>
            <a:r>
              <a:rPr lang="en-US" dirty="0" smtClean="0"/>
              <a:t>10 – DPIA already conducted as a part of a legal basis</a:t>
            </a:r>
            <a:endParaRPr lang="en-US" dirty="0"/>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Tree>
    <p:extLst>
      <p:ext uri="{BB962C8B-B14F-4D97-AF65-F5344CB8AC3E}">
        <p14:creationId xmlns:p14="http://schemas.microsoft.com/office/powerpoint/2010/main" val="3263868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7248676" y="3572413"/>
            <a:ext cx="4862459" cy="2862322"/>
          </a:xfrm>
          <a:prstGeom prst="rect">
            <a:avLst/>
          </a:prstGeom>
          <a:noFill/>
        </p:spPr>
        <p:txBody>
          <a:bodyPr wrap="square" rtlCol="0">
            <a:spAutoFit/>
          </a:bodyPr>
          <a:lstStyle/>
          <a:p>
            <a:r>
              <a:rPr lang="en-US" dirty="0" smtClean="0"/>
              <a:t>Article 35:</a:t>
            </a:r>
          </a:p>
          <a:p>
            <a:r>
              <a:rPr lang="en-US" dirty="0"/>
              <a:t>7</a:t>
            </a:r>
            <a:r>
              <a:rPr lang="en-US" dirty="0" smtClean="0"/>
              <a:t> – Assessment description:</a:t>
            </a:r>
          </a:p>
          <a:p>
            <a:pPr marL="285750" indent="-285750">
              <a:buFontTx/>
              <a:buChar char="-"/>
            </a:pPr>
            <a:r>
              <a:rPr lang="en-US" dirty="0" smtClean="0"/>
              <a:t>Processing description</a:t>
            </a:r>
          </a:p>
          <a:p>
            <a:pPr marL="285750" indent="-285750">
              <a:buFontTx/>
              <a:buChar char="-"/>
            </a:pPr>
            <a:r>
              <a:rPr lang="en-US" dirty="0" smtClean="0"/>
              <a:t>Necessity and proportionality of the processing</a:t>
            </a:r>
          </a:p>
          <a:p>
            <a:pPr marL="285750" indent="-285750">
              <a:buFontTx/>
              <a:buChar char="-"/>
            </a:pPr>
            <a:r>
              <a:rPr lang="en-US" dirty="0" smtClean="0"/>
              <a:t>Risk assessment of the user’s rights</a:t>
            </a:r>
          </a:p>
          <a:p>
            <a:pPr marL="285750" indent="-285750">
              <a:buFontTx/>
              <a:buChar char="-"/>
            </a:pPr>
            <a:r>
              <a:rPr lang="en-US" dirty="0" smtClean="0"/>
              <a:t>Measures to mitigate risks, security measures for the protection of data, demonstrating GDPR compliance</a:t>
            </a:r>
          </a:p>
          <a:p>
            <a:pPr marL="285750" indent="-285750">
              <a:buFontTx/>
              <a:buChar char="-"/>
            </a:pPr>
            <a:endParaRPr lang="en-US" dirty="0" smtClean="0"/>
          </a:p>
          <a:p>
            <a:pPr marL="285750" indent="-285750">
              <a:buFontTx/>
              <a:buChar char="-"/>
            </a:pPr>
            <a:endParaRPr lang="en-US" dirty="0"/>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
        <p:nvSpPr>
          <p:cNvPr id="15" name="Down Arrow 14"/>
          <p:cNvSpPr/>
          <p:nvPr/>
        </p:nvSpPr>
        <p:spPr>
          <a:xfrm rot="17436913">
            <a:off x="4734496" y="2910137"/>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32672" y="3245077"/>
            <a:ext cx="455574" cy="369332"/>
          </a:xfrm>
          <a:prstGeom prst="rect">
            <a:avLst/>
          </a:prstGeom>
          <a:noFill/>
        </p:spPr>
        <p:txBody>
          <a:bodyPr wrap="none" rtlCol="0">
            <a:spAutoFit/>
          </a:bodyPr>
          <a:lstStyle/>
          <a:p>
            <a:r>
              <a:rPr lang="en-US" dirty="0" smtClean="0"/>
              <a:t>No</a:t>
            </a:r>
            <a:endParaRPr lang="en-US" dirty="0"/>
          </a:p>
        </p:txBody>
      </p:sp>
      <p:sp>
        <p:nvSpPr>
          <p:cNvPr id="17" name="Down Arrow 16"/>
          <p:cNvSpPr/>
          <p:nvPr/>
        </p:nvSpPr>
        <p:spPr>
          <a:xfrm rot="3817547">
            <a:off x="2532299" y="3081244"/>
            <a:ext cx="251926" cy="11172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844900" y="3436880"/>
            <a:ext cx="485518" cy="369332"/>
          </a:xfrm>
          <a:prstGeom prst="rect">
            <a:avLst/>
          </a:prstGeom>
          <a:noFill/>
        </p:spPr>
        <p:txBody>
          <a:bodyPr wrap="none" rtlCol="0">
            <a:spAutoFit/>
          </a:bodyPr>
          <a:lstStyle/>
          <a:p>
            <a:r>
              <a:rPr lang="en-US" dirty="0" smtClean="0"/>
              <a:t>Yes</a:t>
            </a:r>
            <a:endParaRPr lang="en-US" dirty="0"/>
          </a:p>
        </p:txBody>
      </p:sp>
      <p:sp>
        <p:nvSpPr>
          <p:cNvPr id="19" name="Rectangle 18"/>
          <p:cNvSpPr/>
          <p:nvPr/>
        </p:nvSpPr>
        <p:spPr>
          <a:xfrm>
            <a:off x="5578126" y="3621546"/>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DPIA</a:t>
            </a:r>
          </a:p>
          <a:p>
            <a:pPr algn="ctr"/>
            <a:r>
              <a:rPr lang="en-US" dirty="0" smtClean="0">
                <a:solidFill>
                  <a:schemeClr val="tx1"/>
                </a:solidFill>
              </a:rPr>
              <a:t>Art 35(7)</a:t>
            </a:r>
            <a:endParaRPr lang="en-US" dirty="0">
              <a:solidFill>
                <a:schemeClr val="tx1"/>
              </a:solidFill>
            </a:endParaRPr>
          </a:p>
        </p:txBody>
      </p:sp>
    </p:spTree>
    <p:extLst>
      <p:ext uri="{BB962C8B-B14F-4D97-AF65-F5344CB8AC3E}">
        <p14:creationId xmlns:p14="http://schemas.microsoft.com/office/powerpoint/2010/main" val="8257911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5601229" y="1399830"/>
            <a:ext cx="5361992" cy="646331"/>
          </a:xfrm>
          <a:prstGeom prst="rect">
            <a:avLst/>
          </a:prstGeom>
          <a:noFill/>
        </p:spPr>
        <p:txBody>
          <a:bodyPr wrap="square" rtlCol="0">
            <a:spAutoFit/>
          </a:bodyPr>
          <a:lstStyle/>
          <a:p>
            <a:r>
              <a:rPr lang="en-US" dirty="0" smtClean="0"/>
              <a:t>Article 35(2) – DPO input (if DPO exists)</a:t>
            </a:r>
          </a:p>
          <a:p>
            <a:r>
              <a:rPr lang="en-US" dirty="0" smtClean="0"/>
              <a:t>Article 39(1c) – DPO should Monitor DPIA performance </a:t>
            </a:r>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
        <p:nvSpPr>
          <p:cNvPr id="15" name="Down Arrow 14"/>
          <p:cNvSpPr/>
          <p:nvPr/>
        </p:nvSpPr>
        <p:spPr>
          <a:xfrm rot="17436913">
            <a:off x="4734496" y="2910137"/>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32672" y="3245077"/>
            <a:ext cx="455574" cy="369332"/>
          </a:xfrm>
          <a:prstGeom prst="rect">
            <a:avLst/>
          </a:prstGeom>
          <a:noFill/>
        </p:spPr>
        <p:txBody>
          <a:bodyPr wrap="none" rtlCol="0">
            <a:spAutoFit/>
          </a:bodyPr>
          <a:lstStyle/>
          <a:p>
            <a:r>
              <a:rPr lang="en-US" dirty="0" smtClean="0"/>
              <a:t>No</a:t>
            </a:r>
            <a:endParaRPr lang="en-US" dirty="0"/>
          </a:p>
        </p:txBody>
      </p:sp>
      <p:sp>
        <p:nvSpPr>
          <p:cNvPr id="17" name="Down Arrow 16"/>
          <p:cNvSpPr/>
          <p:nvPr/>
        </p:nvSpPr>
        <p:spPr>
          <a:xfrm rot="3817547">
            <a:off x="2532299" y="3081244"/>
            <a:ext cx="251926" cy="11172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844900" y="3436880"/>
            <a:ext cx="485518" cy="369332"/>
          </a:xfrm>
          <a:prstGeom prst="rect">
            <a:avLst/>
          </a:prstGeom>
          <a:noFill/>
        </p:spPr>
        <p:txBody>
          <a:bodyPr wrap="none" rtlCol="0">
            <a:spAutoFit/>
          </a:bodyPr>
          <a:lstStyle/>
          <a:p>
            <a:r>
              <a:rPr lang="en-US" dirty="0" smtClean="0"/>
              <a:t>Yes</a:t>
            </a:r>
            <a:endParaRPr lang="en-US" dirty="0"/>
          </a:p>
        </p:txBody>
      </p:sp>
      <p:sp>
        <p:nvSpPr>
          <p:cNvPr id="19" name="Rectangle 18"/>
          <p:cNvSpPr/>
          <p:nvPr/>
        </p:nvSpPr>
        <p:spPr>
          <a:xfrm>
            <a:off x="5578126" y="3621546"/>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DPIA</a:t>
            </a:r>
          </a:p>
          <a:p>
            <a:pPr algn="ctr"/>
            <a:r>
              <a:rPr lang="en-US" dirty="0" smtClean="0">
                <a:solidFill>
                  <a:schemeClr val="tx1"/>
                </a:solidFill>
              </a:rPr>
              <a:t>Art 35(7)</a:t>
            </a:r>
            <a:endParaRPr lang="en-US" dirty="0">
              <a:solidFill>
                <a:schemeClr val="tx1"/>
              </a:solidFill>
            </a:endParaRPr>
          </a:p>
        </p:txBody>
      </p:sp>
      <p:sp>
        <p:nvSpPr>
          <p:cNvPr id="21" name="Down Arrow 20"/>
          <p:cNvSpPr/>
          <p:nvPr/>
        </p:nvSpPr>
        <p:spPr>
          <a:xfrm rot="19344314">
            <a:off x="5090191" y="2195441"/>
            <a:ext cx="251926" cy="148813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536298" y="1294823"/>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DPO, Compliance</a:t>
            </a:r>
          </a:p>
          <a:p>
            <a:pPr algn="ctr"/>
            <a:r>
              <a:rPr lang="en-US" dirty="0" smtClean="0">
                <a:solidFill>
                  <a:schemeClr val="tx1"/>
                </a:solidFill>
              </a:rPr>
              <a:t>Art 35(2), 39(1c)</a:t>
            </a:r>
          </a:p>
        </p:txBody>
      </p:sp>
    </p:spTree>
    <p:extLst>
      <p:ext uri="{BB962C8B-B14F-4D97-AF65-F5344CB8AC3E}">
        <p14:creationId xmlns:p14="http://schemas.microsoft.com/office/powerpoint/2010/main" val="814259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en-US" dirty="0" smtClean="0"/>
              <a:t>DPIA decision schematic</a:t>
            </a:r>
            <a:endParaRPr lang="en-US" dirty="0"/>
          </a:p>
        </p:txBody>
      </p:sp>
      <p:sp>
        <p:nvSpPr>
          <p:cNvPr id="9" name="Rectangle 8"/>
          <p:cNvSpPr/>
          <p:nvPr/>
        </p:nvSpPr>
        <p:spPr>
          <a:xfrm>
            <a:off x="778933" y="1540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risk?</a:t>
            </a:r>
          </a:p>
          <a:p>
            <a:pPr algn="ctr"/>
            <a:r>
              <a:rPr lang="en-US" dirty="0">
                <a:solidFill>
                  <a:schemeClr val="tx1"/>
                </a:solidFill>
              </a:rPr>
              <a:t>Art 35(1,3,4)</a:t>
            </a:r>
          </a:p>
        </p:txBody>
      </p:sp>
      <p:sp>
        <p:nvSpPr>
          <p:cNvPr id="10" name="TextBox 9"/>
          <p:cNvSpPr txBox="1"/>
          <p:nvPr/>
        </p:nvSpPr>
        <p:spPr>
          <a:xfrm>
            <a:off x="7712279" y="1400212"/>
            <a:ext cx="4479721" cy="646331"/>
          </a:xfrm>
          <a:prstGeom prst="rect">
            <a:avLst/>
          </a:prstGeom>
          <a:noFill/>
        </p:spPr>
        <p:txBody>
          <a:bodyPr wrap="square" rtlCol="0">
            <a:spAutoFit/>
          </a:bodyPr>
          <a:lstStyle/>
          <a:p>
            <a:r>
              <a:rPr lang="en-US" dirty="0" smtClean="0"/>
              <a:t>Article 35(8) – Compliance with approved </a:t>
            </a:r>
            <a:r>
              <a:rPr lang="en-US" dirty="0" err="1" smtClean="0"/>
              <a:t>CoCo</a:t>
            </a:r>
            <a:r>
              <a:rPr lang="en-US" dirty="0" smtClean="0"/>
              <a:t> by the controllers</a:t>
            </a:r>
          </a:p>
        </p:txBody>
      </p:sp>
      <p:sp>
        <p:nvSpPr>
          <p:cNvPr id="2" name="Down Arrow 1"/>
          <p:cNvSpPr/>
          <p:nvPr/>
        </p:nvSpPr>
        <p:spPr>
          <a:xfrm>
            <a:off x="1314407" y="2429933"/>
            <a:ext cx="251926" cy="1315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rot="17436913">
            <a:off x="2078296" y="1987703"/>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2552" y="2431915"/>
            <a:ext cx="455574" cy="369332"/>
          </a:xfrm>
          <a:prstGeom prst="rect">
            <a:avLst/>
          </a:prstGeom>
          <a:noFill/>
        </p:spPr>
        <p:txBody>
          <a:bodyPr wrap="none" rtlCol="0">
            <a:spAutoFit/>
          </a:bodyPr>
          <a:lstStyle/>
          <a:p>
            <a:r>
              <a:rPr lang="en-US" dirty="0" smtClean="0"/>
              <a:t>No</a:t>
            </a:r>
            <a:endParaRPr lang="en-US" dirty="0"/>
          </a:p>
        </p:txBody>
      </p:sp>
      <p:sp>
        <p:nvSpPr>
          <p:cNvPr id="11" name="TextBox 10"/>
          <p:cNvSpPr txBox="1"/>
          <p:nvPr/>
        </p:nvSpPr>
        <p:spPr>
          <a:xfrm>
            <a:off x="2304170" y="2429933"/>
            <a:ext cx="485518" cy="369332"/>
          </a:xfrm>
          <a:prstGeom prst="rect">
            <a:avLst/>
          </a:prstGeom>
          <a:noFill/>
        </p:spPr>
        <p:txBody>
          <a:bodyPr wrap="none" rtlCol="0">
            <a:spAutoFit/>
          </a:bodyPr>
          <a:lstStyle/>
          <a:p>
            <a:r>
              <a:rPr lang="en-US" dirty="0" smtClean="0"/>
              <a:t>Yes</a:t>
            </a:r>
            <a:endParaRPr lang="en-US" dirty="0"/>
          </a:p>
        </p:txBody>
      </p:sp>
      <p:sp>
        <p:nvSpPr>
          <p:cNvPr id="12" name="TextBox 11"/>
          <p:cNvSpPr txBox="1"/>
          <p:nvPr/>
        </p:nvSpPr>
        <p:spPr>
          <a:xfrm>
            <a:off x="264754" y="3780850"/>
            <a:ext cx="1939505" cy="369332"/>
          </a:xfrm>
          <a:prstGeom prst="rect">
            <a:avLst/>
          </a:prstGeom>
          <a:noFill/>
        </p:spPr>
        <p:txBody>
          <a:bodyPr wrap="none" rtlCol="0">
            <a:spAutoFit/>
          </a:bodyPr>
          <a:lstStyle/>
          <a:p>
            <a:r>
              <a:rPr lang="en-US" dirty="0" smtClean="0"/>
              <a:t>No DPIA necessary</a:t>
            </a:r>
            <a:endParaRPr lang="en-US" dirty="0"/>
          </a:p>
        </p:txBody>
      </p:sp>
      <p:sp>
        <p:nvSpPr>
          <p:cNvPr id="13" name="Rectangle 12"/>
          <p:cNvSpPr/>
          <p:nvPr/>
        </p:nvSpPr>
        <p:spPr>
          <a:xfrm>
            <a:off x="2889207" y="2429933"/>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Exceptions?</a:t>
            </a:r>
          </a:p>
          <a:p>
            <a:pPr algn="ctr"/>
            <a:r>
              <a:rPr lang="en-US" dirty="0" smtClean="0">
                <a:solidFill>
                  <a:schemeClr val="tx1"/>
                </a:solidFill>
              </a:rPr>
              <a:t>Art 35(5,10)</a:t>
            </a:r>
            <a:endParaRPr lang="en-US" dirty="0">
              <a:solidFill>
                <a:schemeClr val="tx1"/>
              </a:solidFill>
            </a:endParaRPr>
          </a:p>
        </p:txBody>
      </p:sp>
      <p:sp>
        <p:nvSpPr>
          <p:cNvPr id="15" name="Down Arrow 14"/>
          <p:cNvSpPr/>
          <p:nvPr/>
        </p:nvSpPr>
        <p:spPr>
          <a:xfrm rot="17436913">
            <a:off x="4734496" y="2910137"/>
            <a:ext cx="251926" cy="148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32672" y="3245077"/>
            <a:ext cx="455574" cy="369332"/>
          </a:xfrm>
          <a:prstGeom prst="rect">
            <a:avLst/>
          </a:prstGeom>
          <a:noFill/>
        </p:spPr>
        <p:txBody>
          <a:bodyPr wrap="none" rtlCol="0">
            <a:spAutoFit/>
          </a:bodyPr>
          <a:lstStyle/>
          <a:p>
            <a:r>
              <a:rPr lang="en-US" dirty="0" smtClean="0"/>
              <a:t>No</a:t>
            </a:r>
            <a:endParaRPr lang="en-US" dirty="0"/>
          </a:p>
        </p:txBody>
      </p:sp>
      <p:sp>
        <p:nvSpPr>
          <p:cNvPr id="17" name="Down Arrow 16"/>
          <p:cNvSpPr/>
          <p:nvPr/>
        </p:nvSpPr>
        <p:spPr>
          <a:xfrm rot="3817547">
            <a:off x="2532299" y="3081244"/>
            <a:ext cx="251926" cy="11172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844900" y="3436880"/>
            <a:ext cx="485518" cy="369332"/>
          </a:xfrm>
          <a:prstGeom prst="rect">
            <a:avLst/>
          </a:prstGeom>
          <a:noFill/>
        </p:spPr>
        <p:txBody>
          <a:bodyPr wrap="none" rtlCol="0">
            <a:spAutoFit/>
          </a:bodyPr>
          <a:lstStyle/>
          <a:p>
            <a:r>
              <a:rPr lang="en-US" dirty="0" smtClean="0"/>
              <a:t>Yes</a:t>
            </a:r>
            <a:endParaRPr lang="en-US" dirty="0"/>
          </a:p>
        </p:txBody>
      </p:sp>
      <p:sp>
        <p:nvSpPr>
          <p:cNvPr id="19" name="Rectangle 18"/>
          <p:cNvSpPr/>
          <p:nvPr/>
        </p:nvSpPr>
        <p:spPr>
          <a:xfrm>
            <a:off x="5578126" y="3621546"/>
            <a:ext cx="1574800" cy="88900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DPIA</a:t>
            </a:r>
          </a:p>
          <a:p>
            <a:pPr algn="ctr"/>
            <a:r>
              <a:rPr lang="en-US" dirty="0" smtClean="0">
                <a:solidFill>
                  <a:schemeClr val="tx1"/>
                </a:solidFill>
              </a:rPr>
              <a:t>Art 35(7)</a:t>
            </a:r>
            <a:endParaRPr lang="en-US" dirty="0">
              <a:solidFill>
                <a:schemeClr val="tx1"/>
              </a:solidFill>
            </a:endParaRPr>
          </a:p>
        </p:txBody>
      </p:sp>
      <p:sp>
        <p:nvSpPr>
          <p:cNvPr id="20" name="Rectangle 19"/>
          <p:cNvSpPr/>
          <p:nvPr/>
        </p:nvSpPr>
        <p:spPr>
          <a:xfrm>
            <a:off x="3536298" y="1294823"/>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DPO, Compliance</a:t>
            </a:r>
          </a:p>
          <a:p>
            <a:pPr algn="ctr"/>
            <a:r>
              <a:rPr lang="en-US" dirty="0" smtClean="0">
                <a:solidFill>
                  <a:schemeClr val="tx1"/>
                </a:solidFill>
              </a:rPr>
              <a:t>Art 35(2), 39(1c)</a:t>
            </a:r>
          </a:p>
        </p:txBody>
      </p:sp>
      <p:sp>
        <p:nvSpPr>
          <p:cNvPr id="22" name="Down Arrow 21"/>
          <p:cNvSpPr/>
          <p:nvPr/>
        </p:nvSpPr>
        <p:spPr>
          <a:xfrm>
            <a:off x="6295463" y="2308731"/>
            <a:ext cx="251926" cy="1191438"/>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86555" y="1298355"/>
            <a:ext cx="1867316" cy="889000"/>
          </a:xfrm>
          <a:prstGeom prst="rect">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CoCo</a:t>
            </a:r>
            <a:endParaRPr lang="en-US" dirty="0" smtClean="0">
              <a:solidFill>
                <a:schemeClr val="tx1"/>
              </a:solidFill>
            </a:endParaRPr>
          </a:p>
          <a:p>
            <a:pPr algn="ctr"/>
            <a:r>
              <a:rPr lang="en-US" dirty="0" smtClean="0">
                <a:solidFill>
                  <a:schemeClr val="tx1"/>
                </a:solidFill>
              </a:rPr>
              <a:t>Art 35(8)</a:t>
            </a:r>
          </a:p>
        </p:txBody>
      </p:sp>
      <p:sp>
        <p:nvSpPr>
          <p:cNvPr id="25" name="Down Arrow 24"/>
          <p:cNvSpPr/>
          <p:nvPr/>
        </p:nvSpPr>
        <p:spPr>
          <a:xfrm rot="19344314">
            <a:off x="5090191" y="2195441"/>
            <a:ext cx="251926" cy="148813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2492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2.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AA3960-760A-4B61-8C8B-DBF90F37C8C8}">
  <ds:schemaRefs>
    <ds:schemaRef ds:uri="http://schemas.microsoft.com/office/2006/documentManagement/types"/>
    <ds:schemaRef ds:uri="http://purl.org/dc/terms/"/>
    <ds:schemaRef ds:uri="http://purl.org/dc/dcmitype/"/>
    <ds:schemaRef ds:uri="http://purl.org/dc/elements/1.1/"/>
    <ds:schemaRef ds:uri="http://schemas.microsoft.com/sharepoint/v3"/>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3138</TotalTime>
  <Words>1725</Words>
  <Application>Microsoft Office PowerPoint</Application>
  <PresentationFormat>Widescreen</PresentationFormat>
  <Paragraphs>361</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Verdana</vt:lpstr>
      <vt:lpstr>Wingdings</vt:lpstr>
      <vt:lpstr>GEANT Association</vt:lpstr>
      <vt:lpstr>PowerPoint Presentation</vt:lpstr>
      <vt:lpstr>Risk and risk assessment</vt:lpstr>
      <vt:lpstr>Risk assessment and Data Protection Impact Assessment (DPIA)</vt:lpstr>
      <vt:lpstr>DPIA</vt:lpstr>
      <vt:lpstr>DPIA decision schematic</vt:lpstr>
      <vt:lpstr>DPIA decision schematic</vt:lpstr>
      <vt:lpstr>DPIA decision schematic</vt:lpstr>
      <vt:lpstr>DPIA decision schematic</vt:lpstr>
      <vt:lpstr>DPIA decision schematic</vt:lpstr>
      <vt:lpstr>DPIA decision schematic</vt:lpstr>
      <vt:lpstr>DPIA decision schematic</vt:lpstr>
      <vt:lpstr>DPIA decision schematic</vt:lpstr>
      <vt:lpstr>When is DPIA necessary?</vt:lpstr>
      <vt:lpstr>How to conduct DPIA?</vt:lpstr>
      <vt:lpstr>Risk assessment in Federated AAI</vt:lpstr>
      <vt:lpstr>EDPB criteria</vt:lpstr>
      <vt:lpstr>Proportionality and necessity of processing</vt:lpstr>
      <vt:lpstr>Controls protecting data subjects' rights</vt:lpstr>
      <vt:lpstr>Types of outcomes arising from risks scenarios occurring</vt:lpstr>
      <vt:lpstr>Severity</vt:lpstr>
      <vt:lpstr>Likelihood</vt:lpstr>
      <vt:lpstr>DPIA – risk table (CNIL)</vt:lpstr>
      <vt:lpstr>Risk mitigation</vt:lpstr>
      <vt:lpstr>Risk Assessment process</vt:lpstr>
      <vt:lpstr>Risk assessment in research communities summary</vt:lpstr>
      <vt:lpstr>Thank you</vt:lpstr>
      <vt:lpstr>References</vt:lpstr>
      <vt:lpstr>DPIA – risk of illegitimate access to data</vt:lpstr>
      <vt:lpstr>DPIA – risk of unwanted change of data</vt:lpstr>
      <vt:lpstr>DPIA – risk of data disappearance </vt:lpstr>
      <vt:lpstr>GIODO (The Inspector General for the Protection of Personal Data) opinion (Polish DPA)</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uros</cp:lastModifiedBy>
  <cp:revision>98</cp:revision>
  <cp:lastPrinted>2015-05-01T10:30:08Z</cp:lastPrinted>
  <dcterms:created xsi:type="dcterms:W3CDTF">2015-04-29T14:13:57Z</dcterms:created>
  <dcterms:modified xsi:type="dcterms:W3CDTF">2018-08-21T15:55:20Z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