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1022" r:id="rId2"/>
    <p:sldId id="1015" r:id="rId3"/>
    <p:sldId id="1016" r:id="rId4"/>
    <p:sldId id="1017" r:id="rId5"/>
    <p:sldId id="1020" r:id="rId6"/>
    <p:sldId id="1018" r:id="rId7"/>
    <p:sldId id="1019" r:id="rId8"/>
    <p:sldId id="1021" r:id="rId9"/>
    <p:sldId id="39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5C71"/>
    <a:srgbClr val="003F5F"/>
    <a:srgbClr val="F0893B"/>
    <a:srgbClr val="1D286B"/>
    <a:srgbClr val="4B7181"/>
    <a:srgbClr val="624257"/>
    <a:srgbClr val="C3A781"/>
    <a:srgbClr val="B89C6E"/>
    <a:srgbClr val="30348F"/>
    <a:srgbClr val="8EB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6D3985-7D13-45F6-A111-B2531F9C5D0F}" v="3" dt="2022-10-14T11:38:02.7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4" autoAdjust="0"/>
    <p:restoredTop sz="96327" autoAdjust="0"/>
  </p:normalViewPr>
  <p:slideViewPr>
    <p:cSldViewPr snapToGrid="0">
      <p:cViewPr varScale="1">
        <p:scale>
          <a:sx n="88" d="100"/>
          <a:sy n="88" d="100"/>
        </p:scale>
        <p:origin x="66" y="1536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73839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62997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48622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684987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37163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212635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63864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1439527" y="6523901"/>
            <a:ext cx="569600" cy="321399"/>
          </a:xfr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99643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758052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3DF798D-C606-6F40-84F1-492591DEB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19825"/>
            <a:ext cx="9390692" cy="390293"/>
          </a:xfrm>
          <a:prstGeom prst="rect">
            <a:avLst/>
          </a:prstGeom>
        </p:spPr>
        <p:txBody>
          <a:bodyPr wrap="none"/>
          <a:lstStyle>
            <a:lvl1pPr>
              <a:defRPr sz="2400" b="1" cap="all" baseline="0">
                <a:solidFill>
                  <a:srgbClr val="FFC00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795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81101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69000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32808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4903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49846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109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58558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11772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ap.geant.org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display/GlobalMap/Global+Interactive+Ma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Ryan.Davies@canarie.ca" TargetMode="External"/><Relationship Id="rId2" Type="http://schemas.openxmlformats.org/officeDocument/2006/relationships/hyperlink" Target="mailto:Tom.Fryer@geant.or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2076326"/>
            <a:ext cx="8703318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GREN (Global Interactive) Map</a:t>
            </a:r>
            <a:endParaRPr lang="en-US" sz="3200" dirty="0">
              <a:solidFill>
                <a:schemeClr val="bg1"/>
              </a:solidFill>
            </a:endParaRPr>
          </a:p>
          <a:p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2952079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baseline="0" dirty="0">
                <a:solidFill>
                  <a:schemeClr val="bg1"/>
                </a:solidFill>
              </a:rPr>
              <a:t>Science and Technology Forum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baseline="0" dirty="0">
                <a:solidFill>
                  <a:schemeClr val="bg1"/>
                </a:solidFill>
              </a:rPr>
              <a:t>Tom Fryer, GÉANT (remote participation)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1" i="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1" i="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Utrecht, NL</a:t>
            </a:r>
          </a:p>
          <a:p>
            <a:r>
              <a:rPr lang="en-US" sz="1600" dirty="0">
                <a:solidFill>
                  <a:schemeClr val="bg1"/>
                </a:solidFill>
              </a:rPr>
              <a:t>3 March 2023</a:t>
            </a:r>
          </a:p>
        </p:txBody>
      </p:sp>
    </p:spTree>
    <p:extLst>
      <p:ext uri="{BB962C8B-B14F-4D97-AF65-F5344CB8AC3E}">
        <p14:creationId xmlns:p14="http://schemas.microsoft.com/office/powerpoint/2010/main" val="98415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32A76A1-5939-0DD2-F32B-B45CA4D8A4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52" t="29153" r="-396"/>
          <a:stretch/>
        </p:blipFill>
        <p:spPr>
          <a:xfrm>
            <a:off x="998729" y="5331061"/>
            <a:ext cx="7065513" cy="10418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C4C386-C91D-405E-AF44-1E6EB55E5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GREN (Global Interactive) Map – Background (i)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4824A5-291A-78AD-7B79-72BF847A94F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650113" y="1641270"/>
            <a:ext cx="5945113" cy="840592"/>
          </a:xfrm>
        </p:spPr>
        <p:txBody>
          <a:bodyPr>
            <a:normAutofit/>
          </a:bodyPr>
          <a:lstStyle/>
          <a:p>
            <a:r>
              <a:rPr lang="en-GB" dirty="0"/>
              <a:t>GÉANT Interactive Map launched at TNC16 in Linz, Austria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AA051A-90B1-602A-48FD-F2830FF27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729" y="1742973"/>
            <a:ext cx="4481465" cy="3411737"/>
          </a:xfrm>
          <a:prstGeom prst="rect">
            <a:avLst/>
          </a:prstGeom>
        </p:spPr>
      </p:pic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6BC035C0-3486-C86E-1EAB-B8ACC5558815}"/>
              </a:ext>
            </a:extLst>
          </p:cNvPr>
          <p:cNvSpPr txBox="1">
            <a:spLocks/>
          </p:cNvSpPr>
          <p:nvPr/>
        </p:nvSpPr>
        <p:spPr>
          <a:xfrm>
            <a:off x="8270507" y="5612922"/>
            <a:ext cx="2922764" cy="38428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hlinkClick r:id="rId4"/>
              </a:rPr>
              <a:t>https://map.geant.org</a:t>
            </a:r>
            <a:endParaRPr lang="en-GB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37A34D3E-7963-96DD-70C7-97A11A96C8E7}"/>
              </a:ext>
            </a:extLst>
          </p:cNvPr>
          <p:cNvSpPr txBox="1">
            <a:spLocks/>
          </p:cNvSpPr>
          <p:nvPr/>
        </p:nvSpPr>
        <p:spPr>
          <a:xfrm>
            <a:off x="5641168" y="2481862"/>
            <a:ext cx="6253095" cy="24826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Provides PoP &amp; link information at global and regional level</a:t>
            </a:r>
          </a:p>
          <a:p>
            <a:pPr lvl="1"/>
            <a:r>
              <a:rPr lang="en-GB" dirty="0"/>
              <a:t>NREN website and map links provided</a:t>
            </a:r>
          </a:p>
          <a:p>
            <a:pPr lvl="1"/>
            <a:r>
              <a:rPr lang="en-GB" dirty="0"/>
              <a:t>Focus is on how data reaches GÉANT backbone from countries around the world.</a:t>
            </a:r>
          </a:p>
          <a:p>
            <a:pPr lvl="2"/>
            <a:r>
              <a:rPr lang="en-GB" dirty="0"/>
              <a:t>Does not include data for links between other world regions.</a:t>
            </a:r>
          </a:p>
          <a:p>
            <a:pPr lvl="2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233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4C386-C91D-405E-AF44-1E6EB55E5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GREN Map – Background (ii)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4824A5-291A-78AD-7B79-72BF847A94F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608531"/>
            <a:ext cx="10441991" cy="4128239"/>
          </a:xfrm>
        </p:spPr>
        <p:txBody>
          <a:bodyPr>
            <a:normAutofit/>
          </a:bodyPr>
          <a:lstStyle/>
          <a:p>
            <a:r>
              <a:rPr lang="en-GB" dirty="0"/>
              <a:t>At TNC16 CANARIE proposed a collaboration to develop a fully global map.</a:t>
            </a:r>
          </a:p>
          <a:p>
            <a:r>
              <a:rPr lang="en-GB" dirty="0"/>
              <a:t>Consequence was a group to define needs, pool resources for development work, etc., subsequently incorporated into the GNA-G</a:t>
            </a:r>
          </a:p>
          <a:p>
            <a:r>
              <a:rPr lang="en-GB" dirty="0"/>
              <a:t>Main participants to date:</a:t>
            </a:r>
          </a:p>
          <a:p>
            <a:pPr lvl="1"/>
            <a:r>
              <a:rPr lang="en-GB" dirty="0"/>
              <a:t>CANARIE, GÉANT, NORDUnet, SURF, RNP, Internet2, RedCLARA</a:t>
            </a:r>
          </a:p>
          <a:p>
            <a:r>
              <a:rPr lang="en-GB" dirty="0"/>
              <a:t>GNA-G WG Co-chairs: Ryan Davies (CANARIE) &amp; Tom Fryer (GÉANT)</a:t>
            </a:r>
          </a:p>
          <a:p>
            <a:r>
              <a:rPr lang="en-GB" dirty="0"/>
              <a:t>Wiki space: </a:t>
            </a:r>
            <a:r>
              <a:rPr lang="en-GB" dirty="0">
                <a:hlinkClick r:id="rId2"/>
              </a:rPr>
              <a:t>https://wiki.geant.org/display/GlobalMap/Global+Interactive+Map</a:t>
            </a:r>
            <a:endParaRPr lang="en-GB" dirty="0"/>
          </a:p>
          <a:p>
            <a:endParaRPr lang="en-GB" dirty="0"/>
          </a:p>
          <a:p>
            <a:r>
              <a:rPr lang="en-GB" dirty="0"/>
              <a:t>Success is dependent on participation around the globe</a:t>
            </a:r>
          </a:p>
        </p:txBody>
      </p:sp>
    </p:spTree>
    <p:extLst>
      <p:ext uri="{BB962C8B-B14F-4D97-AF65-F5344CB8AC3E}">
        <p14:creationId xmlns:p14="http://schemas.microsoft.com/office/powerpoint/2010/main" val="3796382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830E3-E5F2-7CD5-56D7-8AE2B543C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GREN Map - Status</a:t>
            </a:r>
          </a:p>
        </p:txBody>
      </p:sp>
      <p:pic>
        <p:nvPicPr>
          <p:cNvPr id="5" name="Content Placeholder 5" descr="Map&#10;&#10;Description automatically generated with medium confidence">
            <a:extLst>
              <a:ext uri="{FF2B5EF4-FFF2-40B4-BE49-F238E27FC236}">
                <a16:creationId xmlns:a16="http://schemas.microsoft.com/office/drawing/2014/main" id="{EE6230AD-DFFF-FD30-3362-B14A2B1AA0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836" y="3000784"/>
            <a:ext cx="6468705" cy="3492241"/>
          </a:xfrm>
          <a:prstGeom prst="rect">
            <a:avLst/>
          </a:prstGeom>
        </p:spPr>
      </p:pic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AD407B6F-CB07-94F0-D3B2-1B84EAE616A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608532"/>
            <a:ext cx="10441991" cy="3638382"/>
          </a:xfrm>
        </p:spPr>
        <p:txBody>
          <a:bodyPr>
            <a:normAutofit/>
          </a:bodyPr>
          <a:lstStyle/>
          <a:p>
            <a:r>
              <a:rPr lang="en-GB" dirty="0"/>
              <a:t>Significant progress made</a:t>
            </a:r>
          </a:p>
          <a:p>
            <a:pPr lvl="1"/>
            <a:r>
              <a:rPr lang="en-GB" dirty="0"/>
              <a:t>Demos/presentations on progress at TNC</a:t>
            </a:r>
          </a:p>
          <a:p>
            <a:r>
              <a:rPr lang="en-GB" dirty="0"/>
              <a:t>Focus now is on completing a Canada-focused map as a Release 1 Map: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2240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53315-8C96-FEAB-D599-4594B32E0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Key Elements of CANARIE Deployment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9CAFC5-A543-1B56-1A26-C5A2A4701DE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Top level CANARIE + 12 partner instances feeding data</a:t>
            </a:r>
          </a:p>
          <a:p>
            <a:r>
              <a:rPr lang="en-US" dirty="0"/>
              <a:t>Targeting mid-March to onboard Canadian NREN partners</a:t>
            </a:r>
          </a:p>
          <a:p>
            <a:r>
              <a:rPr lang="en-US" dirty="0"/>
              <a:t>Key features of the deployment:</a:t>
            </a:r>
          </a:p>
          <a:p>
            <a:pPr lvl="1"/>
            <a:r>
              <a:rPr lang="en-US" dirty="0"/>
              <a:t>Kubernetes / Helm chart</a:t>
            </a:r>
          </a:p>
          <a:p>
            <a:pPr lvl="1"/>
            <a:r>
              <a:rPr lang="en-US" dirty="0"/>
              <a:t>Production SSO</a:t>
            </a:r>
          </a:p>
          <a:p>
            <a:pPr lvl="1"/>
            <a:r>
              <a:rPr lang="en-US" dirty="0"/>
              <a:t>Secrets management</a:t>
            </a:r>
          </a:p>
          <a:p>
            <a:r>
              <a:rPr lang="en-US" dirty="0"/>
              <a:t>Make available as a reference example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075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BD7D2-3DAC-02B1-1B9F-424697AAD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Preparation for CANARIE Release 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E581B-5B27-B72F-14E0-DE0F7D5359F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Major refactoring of data import</a:t>
            </a:r>
          </a:p>
          <a:p>
            <a:r>
              <a:rPr lang="en-US" dirty="0"/>
              <a:t>Main new features for release:</a:t>
            </a:r>
          </a:p>
          <a:p>
            <a:pPr lvl="1"/>
            <a:r>
              <a:rPr lang="en-US" dirty="0"/>
              <a:t>Handling ID collision / Expanded use of Rules</a:t>
            </a:r>
          </a:p>
          <a:p>
            <a:pPr lvl="1"/>
            <a:r>
              <a:rPr lang="en-US" dirty="0"/>
              <a:t>SSO integration</a:t>
            </a:r>
          </a:p>
          <a:p>
            <a:pPr lvl="1"/>
            <a:r>
              <a:rPr lang="en-US" dirty="0"/>
              <a:t>Delete propagation </a:t>
            </a:r>
          </a:p>
          <a:p>
            <a:pPr lvl="1"/>
            <a:r>
              <a:rPr lang="en-US" dirty="0"/>
              <a:t>Improved Documentation</a:t>
            </a:r>
          </a:p>
          <a:p>
            <a:r>
              <a:rPr lang="en-US" dirty="0"/>
              <a:t>Bug fixing</a:t>
            </a:r>
          </a:p>
          <a:p>
            <a:endParaRPr lang="en-GB" dirty="0"/>
          </a:p>
          <a:p>
            <a:r>
              <a:rPr lang="en-GB" b="1" dirty="0"/>
              <a:t>CANARIE are targeting April release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8488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BC858-5ACD-161A-2251-38C0D53BF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Beyond the CANARIE Map Release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6E95A-7C78-174B-6A2E-74F860417CB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Re-engage the working group</a:t>
            </a:r>
          </a:p>
          <a:p>
            <a:r>
              <a:rPr lang="en-GB" dirty="0"/>
              <a:t>Onboarding of other Working Group members</a:t>
            </a:r>
          </a:p>
          <a:p>
            <a:pPr lvl="1"/>
            <a:r>
              <a:rPr lang="en-GB" dirty="0"/>
              <a:t>Implementation of local instance with their network data)</a:t>
            </a:r>
          </a:p>
          <a:p>
            <a:r>
              <a:rPr lang="en-US" dirty="0"/>
              <a:t>Deployable public release of version 1.0.0 for TNC 2023 </a:t>
            </a:r>
          </a:p>
          <a:p>
            <a:r>
              <a:rPr lang="en-CA" dirty="0"/>
              <a:t>Outreach to RENs globally; options under consideration:</a:t>
            </a:r>
          </a:p>
          <a:p>
            <a:pPr lvl="1"/>
            <a:r>
              <a:rPr lang="en-CA" dirty="0"/>
              <a:t>Deployment of demo map on GNA-G website</a:t>
            </a:r>
          </a:p>
          <a:p>
            <a:pPr lvl="1"/>
            <a:r>
              <a:rPr lang="en-CA" dirty="0"/>
              <a:t>International InfoShares</a:t>
            </a:r>
          </a:p>
          <a:p>
            <a:pPr lvl="1"/>
            <a:r>
              <a:rPr lang="en-CA" dirty="0"/>
              <a:t>Presentation at SIG-Marcomms in June 2023 (@TNC23)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99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EEE54-FAF7-B17A-F05D-445DF59A6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4ED42-6CA8-3BED-CE24-D3A152251C4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78514"/>
            <a:ext cx="10202505" cy="4503737"/>
          </a:xfrm>
        </p:spPr>
        <p:txBody>
          <a:bodyPr/>
          <a:lstStyle/>
          <a:p>
            <a:r>
              <a:rPr lang="en-GB" dirty="0"/>
              <a:t>GREN Map aims to make it possible to have a view of global R&amp;E connectivity</a:t>
            </a:r>
          </a:p>
          <a:p>
            <a:r>
              <a:rPr lang="en-GB" dirty="0"/>
              <a:t>Each REN:</a:t>
            </a:r>
          </a:p>
          <a:p>
            <a:pPr lvl="1"/>
            <a:r>
              <a:rPr lang="en-GB" dirty="0"/>
              <a:t>Provides its network data</a:t>
            </a:r>
          </a:p>
          <a:p>
            <a:pPr lvl="1"/>
            <a:r>
              <a:rPr lang="en-GB" dirty="0"/>
              <a:t>Can access data of other networks to create its own:</a:t>
            </a:r>
          </a:p>
          <a:p>
            <a:r>
              <a:rPr lang="en-GB" dirty="0"/>
              <a:t>Improves reliability of shared network data</a:t>
            </a:r>
          </a:p>
          <a:p>
            <a:r>
              <a:rPr lang="en-GB" dirty="0"/>
              <a:t>Significant progress expected in 2023</a:t>
            </a:r>
          </a:p>
          <a:p>
            <a:r>
              <a:rPr lang="en-GB" dirty="0"/>
              <a:t>All RENs welcome to join WG. Queries to:</a:t>
            </a:r>
          </a:p>
          <a:p>
            <a:pPr lvl="1"/>
            <a:r>
              <a:rPr lang="en-GB" dirty="0">
                <a:hlinkClick r:id="rId2"/>
              </a:rPr>
              <a:t>Tom.Fryer@geant.org</a:t>
            </a:r>
            <a:endParaRPr lang="en-GB" dirty="0"/>
          </a:p>
          <a:p>
            <a:pPr lvl="1"/>
            <a:r>
              <a:rPr lang="en-GB" dirty="0">
                <a:hlinkClick r:id="rId3"/>
              </a:rPr>
              <a:t>Ryan.Davies@canarie.ca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1011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837948" y="-93985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you!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96B17A-DDB4-0945-83E0-F9C51D7E05CC}"/>
              </a:ext>
            </a:extLst>
          </p:cNvPr>
          <p:cNvSpPr txBox="1"/>
          <p:nvPr/>
        </p:nvSpPr>
        <p:spPr>
          <a:xfrm>
            <a:off x="1921699" y="5794248"/>
            <a:ext cx="2838388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© GÉANT Association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As part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 of the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GÉANT 2020 Framework Partnership Agreement (FPA), the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project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receives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funding from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the European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Union's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Horizon 2020 research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and innovation programme under Grant Agreement No.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856726 </a:t>
            </a:r>
            <a:r>
              <a:rPr lang="en-GB" sz="600" dirty="0">
                <a:solidFill>
                  <a:schemeClr val="bg1"/>
                </a:solidFill>
                <a:effectLst/>
                <a:ea typeface="+mn-lt"/>
                <a:cs typeface="+mn-lt"/>
              </a:rPr>
              <a:t>(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GN4-3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).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GB" sz="600" dirty="0">
              <a:solidFill>
                <a:schemeClr val="bg1"/>
              </a:solidFill>
              <a:effectLst/>
              <a:latin typeface="+mn-lt"/>
              <a:cs typeface="Calibri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934EF87-1E44-3B44-A628-F062ED6BF3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030" y="5843620"/>
            <a:ext cx="568670" cy="36292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0</TotalTime>
  <Words>478</Words>
  <Application>Microsoft Office PowerPoint</Application>
  <PresentationFormat>Widescreen</PresentationFormat>
  <Paragraphs>67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GREN (Global Interactive) Map – Background (i)</vt:lpstr>
      <vt:lpstr>GREN Map – Background (ii)</vt:lpstr>
      <vt:lpstr>GREN Map - Status</vt:lpstr>
      <vt:lpstr>Key Elements of CANARIE Deployment</vt:lpstr>
      <vt:lpstr>Preparation for CANARIE Release 1 </vt:lpstr>
      <vt:lpstr>Beyond the CANARIE Map Release</vt:lpstr>
      <vt:lpstr>Summary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Tom Fryer</cp:lastModifiedBy>
  <cp:revision>169</cp:revision>
  <dcterms:created xsi:type="dcterms:W3CDTF">2018-03-16T12:13:33Z</dcterms:created>
  <dcterms:modified xsi:type="dcterms:W3CDTF">2023-02-27T15:26:29Z</dcterms:modified>
</cp:coreProperties>
</file>