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5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4"/>
  </p:sldMasterIdLst>
  <p:notesMasterIdLst>
    <p:notesMasterId r:id="rId11"/>
  </p:notesMasterIdLst>
  <p:handoutMasterIdLst>
    <p:handoutMasterId r:id="rId12"/>
  </p:handoutMasterIdLst>
  <p:sldIdLst>
    <p:sldId id="285" r:id="rId5"/>
    <p:sldId id="314" r:id="rId6"/>
    <p:sldId id="310" r:id="rId7"/>
    <p:sldId id="312" r:id="rId8"/>
    <p:sldId id="309" r:id="rId9"/>
    <p:sldId id="315" r:id="rId10"/>
  </p:sldIdLst>
  <p:sldSz cx="9144000" cy="6858000" type="screen4x3"/>
  <p:notesSz cx="6735763" cy="98663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D1556"/>
    <a:srgbClr val="003F5D"/>
    <a:srgbClr val="1C4161"/>
    <a:srgbClr val="004361"/>
    <a:srgbClr val="003F5E"/>
    <a:srgbClr val="013F5E"/>
    <a:srgbClr val="FFFFFF"/>
    <a:srgbClr val="0043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544" autoAdjust="0"/>
    <p:restoredTop sz="98990" autoAdjust="0"/>
  </p:normalViewPr>
  <p:slideViewPr>
    <p:cSldViewPr snapToGrid="0">
      <p:cViewPr>
        <p:scale>
          <a:sx n="100" d="100"/>
          <a:sy n="100" d="100"/>
        </p:scale>
        <p:origin x="-1296" y="-144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notesMaster" Target="notesMasters/notesMaster1.xml"/><Relationship Id="rId12" Type="http://schemas.openxmlformats.org/officeDocument/2006/relationships/handoutMaster" Target="handoutMasters/handoutMaster1.xml"/><Relationship Id="rId13" Type="http://schemas.openxmlformats.org/officeDocument/2006/relationships/printerSettings" Target="printerSettings/printerSettings1.bin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customXml" Target="../customXml/item1.xml"/><Relationship Id="rId2" Type="http://schemas.openxmlformats.org/officeDocument/2006/relationships/customXml" Target="../customXml/item2.xml"/><Relationship Id="rId3" Type="http://schemas.openxmlformats.org/officeDocument/2006/relationships/customXml" Target="../customXml/item3.xml"/><Relationship Id="rId4" Type="http://schemas.openxmlformats.org/officeDocument/2006/relationships/slideMaster" Target="slideMasters/slideMaster1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9" Type="http://schemas.openxmlformats.org/officeDocument/2006/relationships/slide" Target="slides/slide5.xml"/><Relationship Id="rId10" Type="http://schemas.openxmlformats.org/officeDocument/2006/relationships/slide" Target="slides/slide6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9413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14763" y="0"/>
            <a:ext cx="2919412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352CF1A-66A9-4D77-94B1-9A39791ECD40}" type="datetimeFigureOut">
              <a:rPr lang="en-GB" smtClean="0"/>
              <a:t>17.06.15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371013"/>
            <a:ext cx="2919413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14763" y="9371013"/>
            <a:ext cx="2919412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A592C62-0DE5-4596-80CB-A77B7C52F5B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6949418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50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15373" y="0"/>
            <a:ext cx="2918831" cy="4950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1D8A83-A817-41E3-A602-3B517E18334E}" type="datetimeFigureOut">
              <a:rPr lang="en-GB" smtClean="0"/>
              <a:t>17.06.15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9350" y="1233488"/>
            <a:ext cx="4437063" cy="3328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3577" y="4748163"/>
            <a:ext cx="5388610" cy="388486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1286"/>
            <a:ext cx="2918831" cy="4950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15373" y="9371286"/>
            <a:ext cx="2918831" cy="4950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CBC110B-1C27-4A5B-8007-E6BF4BB6C5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17268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A7877ED-D0D4-4986-9944-25C455647784}" type="slidenum">
              <a:rPr lang="en-GB" smtClean="0">
                <a:latin typeface="Times" pitchFamily="1" charset="0"/>
              </a:rPr>
              <a:pPr/>
              <a:t>2</a:t>
            </a:fld>
            <a:endParaRPr lang="en-GB" smtClean="0">
              <a:latin typeface="Times" pitchFamily="1" charset="0"/>
            </a:endParaRPr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03288" y="739775"/>
            <a:ext cx="4935537" cy="3700463"/>
          </a:xfrm>
          <a:ln/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3262" y="4687052"/>
            <a:ext cx="5389240" cy="4439368"/>
          </a:xfrm>
          <a:noFill/>
          <a:ln/>
        </p:spPr>
        <p:txBody>
          <a:bodyPr/>
          <a:lstStyle/>
          <a:p>
            <a:endParaRPr lang="en-US" smtClean="0">
              <a:latin typeface="Times" pitchFamily="1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5273704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A7877ED-D0D4-4986-9944-25C455647784}" type="slidenum">
              <a:rPr lang="en-GB" smtClean="0">
                <a:latin typeface="Times" pitchFamily="1" charset="0"/>
              </a:rPr>
              <a:pPr/>
              <a:t>3</a:t>
            </a:fld>
            <a:endParaRPr lang="en-GB" smtClean="0">
              <a:latin typeface="Times" pitchFamily="1" charset="0"/>
            </a:endParaRPr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03288" y="739775"/>
            <a:ext cx="4935537" cy="3700463"/>
          </a:xfrm>
          <a:ln/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3262" y="4687052"/>
            <a:ext cx="5389240" cy="4439368"/>
          </a:xfrm>
          <a:noFill/>
          <a:ln/>
        </p:spPr>
        <p:txBody>
          <a:bodyPr/>
          <a:lstStyle/>
          <a:p>
            <a:endParaRPr lang="en-US" smtClean="0">
              <a:latin typeface="Times" pitchFamily="1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5273704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A7877ED-D0D4-4986-9944-25C455647784}" type="slidenum">
              <a:rPr lang="en-GB" smtClean="0">
                <a:latin typeface="Times" pitchFamily="1" charset="0"/>
              </a:rPr>
              <a:pPr/>
              <a:t>4</a:t>
            </a:fld>
            <a:endParaRPr lang="en-GB" smtClean="0">
              <a:latin typeface="Times" pitchFamily="1" charset="0"/>
            </a:endParaRPr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03288" y="739775"/>
            <a:ext cx="4935537" cy="3700463"/>
          </a:xfrm>
          <a:ln/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3262" y="4687052"/>
            <a:ext cx="5389240" cy="4439368"/>
          </a:xfrm>
          <a:noFill/>
          <a:ln/>
        </p:spPr>
        <p:txBody>
          <a:bodyPr/>
          <a:lstStyle/>
          <a:p>
            <a:endParaRPr lang="en-US" smtClean="0">
              <a:latin typeface="Times" pitchFamily="1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5273704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A7877ED-D0D4-4986-9944-25C455647784}" type="slidenum">
              <a:rPr lang="en-GB" smtClean="0">
                <a:latin typeface="Times" pitchFamily="1" charset="0"/>
              </a:rPr>
              <a:pPr/>
              <a:t>5</a:t>
            </a:fld>
            <a:endParaRPr lang="en-GB" smtClean="0">
              <a:latin typeface="Times" pitchFamily="1" charset="0"/>
            </a:endParaRPr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03288" y="739775"/>
            <a:ext cx="4935537" cy="3700463"/>
          </a:xfrm>
          <a:ln/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3262" y="4687052"/>
            <a:ext cx="5389240" cy="4439368"/>
          </a:xfrm>
          <a:noFill/>
          <a:ln/>
        </p:spPr>
        <p:txBody>
          <a:bodyPr/>
          <a:lstStyle/>
          <a:p>
            <a:endParaRPr lang="en-US" smtClean="0">
              <a:latin typeface="Times" pitchFamily="1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5273704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A7877ED-D0D4-4986-9944-25C455647784}" type="slidenum">
              <a:rPr lang="en-GB" smtClean="0">
                <a:latin typeface="Times" pitchFamily="1" charset="0"/>
              </a:rPr>
              <a:pPr/>
              <a:t>6</a:t>
            </a:fld>
            <a:endParaRPr lang="en-GB" smtClean="0">
              <a:latin typeface="Times" pitchFamily="1" charset="0"/>
            </a:endParaRPr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03288" y="739775"/>
            <a:ext cx="4935537" cy="3700463"/>
          </a:xfrm>
          <a:ln/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3262" y="4687052"/>
            <a:ext cx="5389240" cy="4439368"/>
          </a:xfrm>
          <a:noFill/>
          <a:ln/>
        </p:spPr>
        <p:txBody>
          <a:bodyPr/>
          <a:lstStyle/>
          <a:p>
            <a:endParaRPr lang="en-US" smtClean="0">
              <a:latin typeface="Times" pitchFamily="1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527370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Relationship Id="rId3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7.jpe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Relationship Id="rId3" Type="http://schemas.openxmlformats.org/officeDocument/2006/relationships/image" Target="../media/image6.pn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9050" y="3094772"/>
            <a:ext cx="9186861" cy="3779897"/>
          </a:xfrm>
          <a:prstGeom prst="rect">
            <a:avLst/>
          </a:prstGeom>
        </p:spPr>
      </p:pic>
      <p:sp>
        <p:nvSpPr>
          <p:cNvPr id="5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930191" y="2448121"/>
            <a:ext cx="5096933" cy="375289"/>
          </a:xfrm>
        </p:spPr>
        <p:txBody>
          <a:bodyPr/>
          <a:lstStyle>
            <a:lvl1pPr marL="0" indent="0">
              <a:buNone/>
              <a:defRPr b="1" baseline="0"/>
            </a:lvl1pPr>
          </a:lstStyle>
          <a:p>
            <a:pPr lvl="0"/>
            <a:r>
              <a:rPr lang="en-US" dirty="0" smtClean="0"/>
              <a:t>Presenter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930191" y="4552754"/>
            <a:ext cx="5003270" cy="43634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dirty="0" smtClean="0"/>
              <a:t>Event, Location</a:t>
            </a:r>
            <a:endParaRPr lang="en-GB" dirty="0"/>
          </a:p>
        </p:txBody>
      </p:sp>
      <p:sp>
        <p:nvSpPr>
          <p:cNvPr id="14" name="Rectangle 13"/>
          <p:cNvSpPr/>
          <p:nvPr userDrawn="1"/>
        </p:nvSpPr>
        <p:spPr>
          <a:xfrm>
            <a:off x="64168" y="272717"/>
            <a:ext cx="9023685" cy="119513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772258" y="770731"/>
            <a:ext cx="1834330" cy="977860"/>
          </a:xfrm>
          <a:prstGeom prst="rect">
            <a:avLst/>
          </a:prstGeom>
        </p:spPr>
      </p:pic>
      <p:sp>
        <p:nvSpPr>
          <p:cNvPr id="12" name="Text Placeholder 10"/>
          <p:cNvSpPr>
            <a:spLocks noGrp="1"/>
          </p:cNvSpPr>
          <p:nvPr>
            <p:ph type="body" sz="quarter" idx="17" hasCustomPrompt="1"/>
          </p:nvPr>
        </p:nvSpPr>
        <p:spPr>
          <a:xfrm>
            <a:off x="930191" y="1830667"/>
            <a:ext cx="5012795" cy="503459"/>
          </a:xfrm>
        </p:spPr>
        <p:txBody>
          <a:bodyPr>
            <a:normAutofit/>
          </a:bodyPr>
          <a:lstStyle>
            <a:lvl1pPr marL="0" indent="0">
              <a:buNone/>
              <a:defRPr sz="2600"/>
            </a:lvl1pPr>
          </a:lstStyle>
          <a:p>
            <a:pPr lvl="0"/>
            <a:r>
              <a:rPr lang="en-US" dirty="0" smtClean="0"/>
              <a:t>Subtitle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930191" y="1331495"/>
            <a:ext cx="5012795" cy="473242"/>
          </a:xfrm>
        </p:spPr>
        <p:txBody>
          <a:bodyPr>
            <a:noAutofit/>
          </a:bodyPr>
          <a:lstStyle>
            <a:lvl1pPr marL="0" indent="0">
              <a:buNone/>
              <a:defRPr sz="3200" b="1"/>
            </a:lvl1pPr>
          </a:lstStyle>
          <a:p>
            <a:pPr lvl="0"/>
            <a:r>
              <a:rPr lang="en-US" dirty="0" smtClean="0"/>
              <a:t>Title</a:t>
            </a:r>
          </a:p>
        </p:txBody>
      </p:sp>
      <p:sp>
        <p:nvSpPr>
          <p:cNvPr id="13" name="Text Placeholder 6"/>
          <p:cNvSpPr>
            <a:spLocks noGrp="1"/>
          </p:cNvSpPr>
          <p:nvPr>
            <p:ph type="body" sz="quarter" idx="18" hasCustomPrompt="1"/>
          </p:nvPr>
        </p:nvSpPr>
        <p:spPr>
          <a:xfrm>
            <a:off x="930191" y="4921723"/>
            <a:ext cx="5003270" cy="428319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dirty="0" smtClean="0"/>
              <a:t>Date</a:t>
            </a:r>
            <a:endParaRPr lang="en-GB" dirty="0"/>
          </a:p>
        </p:txBody>
      </p:sp>
      <p:sp>
        <p:nvSpPr>
          <p:cNvPr id="16" name="Text Placeholder 4"/>
          <p:cNvSpPr>
            <a:spLocks noGrp="1"/>
          </p:cNvSpPr>
          <p:nvPr>
            <p:ph type="body" sz="quarter" idx="19" hasCustomPrompt="1"/>
          </p:nvPr>
        </p:nvSpPr>
        <p:spPr>
          <a:xfrm>
            <a:off x="930191" y="2821101"/>
            <a:ext cx="5096933" cy="347215"/>
          </a:xfrm>
        </p:spPr>
        <p:txBody>
          <a:bodyPr/>
          <a:lstStyle>
            <a:lvl1pPr marL="0" indent="0">
              <a:buNone/>
              <a:defRPr b="0" baseline="0"/>
            </a:lvl1pPr>
          </a:lstStyle>
          <a:p>
            <a:pPr lvl="0"/>
            <a:r>
              <a:rPr lang="en-US" dirty="0" smtClean="0"/>
              <a:t>Role in Project, GÉANT Project (if applicable)</a:t>
            </a:r>
          </a:p>
        </p:txBody>
      </p:sp>
      <p:sp>
        <p:nvSpPr>
          <p:cNvPr id="18" name="Text Placeholder 4"/>
          <p:cNvSpPr>
            <a:spLocks noGrp="1"/>
          </p:cNvSpPr>
          <p:nvPr>
            <p:ph type="body" sz="quarter" idx="20" hasCustomPrompt="1"/>
          </p:nvPr>
        </p:nvSpPr>
        <p:spPr>
          <a:xfrm>
            <a:off x="930191" y="3166006"/>
            <a:ext cx="6613609" cy="347215"/>
          </a:xfrm>
        </p:spPr>
        <p:txBody>
          <a:bodyPr/>
          <a:lstStyle>
            <a:lvl1pPr marL="0" indent="0">
              <a:buNone/>
              <a:defRPr b="0" baseline="0"/>
            </a:lvl1pPr>
          </a:lstStyle>
          <a:p>
            <a:pPr lvl="0"/>
            <a:r>
              <a:rPr lang="en-US" dirty="0" smtClean="0"/>
              <a:t>Role in Organisation, Organisation Name (if Applicable)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21" hasCustomPrompt="1"/>
          </p:nvPr>
        </p:nvSpPr>
        <p:spPr>
          <a:xfrm>
            <a:off x="1115094" y="3682167"/>
            <a:ext cx="914400" cy="190399"/>
          </a:xfrm>
        </p:spPr>
        <p:txBody>
          <a:bodyPr>
            <a:normAutofit/>
          </a:bodyPr>
          <a:lstStyle>
            <a:lvl1pPr marL="0" indent="0">
              <a:buNone/>
              <a:defRPr sz="800"/>
            </a:lvl1pPr>
          </a:lstStyle>
          <a:p>
            <a:pPr lvl="0"/>
            <a:r>
              <a:rPr lang="en-US" dirty="0" smtClean="0"/>
              <a:t>Logo (optional)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64422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1716834"/>
            <a:ext cx="4629150" cy="4144217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716834"/>
            <a:ext cx="3236119" cy="415215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341733" y="74646"/>
            <a:ext cx="720906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891881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yle Gu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fld id="{6F576E6A-F32A-4612-884C-86870357C6B4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2" name="TextBox 1"/>
          <p:cNvSpPr txBox="1"/>
          <p:nvPr userDrawn="1"/>
        </p:nvSpPr>
        <p:spPr>
          <a:xfrm>
            <a:off x="489285" y="304799"/>
            <a:ext cx="555338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 smtClean="0">
                <a:solidFill>
                  <a:srgbClr val="003F5D"/>
                </a:solidFill>
              </a:rPr>
              <a:t>Style</a:t>
            </a:r>
            <a:r>
              <a:rPr lang="en-GB" sz="2400" b="1" baseline="0" dirty="0" smtClean="0">
                <a:solidFill>
                  <a:srgbClr val="003F5D"/>
                </a:solidFill>
              </a:rPr>
              <a:t> Guide</a:t>
            </a:r>
          </a:p>
          <a:p>
            <a:r>
              <a:rPr lang="en-GB" sz="2400" baseline="0" dirty="0" smtClean="0">
                <a:solidFill>
                  <a:srgbClr val="ED1556"/>
                </a:solidFill>
              </a:rPr>
              <a:t>A Guide to Using the New GÉANT Template</a:t>
            </a:r>
            <a:endParaRPr lang="en-GB" sz="2400" dirty="0">
              <a:solidFill>
                <a:srgbClr val="ED1556"/>
              </a:solidFill>
            </a:endParaRPr>
          </a:p>
        </p:txBody>
      </p:sp>
      <p:sp>
        <p:nvSpPr>
          <p:cNvPr id="4" name="TextBox 3"/>
          <p:cNvSpPr txBox="1"/>
          <p:nvPr userDrawn="1"/>
        </p:nvSpPr>
        <p:spPr>
          <a:xfrm>
            <a:off x="585273" y="1331499"/>
            <a:ext cx="7612243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003F5D"/>
                </a:solidFill>
              </a:rPr>
              <a:t>This template is for use both to</a:t>
            </a:r>
            <a:r>
              <a:rPr lang="en-GB" baseline="0" dirty="0" smtClean="0">
                <a:solidFill>
                  <a:srgbClr val="003F5D"/>
                </a:solidFill>
              </a:rPr>
              <a:t> present information on behalf of the GÉANT Project (GN4-1) and for the organisation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baseline="0" dirty="0" smtClean="0">
              <a:solidFill>
                <a:srgbClr val="003F5D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aseline="0" dirty="0" smtClean="0">
                <a:solidFill>
                  <a:srgbClr val="003F5D"/>
                </a:solidFill>
              </a:rPr>
              <a:t>Font is Calibri and will auto-size. Avoid using a font size less than 18pt.  Main font colour is Teal, </a:t>
            </a:r>
            <a:r>
              <a:rPr lang="en-GB" baseline="0" dirty="0" smtClean="0">
                <a:solidFill>
                  <a:srgbClr val="ED1556"/>
                </a:solidFill>
              </a:rPr>
              <a:t>Subtitle colour is Crimson and should be used sparingly. </a:t>
            </a:r>
            <a:r>
              <a:rPr lang="en-GB" baseline="0" dirty="0" smtClean="0">
                <a:solidFill>
                  <a:srgbClr val="003F5D"/>
                </a:solidFill>
              </a:rPr>
              <a:t>If the colours are not shown in PowerPoint use the colour picker to select the correct colour from the logo or these samples</a:t>
            </a:r>
            <a:endParaRPr lang="en-GB" baseline="0" dirty="0" smtClean="0">
              <a:solidFill>
                <a:srgbClr val="ED1556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baseline="0" dirty="0" smtClean="0">
              <a:solidFill>
                <a:srgbClr val="ED1556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aseline="0" dirty="0" smtClean="0">
                <a:solidFill>
                  <a:srgbClr val="003F5D"/>
                </a:solidFill>
              </a:rPr>
              <a:t>The title slide has space for the speaker’s own organisation logo which should be no larger than the main GÉANT logo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baseline="0" dirty="0" smtClean="0">
              <a:solidFill>
                <a:srgbClr val="003F5D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aseline="0" dirty="0" smtClean="0">
                <a:solidFill>
                  <a:srgbClr val="003F5D"/>
                </a:solidFill>
              </a:rPr>
              <a:t>There are two end slide versions: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baseline="0" dirty="0" smtClean="0">
                <a:solidFill>
                  <a:srgbClr val="003F5D"/>
                </a:solidFill>
              </a:rPr>
              <a:t>One for Project (GN4-1) presentations which includes EU logo, copyright, and funding statement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baseline="0" dirty="0" smtClean="0">
                <a:solidFill>
                  <a:srgbClr val="003F5D"/>
                </a:solidFill>
              </a:rPr>
              <a:t>One for when presenting on behalf of the organisation</a:t>
            </a:r>
          </a:p>
          <a:p>
            <a:pPr marL="457200" lvl="1" indent="0">
              <a:buFont typeface="Arial" panose="020B0604020202020204" pitchFamily="34" charset="0"/>
              <a:buNone/>
            </a:pPr>
            <a:r>
              <a:rPr lang="en-GB" baseline="0" dirty="0" smtClean="0">
                <a:solidFill>
                  <a:srgbClr val="003F5D"/>
                </a:solidFill>
              </a:rPr>
              <a:t> </a:t>
            </a:r>
          </a:p>
          <a:p>
            <a:pPr marL="0" lvl="0" indent="0">
              <a:buFont typeface="Arial" panose="020B0604020202020204" pitchFamily="34" charset="0"/>
              <a:buNone/>
            </a:pPr>
            <a:r>
              <a:rPr lang="en-GB" baseline="0" dirty="0" smtClean="0">
                <a:solidFill>
                  <a:srgbClr val="003F5D"/>
                </a:solidFill>
              </a:rPr>
              <a:t>If in doubt contact your line manager for clarification on which version to use</a:t>
            </a:r>
            <a:endParaRPr lang="en-GB" dirty="0">
              <a:solidFill>
                <a:srgbClr val="003F5D"/>
              </a:solidFill>
            </a:endParaRPr>
          </a:p>
        </p:txBody>
      </p:sp>
      <p:sp>
        <p:nvSpPr>
          <p:cNvPr id="5" name="Oval 4"/>
          <p:cNvSpPr/>
          <p:nvPr userDrawn="1"/>
        </p:nvSpPr>
        <p:spPr>
          <a:xfrm>
            <a:off x="6448923" y="3046373"/>
            <a:ext cx="545432" cy="529390"/>
          </a:xfrm>
          <a:prstGeom prst="ellipse">
            <a:avLst/>
          </a:prstGeom>
          <a:solidFill>
            <a:srgbClr val="003F5D"/>
          </a:solidFill>
          <a:ln>
            <a:solidFill>
              <a:srgbClr val="003F5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Oval 8"/>
          <p:cNvSpPr/>
          <p:nvPr userDrawn="1"/>
        </p:nvSpPr>
        <p:spPr>
          <a:xfrm>
            <a:off x="5694943" y="3046373"/>
            <a:ext cx="545432" cy="529390"/>
          </a:xfrm>
          <a:prstGeom prst="ellipse">
            <a:avLst/>
          </a:prstGeom>
          <a:solidFill>
            <a:srgbClr val="ED1556"/>
          </a:solidFill>
          <a:ln>
            <a:solidFill>
              <a:srgbClr val="ED155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7804534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Slide for GN4 related presenta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7" name="Rectangle 16"/>
          <p:cNvSpPr/>
          <p:nvPr userDrawn="1"/>
        </p:nvSpPr>
        <p:spPr>
          <a:xfrm>
            <a:off x="0" y="-8021"/>
            <a:ext cx="9144000" cy="6858000"/>
          </a:xfrm>
          <a:prstGeom prst="rect">
            <a:avLst/>
          </a:prstGeom>
          <a:solidFill>
            <a:srgbClr val="1C41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 dirty="0"/>
          </a:p>
        </p:txBody>
      </p:sp>
      <p:sp>
        <p:nvSpPr>
          <p:cNvPr id="12" name="Rectangle 11"/>
          <p:cNvSpPr/>
          <p:nvPr userDrawn="1"/>
        </p:nvSpPr>
        <p:spPr>
          <a:xfrm>
            <a:off x="0" y="857250"/>
            <a:ext cx="9144000" cy="5143500"/>
          </a:xfrm>
          <a:prstGeom prst="rect">
            <a:avLst/>
          </a:prstGeom>
          <a:solidFill>
            <a:srgbClr val="1C41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13" name="Rectangle 12"/>
          <p:cNvSpPr/>
          <p:nvPr userDrawn="1"/>
        </p:nvSpPr>
        <p:spPr>
          <a:xfrm>
            <a:off x="1941584" y="1024187"/>
            <a:ext cx="5602848" cy="3984690"/>
          </a:xfrm>
          <a:prstGeom prst="rect">
            <a:avLst/>
          </a:prstGeom>
          <a:blipFill dpi="0" rotWithShape="1">
            <a:blip r:embed="rId2">
              <a:alphaModFix amt="12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14" name="Title 3"/>
          <p:cNvSpPr txBox="1">
            <a:spLocks/>
          </p:cNvSpPr>
          <p:nvPr userDrawn="1"/>
        </p:nvSpPr>
        <p:spPr>
          <a:xfrm>
            <a:off x="0" y="2970258"/>
            <a:ext cx="9144000" cy="589228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000" b="1" kern="1200" baseline="0">
                <a:solidFill>
                  <a:srgbClr val="004361"/>
                </a:solidFill>
                <a:latin typeface="Calibri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algn="ctr"/>
            <a:r>
              <a:rPr lang="en-GB" sz="2100" b="0" dirty="0">
                <a:solidFill>
                  <a:schemeClr val="bg1"/>
                </a:solidFill>
              </a:rPr>
              <a:t>Thank </a:t>
            </a:r>
            <a:r>
              <a:rPr lang="en-GB" sz="2100" b="0" dirty="0" smtClean="0">
                <a:solidFill>
                  <a:schemeClr val="bg1"/>
                </a:solidFill>
              </a:rPr>
              <a:t>you</a:t>
            </a:r>
            <a:endParaRPr lang="en-GB" sz="2100" b="0" dirty="0">
              <a:solidFill>
                <a:schemeClr val="bg1"/>
              </a:solidFill>
            </a:endParaRPr>
          </a:p>
        </p:txBody>
      </p:sp>
      <p:sp>
        <p:nvSpPr>
          <p:cNvPr id="21" name="TextBox 20"/>
          <p:cNvSpPr txBox="1"/>
          <p:nvPr userDrawn="1"/>
        </p:nvSpPr>
        <p:spPr>
          <a:xfrm>
            <a:off x="3002547" y="5294836"/>
            <a:ext cx="31157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dirty="0" smtClean="0">
                <a:solidFill>
                  <a:schemeClr val="bg1"/>
                </a:solidFill>
              </a:rPr>
              <a:t>Networks </a:t>
            </a:r>
            <a:r>
              <a:rPr lang="en-GB" sz="1200" baseline="0" dirty="0" smtClean="0">
                <a:solidFill>
                  <a:schemeClr val="bg1"/>
                </a:solidFill>
              </a:rPr>
              <a:t>∙ Services ∙ People         </a:t>
            </a:r>
          </a:p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0" dirty="0" smtClean="0">
                <a:solidFill>
                  <a:schemeClr val="bg1"/>
                </a:solidFill>
              </a:rPr>
              <a:t>www.geant.org</a:t>
            </a:r>
          </a:p>
          <a:p>
            <a:pPr algn="ctr"/>
            <a:r>
              <a:rPr lang="en-GB" sz="1200" i="0" baseline="0" dirty="0" smtClean="0">
                <a:solidFill>
                  <a:schemeClr val="bg1"/>
                </a:solidFill>
              </a:rPr>
              <a:t> </a:t>
            </a:r>
            <a:endParaRPr lang="en-GB" sz="1200" i="0" dirty="0">
              <a:solidFill>
                <a:schemeClr val="bg1"/>
              </a:solidFill>
            </a:endParaRPr>
          </a:p>
        </p:txBody>
      </p:sp>
      <p:sp>
        <p:nvSpPr>
          <p:cNvPr id="22" name="TextBox 21"/>
          <p:cNvSpPr txBox="1"/>
          <p:nvPr userDrawn="1"/>
        </p:nvSpPr>
        <p:spPr>
          <a:xfrm>
            <a:off x="678947" y="6224432"/>
            <a:ext cx="778610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800" kern="1200" dirty="0" smtClean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© GEANT Limited on behalf of the GN4 Phase 1 project (GN4-1).</a:t>
            </a:r>
          </a:p>
          <a:p>
            <a:pPr algn="l"/>
            <a:r>
              <a:rPr lang="en-GB" sz="800" kern="1200" dirty="0" smtClean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The research leading to these results has received funding from the European Union’s Horizon 2020 research and innovation programme under Grant Agreement No. 691567 (GN4-1).</a:t>
            </a:r>
            <a:endParaRPr lang="en-GB" sz="800" dirty="0">
              <a:solidFill>
                <a:schemeClr val="bg1"/>
              </a:solidFill>
            </a:endParaRPr>
          </a:p>
        </p:txBody>
      </p:sp>
      <p:pic>
        <p:nvPicPr>
          <p:cNvPr id="24" name="Picture 2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4799" y="4773547"/>
            <a:ext cx="1219200" cy="529760"/>
          </a:xfrm>
          <a:prstGeom prst="rect">
            <a:avLst/>
          </a:prstGeom>
        </p:spPr>
      </p:pic>
      <p:sp>
        <p:nvSpPr>
          <p:cNvPr id="15" name="Content Placeholder 3"/>
          <p:cNvSpPr>
            <a:spLocks noGrp="1"/>
          </p:cNvSpPr>
          <p:nvPr>
            <p:ph sz="quarter" idx="12" hasCustomPrompt="1"/>
          </p:nvPr>
        </p:nvSpPr>
        <p:spPr>
          <a:xfrm>
            <a:off x="2070100" y="3559174"/>
            <a:ext cx="5003800" cy="428625"/>
          </a:xfrm>
        </p:spPr>
        <p:txBody>
          <a:bodyPr>
            <a:noAutofit/>
          </a:bodyPr>
          <a:lstStyle>
            <a:lvl1pPr marL="0" indent="0" algn="ctr">
              <a:buNone/>
              <a:defRPr sz="21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Optional “Any Questions?” Text here</a:t>
            </a:r>
          </a:p>
        </p:txBody>
      </p:sp>
      <p:sp>
        <p:nvSpPr>
          <p:cNvPr id="16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2674018" y="4222361"/>
            <a:ext cx="3795964" cy="263127"/>
          </a:xfrm>
        </p:spPr>
        <p:txBody>
          <a:bodyPr>
            <a:normAutofit/>
          </a:bodyPr>
          <a:lstStyle>
            <a:lvl1pPr marL="0" indent="0" algn="ctr">
              <a:buNone/>
              <a:defRPr sz="9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dirty="0" smtClean="0"/>
              <a:t>Presenter email</a:t>
            </a:r>
            <a:endParaRPr lang="en-GB" dirty="0"/>
          </a:p>
        </p:txBody>
      </p:sp>
      <p:sp>
        <p:nvSpPr>
          <p:cNvPr id="18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341313" y="241300"/>
            <a:ext cx="8510812" cy="334200"/>
          </a:xfrm>
        </p:spPr>
        <p:txBody>
          <a:bodyPr/>
          <a:lstStyle>
            <a:lvl1pPr marL="0" indent="0">
              <a:buNone/>
              <a:defRPr baseline="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This end slide to be used for all GN4-1 Presentations</a:t>
            </a:r>
            <a:endParaRPr lang="en-GB" dirty="0"/>
          </a:p>
        </p:txBody>
      </p:sp>
      <p:pic>
        <p:nvPicPr>
          <p:cNvPr id="19" name="Picture 18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272" y="6246377"/>
            <a:ext cx="433675" cy="2946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851604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Slide for non project presenta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7" name="Rectangle 16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1C41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 dirty="0"/>
          </a:p>
        </p:txBody>
      </p:sp>
      <p:sp>
        <p:nvSpPr>
          <p:cNvPr id="12" name="Rectangle 11"/>
          <p:cNvSpPr/>
          <p:nvPr userDrawn="1"/>
        </p:nvSpPr>
        <p:spPr>
          <a:xfrm>
            <a:off x="0" y="857250"/>
            <a:ext cx="9144000" cy="5143500"/>
          </a:xfrm>
          <a:prstGeom prst="rect">
            <a:avLst/>
          </a:prstGeom>
          <a:solidFill>
            <a:srgbClr val="1C41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13" name="Rectangle 12"/>
          <p:cNvSpPr/>
          <p:nvPr userDrawn="1"/>
        </p:nvSpPr>
        <p:spPr>
          <a:xfrm>
            <a:off x="1941584" y="1024187"/>
            <a:ext cx="5602848" cy="3984690"/>
          </a:xfrm>
          <a:prstGeom prst="rect">
            <a:avLst/>
          </a:prstGeom>
          <a:blipFill dpi="0" rotWithShape="1">
            <a:blip r:embed="rId2">
              <a:alphaModFix amt="12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14" name="Title 3"/>
          <p:cNvSpPr txBox="1">
            <a:spLocks/>
          </p:cNvSpPr>
          <p:nvPr userDrawn="1"/>
        </p:nvSpPr>
        <p:spPr>
          <a:xfrm>
            <a:off x="0" y="2970258"/>
            <a:ext cx="9144000" cy="589228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000" b="1" kern="1200" baseline="0">
                <a:solidFill>
                  <a:srgbClr val="004361"/>
                </a:solidFill>
                <a:latin typeface="Calibri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algn="ctr"/>
            <a:r>
              <a:rPr lang="en-GB" sz="2100" b="0" dirty="0">
                <a:solidFill>
                  <a:schemeClr val="bg1"/>
                </a:solidFill>
              </a:rPr>
              <a:t>Thank </a:t>
            </a:r>
            <a:r>
              <a:rPr lang="en-GB" sz="2100" b="0" dirty="0" smtClean="0">
                <a:solidFill>
                  <a:schemeClr val="bg1"/>
                </a:solidFill>
              </a:rPr>
              <a:t>you</a:t>
            </a:r>
            <a:endParaRPr lang="en-GB" sz="2100" b="0" dirty="0">
              <a:solidFill>
                <a:schemeClr val="bg1"/>
              </a:solidFill>
            </a:endParaRPr>
          </a:p>
        </p:txBody>
      </p:sp>
      <p:sp>
        <p:nvSpPr>
          <p:cNvPr id="21" name="TextBox 20"/>
          <p:cNvSpPr txBox="1"/>
          <p:nvPr userDrawn="1"/>
        </p:nvSpPr>
        <p:spPr>
          <a:xfrm>
            <a:off x="3002547" y="5623697"/>
            <a:ext cx="31157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dirty="0" smtClean="0">
                <a:solidFill>
                  <a:schemeClr val="bg1"/>
                </a:solidFill>
              </a:rPr>
              <a:t>Networks </a:t>
            </a:r>
            <a:r>
              <a:rPr lang="en-GB" sz="1200" baseline="0" dirty="0" smtClean="0">
                <a:solidFill>
                  <a:schemeClr val="bg1"/>
                </a:solidFill>
              </a:rPr>
              <a:t>∙ Services ∙ People         </a:t>
            </a:r>
          </a:p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0" dirty="0" smtClean="0">
                <a:solidFill>
                  <a:schemeClr val="bg1"/>
                </a:solidFill>
              </a:rPr>
              <a:t>www.geant.org</a:t>
            </a:r>
          </a:p>
          <a:p>
            <a:pPr algn="ctr"/>
            <a:r>
              <a:rPr lang="en-GB" sz="1200" i="0" baseline="0" dirty="0" smtClean="0">
                <a:solidFill>
                  <a:schemeClr val="bg1"/>
                </a:solidFill>
              </a:rPr>
              <a:t> </a:t>
            </a:r>
            <a:endParaRPr lang="en-GB" sz="1200" i="0" dirty="0">
              <a:solidFill>
                <a:schemeClr val="bg1"/>
              </a:solidFill>
            </a:endParaRPr>
          </a:p>
        </p:txBody>
      </p:sp>
      <p:pic>
        <p:nvPicPr>
          <p:cNvPr id="24" name="Picture 2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4799" y="5102408"/>
            <a:ext cx="1219200" cy="529760"/>
          </a:xfrm>
          <a:prstGeom prst="rect">
            <a:avLst/>
          </a:prstGeom>
        </p:spPr>
      </p:pic>
      <p:sp>
        <p:nvSpPr>
          <p:cNvPr id="11" name="Content Placeholder 3"/>
          <p:cNvSpPr>
            <a:spLocks noGrp="1"/>
          </p:cNvSpPr>
          <p:nvPr>
            <p:ph sz="quarter" idx="12" hasCustomPrompt="1"/>
          </p:nvPr>
        </p:nvSpPr>
        <p:spPr>
          <a:xfrm>
            <a:off x="2070100" y="3559174"/>
            <a:ext cx="5003800" cy="428625"/>
          </a:xfrm>
        </p:spPr>
        <p:txBody>
          <a:bodyPr>
            <a:noAutofit/>
          </a:bodyPr>
          <a:lstStyle>
            <a:lvl1pPr marL="0" indent="0" algn="ctr">
              <a:buNone/>
              <a:defRPr sz="21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Optional “Any Questions?” Text here</a:t>
            </a:r>
          </a:p>
        </p:txBody>
      </p:sp>
      <p:sp>
        <p:nvSpPr>
          <p:cNvPr id="15" name="Text Placeholder 4"/>
          <p:cNvSpPr>
            <a:spLocks noGrp="1"/>
          </p:cNvSpPr>
          <p:nvPr>
            <p:ph type="body" sz="quarter" idx="13" hasCustomPrompt="1"/>
          </p:nvPr>
        </p:nvSpPr>
        <p:spPr>
          <a:xfrm>
            <a:off x="2674019" y="4227842"/>
            <a:ext cx="3795964" cy="263127"/>
          </a:xfrm>
        </p:spPr>
        <p:txBody>
          <a:bodyPr>
            <a:normAutofit/>
          </a:bodyPr>
          <a:lstStyle>
            <a:lvl1pPr marL="0" indent="0" algn="ctr">
              <a:buNone/>
              <a:defRPr sz="9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dirty="0" smtClean="0"/>
              <a:t>Presenter email</a:t>
            </a:r>
            <a:endParaRPr lang="en-GB" dirty="0"/>
          </a:p>
        </p:txBody>
      </p:sp>
      <p:sp>
        <p:nvSpPr>
          <p:cNvPr id="16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341313" y="241300"/>
            <a:ext cx="8510812" cy="334200"/>
          </a:xfrm>
        </p:spPr>
        <p:txBody>
          <a:bodyPr/>
          <a:lstStyle>
            <a:lvl1pPr marL="0" indent="0">
              <a:buNone/>
              <a:defRPr baseline="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This end slide to be used for all GÉANT Organisation Presentations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1233958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5802" y="301660"/>
            <a:ext cx="6035675" cy="864096"/>
          </a:xfrm>
        </p:spPr>
        <p:txBody>
          <a:bodyPr/>
          <a:lstStyle>
            <a:lvl1pPr>
              <a:defRPr sz="1725" b="1"/>
            </a:lvl1pPr>
          </a:lstStyle>
          <a:p>
            <a:r>
              <a:rPr lang="en-US" smtClean="0"/>
              <a:t>Click to edit Master title style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9948120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000">
                <a:latin typeface="+mn-lt"/>
              </a:defRPr>
            </a:lvl1pPr>
            <a:lvl2pPr>
              <a:defRPr>
                <a:solidFill>
                  <a:srgbClr val="004361"/>
                </a:solidFill>
                <a:latin typeface="+mn-lt"/>
              </a:defRPr>
            </a:lvl2pPr>
            <a:lvl3pPr>
              <a:defRPr>
                <a:solidFill>
                  <a:srgbClr val="003F5E"/>
                </a:solidFill>
                <a:latin typeface="+mn-lt"/>
              </a:defRPr>
            </a:lvl3pPr>
            <a:lvl4pPr>
              <a:defRPr>
                <a:latin typeface="+mn-lt"/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fld id="{6F576E6A-F32A-4612-884C-86870357C6B4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341733" y="74646"/>
            <a:ext cx="720906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313993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1825625"/>
            <a:ext cx="4171950" cy="4351338"/>
          </a:xfrm>
        </p:spPr>
        <p:txBody>
          <a:bodyPr/>
          <a:lstStyle>
            <a:lvl1pPr>
              <a:defRPr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>
            <a:lvl1pPr>
              <a:defRPr sz="2000"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08776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1951" y="1681163"/>
            <a:ext cx="413623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61951" y="2489201"/>
            <a:ext cx="4164806" cy="37004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341733" y="74646"/>
            <a:ext cx="720906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894822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6:33 Text Imag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3376" y="1524000"/>
            <a:ext cx="5898092" cy="4652963"/>
          </a:xfrm>
        </p:spPr>
        <p:txBody>
          <a:bodyPr/>
          <a:lstStyle>
            <a:lvl1pPr>
              <a:defRPr sz="2000">
                <a:latin typeface="+mn-lt"/>
              </a:defRPr>
            </a:lvl1pPr>
            <a:lvl2pPr>
              <a:defRPr>
                <a:solidFill>
                  <a:srgbClr val="004361"/>
                </a:solidFill>
                <a:latin typeface="+mn-lt"/>
              </a:defRPr>
            </a:lvl2pPr>
            <a:lvl3pPr>
              <a:defRPr>
                <a:solidFill>
                  <a:srgbClr val="003F5E"/>
                </a:solidFill>
                <a:latin typeface="+mn-lt"/>
              </a:defRPr>
            </a:lvl3pPr>
            <a:lvl4pPr>
              <a:defRPr>
                <a:latin typeface="+mn-lt"/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fld id="{6F576E6A-F32A-4612-884C-86870357C6B4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341733" y="74646"/>
            <a:ext cx="720906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cxnSp>
        <p:nvCxnSpPr>
          <p:cNvPr id="4" name="Straight Connector 3"/>
          <p:cNvCxnSpPr/>
          <p:nvPr userDrawn="1"/>
        </p:nvCxnSpPr>
        <p:spPr>
          <a:xfrm>
            <a:off x="6239933" y="1532467"/>
            <a:ext cx="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6451593" y="1532467"/>
            <a:ext cx="2" cy="4682066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36513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6" name="Title Placeholder 1"/>
          <p:cNvSpPr>
            <a:spLocks noGrp="1"/>
          </p:cNvSpPr>
          <p:nvPr>
            <p:ph type="title"/>
          </p:nvPr>
        </p:nvSpPr>
        <p:spPr>
          <a:xfrm>
            <a:off x="341733" y="74646"/>
            <a:ext cx="720906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750773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op Image Bar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5" name="Title Placeholder 1"/>
          <p:cNvSpPr>
            <a:spLocks noGrp="1"/>
          </p:cNvSpPr>
          <p:nvPr>
            <p:ph type="title"/>
          </p:nvPr>
        </p:nvSpPr>
        <p:spPr>
          <a:xfrm>
            <a:off x="341733" y="74646"/>
            <a:ext cx="720906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2" name="Rectangle 1"/>
          <p:cNvSpPr/>
          <p:nvPr userDrawn="1"/>
        </p:nvSpPr>
        <p:spPr>
          <a:xfrm>
            <a:off x="0" y="1676400"/>
            <a:ext cx="9144000" cy="2165684"/>
          </a:xfrm>
          <a:prstGeom prst="rect">
            <a:avLst/>
          </a:prstGeom>
          <a:solidFill>
            <a:srgbClr val="004361"/>
          </a:solidFill>
          <a:ln>
            <a:solidFill>
              <a:srgbClr val="013F5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352928" y="4083050"/>
            <a:ext cx="8406062" cy="2181392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725052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ottom Image Bar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5" name="Title Placeholder 1"/>
          <p:cNvSpPr>
            <a:spLocks noGrp="1"/>
          </p:cNvSpPr>
          <p:nvPr>
            <p:ph type="title"/>
          </p:nvPr>
        </p:nvSpPr>
        <p:spPr>
          <a:xfrm>
            <a:off x="341733" y="74646"/>
            <a:ext cx="720906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6" name="Rectangle 5"/>
          <p:cNvSpPr/>
          <p:nvPr userDrawn="1"/>
        </p:nvSpPr>
        <p:spPr>
          <a:xfrm>
            <a:off x="0" y="3858126"/>
            <a:ext cx="9144000" cy="2165684"/>
          </a:xfrm>
          <a:prstGeom prst="rect">
            <a:avLst/>
          </a:prstGeom>
          <a:solidFill>
            <a:srgbClr val="004361"/>
          </a:solidFill>
          <a:ln>
            <a:solidFill>
              <a:srgbClr val="013F5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336215" y="1524586"/>
            <a:ext cx="8486943" cy="210093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72521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1651518"/>
            <a:ext cx="4629150" cy="4209532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642188"/>
            <a:ext cx="3236119" cy="42268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341733" y="74646"/>
            <a:ext cx="720906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340335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theme" Target="../theme/theme1.xml"/><Relationship Id="rId16" Type="http://schemas.openxmlformats.org/officeDocument/2006/relationships/image" Target="../media/image1.jpg"/><Relationship Id="rId17" Type="http://schemas.openxmlformats.org/officeDocument/2006/relationships/image" Target="../media/image2.jp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50201" y="203200"/>
            <a:ext cx="6780516" cy="9277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Slide Title</a:t>
            </a:r>
            <a:br>
              <a:rPr lang="en-US" dirty="0" smtClean="0"/>
            </a:br>
            <a:r>
              <a:rPr lang="en-US" dirty="0" smtClean="0"/>
              <a:t>subtitle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33375" y="1524000"/>
            <a:ext cx="8181975" cy="4652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96359" y="6406016"/>
            <a:ext cx="555766" cy="27487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576E6A-F32A-4612-884C-86870357C6B4}" type="slidenum">
              <a:rPr lang="en-GB" smtClean="0"/>
              <a:pPr/>
              <a:t>‹#›</a:t>
            </a:fld>
            <a:endParaRPr lang="en-GB" dirty="0"/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426875" y="6413247"/>
            <a:ext cx="8362562" cy="0"/>
          </a:xfrm>
          <a:prstGeom prst="line">
            <a:avLst/>
          </a:prstGeom>
          <a:ln w="12700" cap="rnd">
            <a:solidFill>
              <a:srgbClr val="ED155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 userDrawn="1"/>
        </p:nvSpPr>
        <p:spPr>
          <a:xfrm>
            <a:off x="355599" y="6457890"/>
            <a:ext cx="311573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000" dirty="0" smtClean="0">
                <a:solidFill>
                  <a:srgbClr val="003F5E"/>
                </a:solidFill>
              </a:rPr>
              <a:t>Networks </a:t>
            </a:r>
            <a:r>
              <a:rPr lang="en-GB" sz="1000" baseline="0" dirty="0" smtClean="0">
                <a:solidFill>
                  <a:srgbClr val="003F5E"/>
                </a:solidFill>
              </a:rPr>
              <a:t>∙ Services ∙ People           </a:t>
            </a:r>
            <a:r>
              <a:rPr lang="en-GB" sz="1000" b="0" i="1" dirty="0" smtClean="0">
                <a:solidFill>
                  <a:srgbClr val="004361"/>
                </a:solidFill>
              </a:rPr>
              <a:t>www.geant.org</a:t>
            </a:r>
          </a:p>
          <a:p>
            <a:r>
              <a:rPr lang="en-GB" sz="1000" baseline="0" dirty="0" smtClean="0">
                <a:solidFill>
                  <a:srgbClr val="003F5E"/>
                </a:solidFill>
              </a:rPr>
              <a:t> </a:t>
            </a:r>
            <a:endParaRPr lang="en-GB" sz="1000" dirty="0">
              <a:solidFill>
                <a:srgbClr val="003F5E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4987" y="219648"/>
            <a:ext cx="1691439" cy="759922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590" y="1015675"/>
            <a:ext cx="8678778" cy="3140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2331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50" r:id="rId2"/>
    <p:sldLayoutId id="2147483652" r:id="rId3"/>
    <p:sldLayoutId id="2147483653" r:id="rId4"/>
    <p:sldLayoutId id="2147483660" r:id="rId5"/>
    <p:sldLayoutId id="2147483654" r:id="rId6"/>
    <p:sldLayoutId id="2147483655" r:id="rId7"/>
    <p:sldLayoutId id="2147483659" r:id="rId8"/>
    <p:sldLayoutId id="2147483656" r:id="rId9"/>
    <p:sldLayoutId id="2147483657" r:id="rId10"/>
    <p:sldLayoutId id="2147483663" r:id="rId11"/>
    <p:sldLayoutId id="2147483661" r:id="rId12"/>
    <p:sldLayoutId id="2147483662" r:id="rId13"/>
    <p:sldLayoutId id="2147483664" r:id="rId14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400" b="1" kern="1200">
          <a:solidFill>
            <a:srgbClr val="004361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000" kern="1200">
          <a:solidFill>
            <a:srgbClr val="004360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004361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003F5E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004360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004360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2.xml"/><Relationship Id="rId3" Type="http://schemas.openxmlformats.org/officeDocument/2006/relationships/hyperlink" Target="mailto:ptraining@pertX.switch.ch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5.xml"/><Relationship Id="rId3" Type="http://schemas.openxmlformats.org/officeDocument/2006/relationships/hyperlink" Target="mailto:Pert-discuss@geant.net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>
          <a:xfrm>
            <a:off x="670699" y="1841500"/>
            <a:ext cx="6911201" cy="1117600"/>
          </a:xfrm>
        </p:spPr>
        <p:txBody>
          <a:bodyPr>
            <a:normAutofit lnSpcReduction="10000"/>
          </a:bodyPr>
          <a:lstStyle/>
          <a:p>
            <a:r>
              <a:rPr lang="en-GB" dirty="0" err="1" smtClean="0"/>
              <a:t>Trupti</a:t>
            </a:r>
            <a:r>
              <a:rPr lang="en-GB" dirty="0" smtClean="0"/>
              <a:t> </a:t>
            </a:r>
            <a:r>
              <a:rPr lang="en-GB" dirty="0" err="1" smtClean="0"/>
              <a:t>Kulkarni</a:t>
            </a:r>
            <a:r>
              <a:rPr lang="en-GB" dirty="0" smtClean="0"/>
              <a:t> (GEANT), Richard Hughes-Jones (GEANT), Brian Tierney (</a:t>
            </a:r>
            <a:r>
              <a:rPr lang="en-GB" dirty="0" err="1" smtClean="0"/>
              <a:t>Esnet</a:t>
            </a:r>
            <a:r>
              <a:rPr lang="en-GB" dirty="0" smtClean="0"/>
              <a:t>), </a:t>
            </a:r>
            <a:r>
              <a:rPr lang="en-GB" dirty="0"/>
              <a:t>, Mary Hester (</a:t>
            </a:r>
            <a:r>
              <a:rPr lang="en-GB" dirty="0" err="1"/>
              <a:t>Esnet</a:t>
            </a:r>
            <a:r>
              <a:rPr lang="en-GB" dirty="0"/>
              <a:t>) </a:t>
            </a:r>
            <a:r>
              <a:rPr lang="en-GB" dirty="0" smtClean="0"/>
              <a:t>Robert </a:t>
            </a:r>
            <a:r>
              <a:rPr lang="en-GB" dirty="0" err="1" smtClean="0"/>
              <a:t>Stoy</a:t>
            </a:r>
            <a:r>
              <a:rPr lang="en-GB" dirty="0" smtClean="0"/>
              <a:t> (DFN), Antoine </a:t>
            </a:r>
            <a:r>
              <a:rPr lang="en-GB" dirty="0" err="1" smtClean="0"/>
              <a:t>Delvaux</a:t>
            </a:r>
            <a:r>
              <a:rPr lang="en-GB" dirty="0" smtClean="0"/>
              <a:t> (PSNC), Jim </a:t>
            </a:r>
            <a:r>
              <a:rPr lang="en-GB" dirty="0" err="1" smtClean="0"/>
              <a:t>Buddin</a:t>
            </a:r>
            <a:r>
              <a:rPr lang="en-GB" dirty="0" smtClean="0"/>
              <a:t> (GEANT), Simon </a:t>
            </a:r>
            <a:r>
              <a:rPr lang="en-GB" dirty="0" err="1" smtClean="0"/>
              <a:t>Leinen</a:t>
            </a:r>
            <a:r>
              <a:rPr lang="en-GB" dirty="0" smtClean="0"/>
              <a:t> (SWITCH), Kurt Baumann (SWITCH)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2"/>
          </p:nvPr>
        </p:nvSpPr>
        <p:spPr>
          <a:xfrm>
            <a:off x="671401" y="4552754"/>
            <a:ext cx="5003270" cy="436340"/>
          </a:xfrm>
        </p:spPr>
        <p:txBody>
          <a:bodyPr/>
          <a:lstStyle/>
          <a:p>
            <a:r>
              <a:rPr lang="en-GB" dirty="0" err="1" smtClean="0"/>
              <a:t>eduPERT</a:t>
            </a:r>
            <a:r>
              <a:rPr lang="en-GB" dirty="0" smtClean="0"/>
              <a:t> Training Session, Porto</a:t>
            </a:r>
          </a:p>
          <a:p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7"/>
          </p:nvPr>
        </p:nvSpPr>
        <p:spPr>
          <a:xfrm>
            <a:off x="670699" y="1085334"/>
            <a:ext cx="5387201" cy="540266"/>
          </a:xfrm>
        </p:spPr>
        <p:txBody>
          <a:bodyPr>
            <a:normAutofit/>
          </a:bodyPr>
          <a:lstStyle/>
          <a:p>
            <a:r>
              <a:rPr lang="en-GB" dirty="0" smtClean="0"/>
              <a:t>TNC 2015 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4"/>
          </p:nvPr>
        </p:nvSpPr>
        <p:spPr>
          <a:xfrm>
            <a:off x="670698" y="616236"/>
            <a:ext cx="6733401" cy="581851"/>
          </a:xfrm>
        </p:spPr>
        <p:txBody>
          <a:bodyPr/>
          <a:lstStyle/>
          <a:p>
            <a:r>
              <a:rPr lang="en-GB" sz="2800" dirty="0" smtClean="0"/>
              <a:t>G</a:t>
            </a:r>
            <a:r>
              <a:rPr lang="fr-FR" sz="2800" dirty="0" err="1"/>
              <a:t>É</a:t>
            </a:r>
            <a:r>
              <a:rPr lang="en-GB" sz="2800" dirty="0" smtClean="0"/>
              <a:t>ANT Advanced </a:t>
            </a:r>
            <a:r>
              <a:rPr lang="en-GB" sz="2800" dirty="0" err="1" smtClean="0"/>
              <a:t>eduPERT</a:t>
            </a:r>
            <a:r>
              <a:rPr lang="en-GB" sz="2800" dirty="0" smtClean="0"/>
              <a:t> Training </a:t>
            </a:r>
            <a:endParaRPr lang="en-GB" sz="2800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8"/>
          </p:nvPr>
        </p:nvSpPr>
        <p:spPr>
          <a:xfrm>
            <a:off x="671401" y="4921723"/>
            <a:ext cx="5003270" cy="428319"/>
          </a:xfrm>
        </p:spPr>
        <p:txBody>
          <a:bodyPr/>
          <a:lstStyle/>
          <a:p>
            <a:r>
              <a:rPr lang="en-GB" dirty="0" smtClean="0"/>
              <a:t>18/06/2015</a:t>
            </a:r>
            <a:endParaRPr lang="en-GB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20"/>
          </p:nvPr>
        </p:nvSpPr>
        <p:spPr>
          <a:xfrm>
            <a:off x="671401" y="3218163"/>
            <a:ext cx="6613609" cy="347215"/>
          </a:xfrm>
        </p:spPr>
        <p:txBody>
          <a:bodyPr>
            <a:normAutofit fontScale="92500" lnSpcReduction="10000"/>
          </a:bodyPr>
          <a:lstStyle/>
          <a:p>
            <a:r>
              <a:rPr lang="en-GB" b="1" dirty="0" smtClean="0"/>
              <a:t>Room C  </a:t>
            </a:r>
            <a:endParaRPr lang="en-GB" b="1" dirty="0"/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20"/>
          </p:nvPr>
        </p:nvSpPr>
        <p:spPr>
          <a:xfrm>
            <a:off x="709501" y="4272263"/>
            <a:ext cx="6613609" cy="347215"/>
          </a:xfrm>
        </p:spPr>
        <p:txBody>
          <a:bodyPr>
            <a:normAutofit fontScale="92500" lnSpcReduction="10000"/>
          </a:bodyPr>
          <a:lstStyle/>
          <a:p>
            <a:r>
              <a:rPr lang="en-GB" b="1" dirty="0" smtClean="0"/>
              <a:t>a GN4-1-SA3T3 initiative </a:t>
            </a:r>
            <a:endParaRPr lang="en-GB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685800" y="3695700"/>
            <a:ext cx="18523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#</a:t>
            </a:r>
            <a:r>
              <a:rPr lang="en-GB" dirty="0" err="1" smtClean="0"/>
              <a:t>eduPERTtraining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224564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391064" y="477752"/>
            <a:ext cx="5691585" cy="763072"/>
          </a:xfrm>
        </p:spPr>
        <p:txBody>
          <a:bodyPr>
            <a:normAutofit/>
          </a:bodyPr>
          <a:lstStyle/>
          <a:p>
            <a:r>
              <a:rPr lang="en-US" sz="3200" b="0" dirty="0" smtClean="0"/>
              <a:t>OUTLINE </a:t>
            </a:r>
            <a:endParaRPr lang="en-US" sz="3200" b="0" dirty="0"/>
          </a:p>
        </p:txBody>
      </p:sp>
      <p:sp>
        <p:nvSpPr>
          <p:cNvPr id="2" name="Rectangle 1"/>
          <p:cNvSpPr/>
          <p:nvPr/>
        </p:nvSpPr>
        <p:spPr>
          <a:xfrm>
            <a:off x="635000" y="1575138"/>
            <a:ext cx="746760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CH" b="1" dirty="0" smtClean="0"/>
              <a:t>SESSIONs: </a:t>
            </a:r>
          </a:p>
          <a:p>
            <a:endParaRPr lang="de-CH" b="1" dirty="0"/>
          </a:p>
          <a:p>
            <a:r>
              <a:rPr lang="de-CH" b="1" dirty="0" smtClean="0"/>
              <a:t>2</a:t>
            </a:r>
            <a:r>
              <a:rPr lang="de-CH" b="1" dirty="0"/>
              <a:t>:00 - 2:</a:t>
            </a:r>
            <a:r>
              <a:rPr lang="de-CH" b="1" dirty="0" smtClean="0"/>
              <a:t>10pm WEST: </a:t>
            </a:r>
            <a:r>
              <a:rPr lang="de-CH" b="1" dirty="0" err="1"/>
              <a:t>Introduction</a:t>
            </a:r>
            <a:endParaRPr lang="de-CH" dirty="0"/>
          </a:p>
          <a:p>
            <a:r>
              <a:rPr lang="de-CH" dirty="0" smtClean="0"/>
              <a:t>Kurt </a:t>
            </a:r>
            <a:r>
              <a:rPr lang="de-CH" dirty="0"/>
              <a:t>Baumann(SWITCH)</a:t>
            </a:r>
          </a:p>
          <a:p>
            <a:r>
              <a:rPr lang="de-CH" dirty="0"/>
              <a:t> </a:t>
            </a:r>
          </a:p>
          <a:p>
            <a:r>
              <a:rPr lang="de-CH" b="1" dirty="0" smtClean="0"/>
              <a:t>	2</a:t>
            </a:r>
            <a:r>
              <a:rPr lang="de-CH" b="1" dirty="0"/>
              <a:t>:15 - 3:30pm WEST: </a:t>
            </a:r>
            <a:r>
              <a:rPr lang="de-CH" b="1" dirty="0" err="1"/>
              <a:t>perfSONAR</a:t>
            </a:r>
            <a:r>
              <a:rPr lang="de-CH" b="1" dirty="0"/>
              <a:t> </a:t>
            </a:r>
            <a:r>
              <a:rPr lang="de-CH" b="1" dirty="0" err="1"/>
              <a:t>training</a:t>
            </a:r>
            <a:r>
              <a:rPr lang="de-CH" b="1" dirty="0"/>
              <a:t> </a:t>
            </a:r>
            <a:r>
              <a:rPr lang="de-CH" b="1" dirty="0" err="1" smtClean="0"/>
              <a:t>sessions</a:t>
            </a:r>
            <a:r>
              <a:rPr lang="de-CH" dirty="0"/>
              <a:t> </a:t>
            </a:r>
          </a:p>
          <a:p>
            <a:r>
              <a:rPr lang="de-CH" dirty="0" smtClean="0"/>
              <a:t>	Brian </a:t>
            </a:r>
            <a:r>
              <a:rPr lang="de-CH" dirty="0" err="1" smtClean="0"/>
              <a:t>Tierney</a:t>
            </a:r>
            <a:r>
              <a:rPr lang="de-CH" dirty="0"/>
              <a:t> </a:t>
            </a:r>
            <a:r>
              <a:rPr lang="de-CH" dirty="0" smtClean="0"/>
              <a:t>(</a:t>
            </a:r>
            <a:r>
              <a:rPr lang="de-CH" dirty="0" err="1" smtClean="0"/>
              <a:t>ESnet</a:t>
            </a:r>
            <a:r>
              <a:rPr lang="de-CH" dirty="0"/>
              <a:t>), Robert </a:t>
            </a:r>
            <a:r>
              <a:rPr lang="de-CH" dirty="0" err="1"/>
              <a:t>Stoy</a:t>
            </a:r>
            <a:r>
              <a:rPr lang="de-CH" dirty="0"/>
              <a:t>(DFN), Antoine </a:t>
            </a:r>
            <a:r>
              <a:rPr lang="de-CH" dirty="0" err="1"/>
              <a:t>Delvaux</a:t>
            </a:r>
            <a:r>
              <a:rPr lang="de-CH" dirty="0"/>
              <a:t> (PSNC)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511300" y="3898900"/>
            <a:ext cx="37369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b="1" dirty="0" err="1"/>
              <a:t>ca</a:t>
            </a:r>
            <a:r>
              <a:rPr lang="de-CH" b="1" dirty="0"/>
              <a:t> 3:45 - 4:00pm</a:t>
            </a:r>
            <a:r>
              <a:rPr lang="de-CH" dirty="0"/>
              <a:t> </a:t>
            </a:r>
            <a:r>
              <a:rPr lang="de-CH" b="1" dirty="0" smtClean="0"/>
              <a:t>WEST</a:t>
            </a:r>
            <a:r>
              <a:rPr lang="de-CH" dirty="0"/>
              <a:t> </a:t>
            </a:r>
            <a:r>
              <a:rPr lang="de-CH" b="1" dirty="0" smtClean="0"/>
              <a:t>- Coffee </a:t>
            </a:r>
            <a:r>
              <a:rPr lang="de-CH" b="1" dirty="0"/>
              <a:t>Break</a:t>
            </a:r>
          </a:p>
          <a:p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2578100" y="4800600"/>
            <a:ext cx="527571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b="1" dirty="0"/>
              <a:t>4:00 - 5:30pm WEST</a:t>
            </a:r>
            <a:r>
              <a:rPr lang="de-CH" dirty="0"/>
              <a:t> </a:t>
            </a:r>
            <a:r>
              <a:rPr lang="de-CH" b="1" dirty="0"/>
              <a:t>- </a:t>
            </a:r>
            <a:r>
              <a:rPr lang="de-CH" b="1" dirty="0" err="1"/>
              <a:t>udpmon</a:t>
            </a:r>
            <a:r>
              <a:rPr lang="de-CH" b="1" dirty="0"/>
              <a:t> </a:t>
            </a:r>
            <a:r>
              <a:rPr lang="de-CH" b="1" dirty="0" err="1"/>
              <a:t>training</a:t>
            </a:r>
            <a:r>
              <a:rPr lang="de-CH" b="1" dirty="0"/>
              <a:t> </a:t>
            </a:r>
            <a:r>
              <a:rPr lang="de-CH" b="1" dirty="0" err="1"/>
              <a:t>session</a:t>
            </a:r>
            <a:endParaRPr lang="de-CH" b="1" dirty="0"/>
          </a:p>
          <a:p>
            <a:r>
              <a:rPr lang="de-CH" dirty="0"/>
              <a:t> </a:t>
            </a:r>
            <a:r>
              <a:rPr lang="de-CH" dirty="0" smtClean="0"/>
              <a:t>Robert </a:t>
            </a:r>
            <a:r>
              <a:rPr lang="de-CH" dirty="0" err="1"/>
              <a:t>Huges</a:t>
            </a:r>
            <a:r>
              <a:rPr lang="de-CH" dirty="0"/>
              <a:t>-Jones (DANTE), </a:t>
            </a:r>
            <a:r>
              <a:rPr lang="de-CH" dirty="0" err="1"/>
              <a:t>Trupti</a:t>
            </a:r>
            <a:r>
              <a:rPr lang="de-CH" dirty="0"/>
              <a:t> </a:t>
            </a:r>
            <a:r>
              <a:rPr lang="de-CH" dirty="0" err="1"/>
              <a:t>Kulkarni</a:t>
            </a:r>
            <a:r>
              <a:rPr lang="de-CH" dirty="0"/>
              <a:t> (</a:t>
            </a:r>
            <a:r>
              <a:rPr lang="de-CH" dirty="0" smtClean="0"/>
              <a:t>DANTE) 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711200" y="5588000"/>
            <a:ext cx="590475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All relevant information for the training you can find under</a:t>
            </a:r>
          </a:p>
          <a:p>
            <a:r>
              <a:rPr lang="en-GB" dirty="0"/>
              <a:t>https://</a:t>
            </a:r>
            <a:r>
              <a:rPr lang="en-GB" dirty="0" err="1"/>
              <a:t>wiki.geant.org</a:t>
            </a:r>
            <a:r>
              <a:rPr lang="en-GB" dirty="0"/>
              <a:t>/display/gn41na1/</a:t>
            </a:r>
            <a:r>
              <a:rPr lang="en-GB" dirty="0" err="1"/>
              <a:t>During+the+Training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836150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391064" y="477752"/>
            <a:ext cx="5691585" cy="763072"/>
          </a:xfrm>
        </p:spPr>
        <p:txBody>
          <a:bodyPr/>
          <a:lstStyle/>
          <a:p>
            <a:r>
              <a:rPr lang="en-US" sz="3200" b="0" dirty="0" smtClean="0"/>
              <a:t>Overall network Topology (I)</a:t>
            </a:r>
            <a:endParaRPr lang="en-US" sz="3200" b="0" dirty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410179"/>
            <a:ext cx="8077200" cy="4152421"/>
          </a:xfrm>
        </p:spPr>
        <p:txBody>
          <a:bodyPr>
            <a:noAutofit/>
          </a:bodyPr>
          <a:lstStyle/>
          <a:p>
            <a:r>
              <a:rPr lang="en-GB" dirty="0" smtClean="0"/>
              <a:t>The network environment consists of VMs at a Cluster in Lausanne</a:t>
            </a:r>
            <a:br>
              <a:rPr lang="en-GB" dirty="0" smtClean="0"/>
            </a:br>
            <a:r>
              <a:rPr lang="en-GB" dirty="0" smtClean="0"/>
              <a:t>pert&lt;Nr&gt;@</a:t>
            </a:r>
            <a:r>
              <a:rPr lang="en-GB" dirty="0" err="1" smtClean="0"/>
              <a:t>switch.ch</a:t>
            </a:r>
            <a:r>
              <a:rPr lang="en-GB" dirty="0" smtClean="0"/>
              <a:t/>
            </a:r>
            <a:br>
              <a:rPr lang="en-GB" dirty="0" smtClean="0"/>
            </a:br>
            <a:endParaRPr lang="en-GB" dirty="0" smtClean="0"/>
          </a:p>
          <a:p>
            <a:r>
              <a:rPr lang="en-GB" dirty="0" smtClean="0"/>
              <a:t>VMs (</a:t>
            </a:r>
            <a:r>
              <a:rPr lang="en-GB" dirty="0" err="1" smtClean="0"/>
              <a:t>pertX</a:t>
            </a:r>
            <a:r>
              <a:rPr lang="en-GB" dirty="0" smtClean="0"/>
              <a:t> (where X= [1..20)] are accessible from the internet </a:t>
            </a:r>
            <a:br>
              <a:rPr lang="en-GB" dirty="0" smtClean="0"/>
            </a:br>
            <a:r>
              <a:rPr lang="en-GB" dirty="0" smtClean="0"/>
              <a:t>using public address and user </a:t>
            </a:r>
            <a:r>
              <a:rPr lang="en-GB" b="1" dirty="0" err="1" smtClean="0"/>
              <a:t>ptraining</a:t>
            </a:r>
            <a:r>
              <a:rPr lang="en-GB" b="1" dirty="0" smtClean="0"/>
              <a:t/>
            </a:r>
            <a:br>
              <a:rPr lang="en-GB" b="1" dirty="0" smtClean="0"/>
            </a:br>
            <a:endParaRPr lang="en-GB" dirty="0" smtClean="0"/>
          </a:p>
          <a:p>
            <a:r>
              <a:rPr lang="en-GB" dirty="0" smtClean="0"/>
              <a:t>login via </a:t>
            </a:r>
            <a:r>
              <a:rPr lang="en-GB" dirty="0" err="1" smtClean="0"/>
              <a:t>ssh</a:t>
            </a:r>
            <a:r>
              <a:rPr lang="en-GB" dirty="0" smtClean="0"/>
              <a:t>, example, (replace X by the number given to you)</a:t>
            </a:r>
          </a:p>
          <a:p>
            <a:endParaRPr lang="en-GB" sz="1400" dirty="0"/>
          </a:p>
          <a:p>
            <a:pPr marL="0" indent="0">
              <a:buNone/>
            </a:pPr>
            <a:r>
              <a:rPr lang="en-GB" sz="1800" dirty="0" smtClean="0"/>
              <a:t>User-ID: </a:t>
            </a:r>
            <a:r>
              <a:rPr lang="en-GB" sz="1800" dirty="0" err="1" smtClean="0"/>
              <a:t>ptraining</a:t>
            </a:r>
            <a:r>
              <a:rPr lang="en-GB" sz="1800" dirty="0" smtClean="0"/>
              <a:t>, Password: Soc04ansb11#</a:t>
            </a:r>
          </a:p>
          <a:p>
            <a:r>
              <a:rPr lang="en-GB" dirty="0" smtClean="0"/>
              <a:t>Each </a:t>
            </a:r>
            <a:r>
              <a:rPr lang="en-GB" dirty="0"/>
              <a:t>VM is prepared with</a:t>
            </a:r>
          </a:p>
          <a:p>
            <a:pPr lvl="1"/>
            <a:r>
              <a:rPr lang="en-GB" dirty="0" err="1"/>
              <a:t>perfSONAR</a:t>
            </a:r>
            <a:r>
              <a:rPr lang="en-GB" dirty="0"/>
              <a:t> tools</a:t>
            </a:r>
          </a:p>
          <a:p>
            <a:pPr lvl="1"/>
            <a:r>
              <a:rPr lang="en-GB" dirty="0" err="1"/>
              <a:t>udpmon</a:t>
            </a:r>
            <a:r>
              <a:rPr lang="en-GB" dirty="0"/>
              <a:t> </a:t>
            </a:r>
            <a:r>
              <a:rPr lang="en-GB" dirty="0" smtClean="0"/>
              <a:t>tools</a:t>
            </a:r>
          </a:p>
          <a:p>
            <a:pPr lvl="1"/>
            <a:r>
              <a:rPr lang="en-GB" dirty="0" err="1" smtClean="0"/>
              <a:t>Mininet</a:t>
            </a:r>
            <a:r>
              <a:rPr lang="en-GB" dirty="0" smtClean="0"/>
              <a:t> v2.2.1</a:t>
            </a:r>
            <a:endParaRPr lang="en-GB" dirty="0"/>
          </a:p>
          <a:p>
            <a:endParaRPr lang="en-GB" sz="1400" dirty="0" smtClean="0"/>
          </a:p>
          <a:p>
            <a:pPr marL="457200" lvl="1" indent="0">
              <a:buNone/>
            </a:pPr>
            <a:endParaRPr lang="en-GB" sz="1400" dirty="0"/>
          </a:p>
          <a:p>
            <a:pPr marL="324720" lvl="1" indent="0">
              <a:buNone/>
            </a:pPr>
            <a:endParaRPr lang="en-GB" sz="2000" dirty="0"/>
          </a:p>
        </p:txBody>
      </p:sp>
      <p:sp>
        <p:nvSpPr>
          <p:cNvPr id="4" name="TextBox 3"/>
          <p:cNvSpPr txBox="1"/>
          <p:nvPr/>
        </p:nvSpPr>
        <p:spPr>
          <a:xfrm>
            <a:off x="482600" y="3759200"/>
            <a:ext cx="7404100" cy="338554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lang="pl-PL" sz="1600" b="1" dirty="0">
                <a:latin typeface="Courier New" pitchFamily="49" charset="0"/>
                <a:cs typeface="Courier New" pitchFamily="49" charset="0"/>
              </a:rPr>
              <a:t>$</a:t>
            </a:r>
            <a:r>
              <a:rPr lang="en-GB" sz="1600" b="1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pl-PL" sz="1600" b="1" dirty="0" err="1" smtClean="0">
                <a:latin typeface="Courier New" pitchFamily="49" charset="0"/>
                <a:cs typeface="Courier New" pitchFamily="49" charset="0"/>
              </a:rPr>
              <a:t>ssh</a:t>
            </a:r>
            <a:r>
              <a:rPr lang="pl-PL" sz="1600" b="1" dirty="0" smtClean="0">
                <a:latin typeface="Courier New" pitchFamily="49" charset="0"/>
                <a:cs typeface="Courier New" pitchFamily="49" charset="0"/>
              </a:rPr>
              <a:t> –Y </a:t>
            </a:r>
            <a:r>
              <a:rPr lang="pl-PL" sz="1600" b="1" dirty="0" smtClean="0">
                <a:latin typeface="Courier New" pitchFamily="49" charset="0"/>
                <a:cs typeface="Courier New" pitchFamily="49" charset="0"/>
                <a:hlinkClick r:id="rId3"/>
              </a:rPr>
              <a:t>ptraining@pert</a:t>
            </a:r>
            <a:r>
              <a:rPr lang="en-GB" sz="1600" b="1" dirty="0" smtClean="0">
                <a:latin typeface="Courier New" pitchFamily="49" charset="0"/>
                <a:cs typeface="Courier New" pitchFamily="49" charset="0"/>
                <a:hlinkClick r:id="rId3"/>
              </a:rPr>
              <a:t>X.switch.ch</a:t>
            </a:r>
            <a:endParaRPr lang="en-GB" sz="1600" b="1" dirty="0" smtClean="0">
              <a:latin typeface="Courier New" pitchFamily="49" charset="0"/>
              <a:cs typeface="Courier New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09903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8" name="Gerade Verbindung 87"/>
          <p:cNvCxnSpPr>
            <a:stCxn id="6" idx="1"/>
            <a:endCxn id="56" idx="1"/>
          </p:cNvCxnSpPr>
          <p:nvPr/>
        </p:nvCxnSpPr>
        <p:spPr>
          <a:xfrm>
            <a:off x="1380344" y="2173805"/>
            <a:ext cx="2099456" cy="1509195"/>
          </a:xfrm>
          <a:prstGeom prst="line">
            <a:avLst/>
          </a:prstGeom>
          <a:ln w="381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9" name="Wolke 68"/>
          <p:cNvSpPr/>
          <p:nvPr/>
        </p:nvSpPr>
        <p:spPr>
          <a:xfrm>
            <a:off x="1054100" y="2311400"/>
            <a:ext cx="2590800" cy="2679700"/>
          </a:xfrm>
          <a:prstGeom prst="cloud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/>
            <a:endParaRPr lang="de-DE" dirty="0" smtClean="0">
              <a:solidFill>
                <a:schemeClr val="tx1"/>
              </a:solidFill>
            </a:endParaRPr>
          </a:p>
          <a:p>
            <a:pPr algn="ctr"/>
            <a:r>
              <a:rPr lang="de-DE" dirty="0" smtClean="0">
                <a:solidFill>
                  <a:schemeClr val="tx1"/>
                </a:solidFill>
              </a:rPr>
              <a:t> </a:t>
            </a:r>
            <a:br>
              <a:rPr lang="de-DE" dirty="0" smtClean="0">
                <a:solidFill>
                  <a:schemeClr val="tx1"/>
                </a:solidFill>
              </a:rPr>
            </a:br>
            <a:r>
              <a:rPr lang="de-DE" dirty="0" smtClean="0">
                <a:solidFill>
                  <a:schemeClr val="tx1"/>
                </a:solidFill>
              </a:rPr>
              <a:t>Internet</a:t>
            </a:r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68" name="Wolke 67"/>
          <p:cNvSpPr/>
          <p:nvPr/>
        </p:nvSpPr>
        <p:spPr>
          <a:xfrm>
            <a:off x="3949700" y="1219200"/>
            <a:ext cx="5092700" cy="4800600"/>
          </a:xfrm>
          <a:prstGeom prst="cloud">
            <a:avLst/>
          </a:prstGeom>
          <a:solidFill>
            <a:schemeClr val="bg1">
              <a:alpha val="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/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391064" y="477752"/>
            <a:ext cx="5691585" cy="763072"/>
          </a:xfrm>
        </p:spPr>
        <p:txBody>
          <a:bodyPr/>
          <a:lstStyle/>
          <a:p>
            <a:r>
              <a:rPr lang="en-US" sz="3200" b="0" dirty="0" smtClean="0"/>
              <a:t>Overall network Topology (II)</a:t>
            </a:r>
            <a:endParaRPr lang="en-US" sz="3200" b="0" dirty="0"/>
          </a:p>
        </p:txBody>
      </p:sp>
      <p:pic>
        <p:nvPicPr>
          <p:cNvPr id="6" name="Bild 116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flipH="1">
            <a:off x="248568" y="1638300"/>
            <a:ext cx="1131776" cy="1071010"/>
          </a:xfrm>
          <a:prstGeom prst="rect">
            <a:avLst/>
          </a:prstGeom>
          <a:effectLst/>
        </p:spPr>
      </p:pic>
      <p:sp>
        <p:nvSpPr>
          <p:cNvPr id="60" name="Oval 59"/>
          <p:cNvSpPr/>
          <p:nvPr/>
        </p:nvSpPr>
        <p:spPr>
          <a:xfrm>
            <a:off x="4749800" y="1993900"/>
            <a:ext cx="889000" cy="749300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 smtClean="0">
                <a:solidFill>
                  <a:srgbClr val="000000"/>
                </a:solidFill>
              </a:rPr>
              <a:t>VM</a:t>
            </a:r>
            <a:br>
              <a:rPr lang="de-DE" sz="1600" dirty="0" smtClean="0">
                <a:solidFill>
                  <a:srgbClr val="000000"/>
                </a:solidFill>
              </a:rPr>
            </a:br>
            <a:r>
              <a:rPr lang="de-DE" sz="1600" dirty="0" smtClean="0">
                <a:solidFill>
                  <a:srgbClr val="000000"/>
                </a:solidFill>
              </a:rPr>
              <a:t>pert1</a:t>
            </a:r>
            <a:endParaRPr lang="de-DE" sz="1600" dirty="0">
              <a:solidFill>
                <a:srgbClr val="000000"/>
              </a:solidFill>
            </a:endParaRPr>
          </a:p>
        </p:txBody>
      </p:sp>
      <p:sp>
        <p:nvSpPr>
          <p:cNvPr id="65" name="Oval 64"/>
          <p:cNvSpPr/>
          <p:nvPr/>
        </p:nvSpPr>
        <p:spPr>
          <a:xfrm>
            <a:off x="4432300" y="3022600"/>
            <a:ext cx="889000" cy="749300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 smtClean="0">
                <a:solidFill>
                  <a:srgbClr val="000000"/>
                </a:solidFill>
              </a:rPr>
              <a:t>VM</a:t>
            </a:r>
            <a:br>
              <a:rPr lang="de-DE" sz="1600" dirty="0" smtClean="0">
                <a:solidFill>
                  <a:srgbClr val="000000"/>
                </a:solidFill>
              </a:rPr>
            </a:br>
            <a:r>
              <a:rPr lang="de-DE" sz="1600" dirty="0" smtClean="0">
                <a:solidFill>
                  <a:srgbClr val="000000"/>
                </a:solidFill>
              </a:rPr>
              <a:t>pert2</a:t>
            </a:r>
            <a:endParaRPr lang="de-DE" sz="1600" dirty="0">
              <a:solidFill>
                <a:srgbClr val="000000"/>
              </a:solidFill>
            </a:endParaRPr>
          </a:p>
        </p:txBody>
      </p:sp>
      <p:sp>
        <p:nvSpPr>
          <p:cNvPr id="66" name="Oval 65"/>
          <p:cNvSpPr/>
          <p:nvPr/>
        </p:nvSpPr>
        <p:spPr>
          <a:xfrm>
            <a:off x="4940300" y="4584700"/>
            <a:ext cx="952500" cy="723900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 smtClean="0">
                <a:solidFill>
                  <a:srgbClr val="000000"/>
                </a:solidFill>
              </a:rPr>
              <a:t>VM</a:t>
            </a:r>
            <a:br>
              <a:rPr lang="de-DE" sz="1600" dirty="0" smtClean="0">
                <a:solidFill>
                  <a:srgbClr val="000000"/>
                </a:solidFill>
              </a:rPr>
            </a:br>
            <a:r>
              <a:rPr lang="de-DE" sz="1600" dirty="0" err="1" smtClean="0">
                <a:solidFill>
                  <a:srgbClr val="000000"/>
                </a:solidFill>
              </a:rPr>
              <a:t>pertN</a:t>
            </a:r>
            <a:endParaRPr lang="de-DE" sz="1600" dirty="0">
              <a:solidFill>
                <a:srgbClr val="000000"/>
              </a:solidFill>
            </a:endParaRPr>
          </a:p>
        </p:txBody>
      </p:sp>
      <p:sp>
        <p:nvSpPr>
          <p:cNvPr id="56" name="Rechteck 55"/>
          <p:cNvSpPr/>
          <p:nvPr/>
        </p:nvSpPr>
        <p:spPr>
          <a:xfrm>
            <a:off x="3479800" y="3314700"/>
            <a:ext cx="749300" cy="7366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>
                <a:solidFill>
                  <a:srgbClr val="000000"/>
                </a:solidFill>
              </a:rPr>
              <a:t>NAT</a:t>
            </a:r>
            <a:endParaRPr lang="de-DE" dirty="0"/>
          </a:p>
        </p:txBody>
      </p:sp>
      <p:sp>
        <p:nvSpPr>
          <p:cNvPr id="57" name="Textfeld 56"/>
          <p:cNvSpPr txBox="1"/>
          <p:nvPr/>
        </p:nvSpPr>
        <p:spPr>
          <a:xfrm>
            <a:off x="7150100" y="5702300"/>
            <a:ext cx="18210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Cluster</a:t>
            </a:r>
            <a:br>
              <a:rPr lang="de-DE" dirty="0" smtClean="0"/>
            </a:br>
            <a:r>
              <a:rPr lang="de-DE" dirty="0" smtClean="0"/>
              <a:t>Region Lausanne</a:t>
            </a:r>
            <a:endParaRPr lang="de-DE" dirty="0"/>
          </a:p>
        </p:txBody>
      </p:sp>
      <p:sp>
        <p:nvSpPr>
          <p:cNvPr id="73" name="Textfeld 72"/>
          <p:cNvSpPr txBox="1"/>
          <p:nvPr/>
        </p:nvSpPr>
        <p:spPr>
          <a:xfrm>
            <a:off x="647700" y="5689600"/>
            <a:ext cx="129611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Workshop</a:t>
            </a:r>
            <a:br>
              <a:rPr lang="de-DE" dirty="0" smtClean="0"/>
            </a:br>
            <a:r>
              <a:rPr lang="de-DE" dirty="0" err="1" smtClean="0"/>
              <a:t>TNC@Porto</a:t>
            </a:r>
            <a:endParaRPr lang="de-DE" dirty="0"/>
          </a:p>
        </p:txBody>
      </p:sp>
      <p:cxnSp>
        <p:nvCxnSpPr>
          <p:cNvPr id="4096" name="Gerade Verbindung 4095"/>
          <p:cNvCxnSpPr>
            <a:stCxn id="60" idx="6"/>
            <a:endCxn id="91" idx="0"/>
          </p:cNvCxnSpPr>
          <p:nvPr/>
        </p:nvCxnSpPr>
        <p:spPr>
          <a:xfrm>
            <a:off x="5638800" y="2368550"/>
            <a:ext cx="2931145" cy="1149350"/>
          </a:xfrm>
          <a:prstGeom prst="line">
            <a:avLst/>
          </a:prstGeom>
          <a:ln w="381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2" name="Gerade Verbindung 81"/>
          <p:cNvCxnSpPr>
            <a:stCxn id="65" idx="6"/>
          </p:cNvCxnSpPr>
          <p:nvPr/>
        </p:nvCxnSpPr>
        <p:spPr>
          <a:xfrm>
            <a:off x="5321300" y="3397250"/>
            <a:ext cx="3263900" cy="95250"/>
          </a:xfrm>
          <a:prstGeom prst="line">
            <a:avLst/>
          </a:prstGeom>
          <a:ln w="381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5" name="Gerade Verbindung 84"/>
          <p:cNvCxnSpPr>
            <a:stCxn id="66" idx="7"/>
            <a:endCxn id="91" idx="0"/>
          </p:cNvCxnSpPr>
          <p:nvPr/>
        </p:nvCxnSpPr>
        <p:spPr>
          <a:xfrm flipV="1">
            <a:off x="5753310" y="3517900"/>
            <a:ext cx="2816635" cy="1172813"/>
          </a:xfrm>
          <a:prstGeom prst="line">
            <a:avLst/>
          </a:prstGeom>
          <a:ln w="381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1" name="Wolke 90"/>
          <p:cNvSpPr/>
          <p:nvPr/>
        </p:nvSpPr>
        <p:spPr>
          <a:xfrm>
            <a:off x="5506720" y="2438400"/>
            <a:ext cx="3065780" cy="2159000"/>
          </a:xfrm>
          <a:prstGeom prst="cloud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de-DE" dirty="0" smtClean="0">
                <a:solidFill>
                  <a:schemeClr val="tx1"/>
                </a:solidFill>
              </a:rPr>
              <a:t/>
            </a:r>
            <a:br>
              <a:rPr lang="de-DE" dirty="0" smtClean="0">
                <a:solidFill>
                  <a:schemeClr val="tx1"/>
                </a:solidFill>
              </a:rPr>
            </a:br>
            <a:r>
              <a:rPr lang="de-DE" dirty="0" smtClean="0">
                <a:solidFill>
                  <a:schemeClr val="tx1"/>
                </a:solidFill>
              </a:rPr>
              <a:t>private </a:t>
            </a:r>
            <a:br>
              <a:rPr lang="de-DE" dirty="0" smtClean="0">
                <a:solidFill>
                  <a:schemeClr val="tx1"/>
                </a:solidFill>
              </a:rPr>
            </a:br>
            <a:r>
              <a:rPr lang="de-DE" dirty="0" err="1" smtClean="0">
                <a:solidFill>
                  <a:schemeClr val="tx1"/>
                </a:solidFill>
              </a:rPr>
              <a:t>switched</a:t>
            </a:r>
            <a:r>
              <a:rPr lang="de-DE" dirty="0" smtClean="0">
                <a:solidFill>
                  <a:schemeClr val="tx1"/>
                </a:solidFill>
              </a:rPr>
              <a:t> </a:t>
            </a:r>
            <a:r>
              <a:rPr lang="de-DE" dirty="0" err="1" smtClean="0">
                <a:solidFill>
                  <a:schemeClr val="tx1"/>
                </a:solidFill>
              </a:rPr>
              <a:t>network</a:t>
            </a:r>
            <a:r>
              <a:rPr lang="de-DE" dirty="0" smtClean="0">
                <a:solidFill>
                  <a:schemeClr val="tx1"/>
                </a:solidFill>
              </a:rPr>
              <a:t/>
            </a:r>
            <a:br>
              <a:rPr lang="de-DE" dirty="0" smtClean="0">
                <a:solidFill>
                  <a:schemeClr val="tx1"/>
                </a:solidFill>
              </a:rPr>
            </a:br>
            <a:r>
              <a:rPr lang="de-DE" dirty="0" smtClean="0">
                <a:solidFill>
                  <a:schemeClr val="tx1"/>
                </a:solidFill>
              </a:rPr>
              <a:t>10.0.0.0/24</a:t>
            </a:r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739900" y="1282700"/>
            <a:ext cx="45868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Generic Architecture</a:t>
            </a:r>
          </a:p>
          <a:p>
            <a:r>
              <a:rPr lang="en-GB" dirty="0" err="1" smtClean="0"/>
              <a:t>SWITCHengines</a:t>
            </a:r>
            <a:r>
              <a:rPr lang="en-GB" dirty="0" smtClean="0"/>
              <a:t> – the </a:t>
            </a:r>
            <a:r>
              <a:rPr lang="en-GB" dirty="0" err="1" smtClean="0"/>
              <a:t>eduPERT</a:t>
            </a:r>
            <a:r>
              <a:rPr lang="en-GB" dirty="0" smtClean="0"/>
              <a:t> training-project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347936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391064" y="477752"/>
            <a:ext cx="5691585" cy="763072"/>
          </a:xfrm>
        </p:spPr>
        <p:txBody>
          <a:bodyPr/>
          <a:lstStyle/>
          <a:p>
            <a:r>
              <a:rPr lang="en-US" sz="3200" b="0" dirty="0" smtClean="0"/>
              <a:t>Network simulation</a:t>
            </a:r>
            <a:endParaRPr lang="en-US" sz="3200" b="0" dirty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460979"/>
            <a:ext cx="7670800" cy="4304821"/>
          </a:xfrm>
        </p:spPr>
        <p:txBody>
          <a:bodyPr>
            <a:noAutofit/>
          </a:bodyPr>
          <a:lstStyle/>
          <a:p>
            <a:pPr marL="457200" lvl="1" indent="0">
              <a:buNone/>
            </a:pPr>
            <a:endParaRPr lang="en-GB" dirty="0"/>
          </a:p>
          <a:p>
            <a:r>
              <a:rPr lang="en-GB" dirty="0" smtClean="0"/>
              <a:t>Two types of workshop network simulation frameworks are prepared</a:t>
            </a:r>
          </a:p>
          <a:p>
            <a:pPr lvl="1"/>
            <a:r>
              <a:rPr lang="en-GB" b="1" dirty="0" err="1"/>
              <a:t>Mininet</a:t>
            </a:r>
            <a:r>
              <a:rPr lang="en-GB" dirty="0"/>
              <a:t> </a:t>
            </a:r>
            <a:r>
              <a:rPr lang="en-GB" dirty="0" smtClean="0"/>
              <a:t>v2.2.1 with a small set of prepared topologies</a:t>
            </a:r>
            <a:br>
              <a:rPr lang="en-GB" dirty="0" smtClean="0"/>
            </a:br>
            <a:r>
              <a:rPr lang="en-GB" dirty="0" smtClean="0"/>
              <a:t>These are usable within one single VM only</a:t>
            </a:r>
            <a:br>
              <a:rPr lang="en-GB" dirty="0" smtClean="0"/>
            </a:br>
            <a:r>
              <a:rPr lang="en-GB" dirty="0" smtClean="0"/>
              <a:t>(Most of tests will be done here)</a:t>
            </a:r>
          </a:p>
          <a:p>
            <a:pPr lvl="1"/>
            <a:endParaRPr lang="en-GB" dirty="0"/>
          </a:p>
          <a:p>
            <a:pPr lvl="1"/>
            <a:r>
              <a:rPr lang="en-GB" dirty="0" smtClean="0"/>
              <a:t>emulated WAN performance metrics on links between VMs using </a:t>
            </a:r>
            <a:r>
              <a:rPr lang="en-GB" b="1" dirty="0" err="1" smtClean="0"/>
              <a:t>netem</a:t>
            </a:r>
            <a:r>
              <a:rPr lang="en-GB" dirty="0"/>
              <a:t/>
            </a:r>
            <a:br>
              <a:rPr lang="en-GB" dirty="0"/>
            </a:br>
            <a:r>
              <a:rPr lang="en-GB" dirty="0" smtClean="0"/>
              <a:t>(bandwidth, one-way-delay, packet loss)</a:t>
            </a:r>
            <a:endParaRPr lang="en-GB" dirty="0"/>
          </a:p>
          <a:p>
            <a:pPr marL="457200" lvl="1" indent="0">
              <a:buNone/>
            </a:pPr>
            <a:endParaRPr lang="en-GB" dirty="0"/>
          </a:p>
          <a:p>
            <a:pPr lv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497789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391064" y="477752"/>
            <a:ext cx="5691585" cy="763072"/>
          </a:xfrm>
        </p:spPr>
        <p:txBody>
          <a:bodyPr/>
          <a:lstStyle/>
          <a:p>
            <a:r>
              <a:rPr lang="en-US" sz="3200" b="0" dirty="0" smtClean="0"/>
              <a:t>G</a:t>
            </a:r>
            <a:r>
              <a:rPr lang="fr-FR" sz="3200" dirty="0" err="1"/>
              <a:t>É</a:t>
            </a:r>
            <a:r>
              <a:rPr lang="en-US" sz="3200" b="0" dirty="0" smtClean="0"/>
              <a:t>ANT </a:t>
            </a:r>
            <a:r>
              <a:rPr lang="en-US" sz="3200" b="0" dirty="0" err="1" smtClean="0"/>
              <a:t>eduPERT</a:t>
            </a:r>
            <a:r>
              <a:rPr lang="en-US" sz="3200" b="0" dirty="0" smtClean="0"/>
              <a:t> References </a:t>
            </a:r>
            <a:endParaRPr lang="en-US" sz="3200" b="0" dirty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460979"/>
            <a:ext cx="7670800" cy="4304821"/>
          </a:xfrm>
        </p:spPr>
        <p:txBody>
          <a:bodyPr>
            <a:noAutofit/>
          </a:bodyPr>
          <a:lstStyle/>
          <a:p>
            <a:pPr marL="457200" lvl="1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 smtClean="0">
                <a:hlinkClick r:id="rId3"/>
              </a:rPr>
              <a:t>eduPERT Service page: </a:t>
            </a:r>
          </a:p>
          <a:p>
            <a:pPr marL="0" indent="0">
              <a:buNone/>
            </a:pPr>
            <a:r>
              <a:rPr lang="en-GB" dirty="0">
                <a:hlinkClick r:id="rId3"/>
              </a:rPr>
              <a:t>http://services.geant.net/edupert/Pages/</a:t>
            </a:r>
            <a:r>
              <a:rPr lang="en-GB" sz="1800" dirty="0" smtClean="0">
                <a:hlinkClick r:id="rId3"/>
              </a:rPr>
              <a:t>Home.aspx</a:t>
            </a:r>
          </a:p>
          <a:p>
            <a:pPr marL="0" indent="0">
              <a:buNone/>
            </a:pPr>
            <a:endParaRPr lang="en-GB" dirty="0">
              <a:hlinkClick r:id="rId3"/>
            </a:endParaRPr>
          </a:p>
          <a:p>
            <a:pPr marL="0" indent="0">
              <a:buNone/>
            </a:pPr>
            <a:r>
              <a:rPr lang="en-GB" dirty="0" smtClean="0">
                <a:hlinkClick r:id="rId3"/>
              </a:rPr>
              <a:t>eduPERT Training @TNC2015</a:t>
            </a:r>
          </a:p>
          <a:p>
            <a:pPr marL="0" indent="0">
              <a:buNone/>
            </a:pPr>
            <a:r>
              <a:rPr lang="en-GB" dirty="0">
                <a:hlinkClick r:id="rId3"/>
              </a:rPr>
              <a:t>https://wiki.geant.org/display/gn41na1/During+the+</a:t>
            </a:r>
            <a:r>
              <a:rPr lang="en-GB" dirty="0" smtClean="0">
                <a:hlinkClick r:id="rId3"/>
              </a:rPr>
              <a:t>Training</a:t>
            </a:r>
          </a:p>
          <a:p>
            <a:pPr marL="0" indent="0">
              <a:buNone/>
            </a:pPr>
            <a:r>
              <a:rPr lang="en-GB" dirty="0" smtClean="0">
                <a:hlinkClick r:id="rId3"/>
              </a:rPr>
              <a:t>- Feedback </a:t>
            </a:r>
            <a:r>
              <a:rPr lang="en-GB" dirty="0" smtClean="0">
                <a:sym typeface="Wingdings"/>
                <a:hlinkClick r:id="rId3"/>
              </a:rPr>
              <a:t></a:t>
            </a:r>
            <a:endParaRPr lang="en-GB" dirty="0" smtClean="0">
              <a:hlinkClick r:id="rId3"/>
            </a:endParaRPr>
          </a:p>
          <a:p>
            <a:pPr marL="0" indent="0">
              <a:buNone/>
            </a:pPr>
            <a:endParaRPr lang="en-GB" dirty="0">
              <a:hlinkClick r:id="rId3"/>
            </a:endParaRPr>
          </a:p>
          <a:p>
            <a:pPr marL="0" indent="0">
              <a:buNone/>
            </a:pPr>
            <a:r>
              <a:rPr lang="en-GB" dirty="0" smtClean="0">
                <a:hlinkClick r:id="rId3"/>
              </a:rPr>
              <a:t>eduPERT – Discussion Lists – </a:t>
            </a:r>
          </a:p>
          <a:p>
            <a:pPr marL="0" indent="0">
              <a:buNone/>
            </a:pPr>
            <a:r>
              <a:rPr lang="en-GB" dirty="0">
                <a:hlinkClick r:id="rId3"/>
              </a:rPr>
              <a:t>p</a:t>
            </a:r>
            <a:r>
              <a:rPr lang="en-GB" smtClean="0">
                <a:hlinkClick r:id="rId3"/>
              </a:rPr>
              <a:t>ert</a:t>
            </a:r>
            <a:r>
              <a:rPr lang="en-GB" dirty="0" smtClean="0">
                <a:hlinkClick r:id="rId3"/>
              </a:rPr>
              <a:t>-discuss@geant.net</a:t>
            </a:r>
          </a:p>
          <a:p>
            <a:pPr marL="0" indent="0">
              <a:buNone/>
            </a:pPr>
            <a:endParaRPr lang="en-GB" dirty="0">
              <a:hlinkClick r:id="rId3"/>
            </a:endParaRPr>
          </a:p>
          <a:p>
            <a:pPr marL="457200" lvl="1" indent="0">
              <a:buNone/>
            </a:pPr>
            <a:endParaRPr lang="en-GB" sz="2000" dirty="0"/>
          </a:p>
          <a:p>
            <a:pPr lv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794731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GEANT Associatio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Presentation1" id="{10D0992E-CCCF-45DB-AB26-A4F50B75E4D6}" vid="{C2252C9B-28CB-4431-8278-C26B15A7694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  <ImageCreateDate xmlns="61398B23-CBA4-4B6F-9ECD-2E8BC27E9AD1" xsi:nil="true"/>
    <wic_System_Copyright xmlns="http://schemas.microsoft.com/sharepoint/v3/fields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Image" ma:contentTypeID="0x0101009148F5A04DDD49CBA7127AADA5FB792B00AADE34325A8B49CDA8BB4DB53328F214005DF69F43CB98A54AABA1C85F82872C45" ma:contentTypeVersion="1" ma:contentTypeDescription="Upload an image." ma:contentTypeScope="" ma:versionID="019e18711eaed5d6f3bcaf5b1d78a9c5">
  <xsd:schema xmlns:xsd="http://www.w3.org/2001/XMLSchema" xmlns:xs="http://www.w3.org/2001/XMLSchema" xmlns:p="http://schemas.microsoft.com/office/2006/metadata/properties" xmlns:ns1="http://schemas.microsoft.com/sharepoint/v3" xmlns:ns2="61398B23-CBA4-4B6F-9ECD-2E8BC27E9AD1" xmlns:ns3="http://schemas.microsoft.com/sharepoint/v3/fields" targetNamespace="http://schemas.microsoft.com/office/2006/metadata/properties" ma:root="true" ma:fieldsID="c0e93fca92e3fe9ba3fae37c3982f8ed" ns1:_="" ns2:_="" ns3:_="">
    <xsd:import namespace="http://schemas.microsoft.com/sharepoint/v3"/>
    <xsd:import namespace="61398B23-CBA4-4B6F-9ECD-2E8BC27E9AD1"/>
    <xsd:import namespace="http://schemas.microsoft.com/sharepoint/v3/fields"/>
    <xsd:element name="properties">
      <xsd:complexType>
        <xsd:sequence>
          <xsd:element name="documentManagement">
            <xsd:complexType>
              <xsd:all>
                <xsd:element ref="ns1:FileRef" minOccurs="0"/>
                <xsd:element ref="ns1:File_x0020_Type" minOccurs="0"/>
                <xsd:element ref="ns1:HTML_x0020_File_x0020_Type" minOccurs="0"/>
                <xsd:element ref="ns1:FSObjType" minOccurs="0"/>
                <xsd:element ref="ns2:ThumbnailExists" minOccurs="0"/>
                <xsd:element ref="ns2:PreviewExists" minOccurs="0"/>
                <xsd:element ref="ns2:ImageWidth" minOccurs="0"/>
                <xsd:element ref="ns2:ImageHeight" minOccurs="0"/>
                <xsd:element ref="ns2:ImageCreateDate" minOccurs="0"/>
                <xsd:element ref="ns3:wic_System_Copyright" minOccurs="0"/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FileRef" ma:index="8" nillable="true" ma:displayName="URL Path" ma:hidden="true" ma:list="Docs" ma:internalName="FileRef" ma:readOnly="true" ma:showField="FullUrl">
      <xsd:simpleType>
        <xsd:restriction base="dms:Lookup"/>
      </xsd:simpleType>
    </xsd:element>
    <xsd:element name="File_x0020_Type" ma:index="9" nillable="true" ma:displayName="File Type" ma:hidden="true" ma:internalName="File_x0020_Type" ma:readOnly="true">
      <xsd:simpleType>
        <xsd:restriction base="dms:Text"/>
      </xsd:simpleType>
    </xsd:element>
    <xsd:element name="HTML_x0020_File_x0020_Type" ma:index="10" nillable="true" ma:displayName="HTML File Type" ma:hidden="true" ma:internalName="HTML_x0020_File_x0020_Type" ma:readOnly="true">
      <xsd:simpleType>
        <xsd:restriction base="dms:Text"/>
      </xsd:simpleType>
    </xsd:element>
    <xsd:element name="FSObjType" ma:index="11" nillable="true" ma:displayName="Item Type" ma:hidden="true" ma:list="Docs" ma:internalName="FSObjType" ma:readOnly="true" ma:showField="FSType">
      <xsd:simpleType>
        <xsd:restriction base="dms:Lookup"/>
      </xsd:simpleType>
    </xsd:element>
    <xsd:element name="PublishingStartDate" ma:index="27" nillable="true" ma:displayName="Scheduling Start Date" ma:description="" ma:hidden="true" ma:internalName="PublishingStartDate">
      <xsd:simpleType>
        <xsd:restriction base="dms:Unknown"/>
      </xsd:simpleType>
    </xsd:element>
    <xsd:element name="PublishingExpirationDate" ma:index="28" nillable="true" ma:displayName="Scheduling End Date" ma:description="" ma:hidden="true" ma:internalName="PublishingExpirationDat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1398B23-CBA4-4B6F-9ECD-2E8BC27E9AD1" elementFormDefault="qualified">
    <xsd:import namespace="http://schemas.microsoft.com/office/2006/documentManagement/types"/>
    <xsd:import namespace="http://schemas.microsoft.com/office/infopath/2007/PartnerControls"/>
    <xsd:element name="ThumbnailExists" ma:index="18" nillable="true" ma:displayName="Thumbnail Exists" ma:default="FALSE" ma:hidden="true" ma:internalName="ThumbnailExists" ma:readOnly="true">
      <xsd:simpleType>
        <xsd:restriction base="dms:Boolean"/>
      </xsd:simpleType>
    </xsd:element>
    <xsd:element name="PreviewExists" ma:index="19" nillable="true" ma:displayName="Preview Exists" ma:default="FALSE" ma:hidden="true" ma:internalName="PreviewExists" ma:readOnly="true">
      <xsd:simpleType>
        <xsd:restriction base="dms:Boolean"/>
      </xsd:simpleType>
    </xsd:element>
    <xsd:element name="ImageWidth" ma:index="20" nillable="true" ma:displayName="Width" ma:internalName="ImageWidth" ma:readOnly="true">
      <xsd:simpleType>
        <xsd:restriction base="dms:Unknown"/>
      </xsd:simpleType>
    </xsd:element>
    <xsd:element name="ImageHeight" ma:index="22" nillable="true" ma:displayName="Height" ma:internalName="ImageHeight" ma:readOnly="true">
      <xsd:simpleType>
        <xsd:restriction base="dms:Unknown"/>
      </xsd:simpleType>
    </xsd:element>
    <xsd:element name="ImageCreateDate" ma:index="25" nillable="true" ma:displayName="Date Picture Taken" ma:format="DateTime" ma:hidden="true" ma:internalName="ImageCreateDate">
      <xsd:simpleType>
        <xsd:restriction base="dms:DateTim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/fields" elementFormDefault="qualified">
    <xsd:import namespace="http://schemas.microsoft.com/office/2006/documentManagement/types"/>
    <xsd:import namespace="http://schemas.microsoft.com/office/infopath/2007/PartnerControls"/>
    <xsd:element name="wic_System_Copyright" ma:index="26" nillable="true" ma:displayName="Copyright" ma:internalName="wic_System_Copyright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 ma:index="24" ma:displayName="Author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 ma:index="23" ma:displayName="Comments"/>
        <xsd:element name="keywords" minOccurs="0" maxOccurs="1" type="xsd:string" ma:index="14" ma:displayName="Keywords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59AA3960-760A-4B61-8C8B-DBF90F37C8C8}">
  <ds:schemaRefs>
    <ds:schemaRef ds:uri="http://schemas.microsoft.com/sharepoint/v3"/>
    <ds:schemaRef ds:uri="http://schemas.microsoft.com/sharepoint/v3/fields"/>
    <ds:schemaRef ds:uri="http://schemas.openxmlformats.org/package/2006/metadata/core-properties"/>
    <ds:schemaRef ds:uri="http://purl.org/dc/terms/"/>
    <ds:schemaRef ds:uri="http://schemas.microsoft.com/office/infopath/2007/PartnerControls"/>
    <ds:schemaRef ds:uri="http://schemas.microsoft.com/office/2006/documentManagement/types"/>
    <ds:schemaRef ds:uri="http://schemas.microsoft.com/office/2006/metadata/properties"/>
    <ds:schemaRef ds:uri="http://purl.org/dc/elements/1.1/"/>
    <ds:schemaRef ds:uri="61398B23-CBA4-4B6F-9ECD-2E8BC27E9AD1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22C07721-32FF-48B6-9D36-E09F4CC3A69A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391926F9-E1CA-4C56-9D5F-B380560DC5E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61398B23-CBA4-4B6F-9ECD-2E8BC27E9AD1"/>
    <ds:schemaRef ds:uri="http://schemas.microsoft.com/sharepoint/v3/fields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Final GEANT Association template 16 9 widescreen</Template>
  <TotalTime>4545</TotalTime>
  <Words>285</Words>
  <Application>Microsoft Macintosh PowerPoint</Application>
  <PresentationFormat>On-screen Show (4:3)</PresentationFormat>
  <Paragraphs>68</Paragraphs>
  <Slides>6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GEANT Association</vt:lpstr>
      <vt:lpstr>PowerPoint Presentation</vt:lpstr>
      <vt:lpstr>OUTLINE </vt:lpstr>
      <vt:lpstr>Overall network Topology (I)</vt:lpstr>
      <vt:lpstr>Overall network Topology (II)</vt:lpstr>
      <vt:lpstr>Network simulation</vt:lpstr>
      <vt:lpstr>GÉANT eduPERT References </vt:lpstr>
    </vt:vector>
  </TitlesOfParts>
  <Company>DANTE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Karl Meyer</dc:creator>
  <cp:keywords/>
  <dc:description/>
  <cp:lastModifiedBy>Kurt Baumann</cp:lastModifiedBy>
  <cp:revision>124</cp:revision>
  <cp:lastPrinted>2015-06-11T15:15:24Z</cp:lastPrinted>
  <dcterms:created xsi:type="dcterms:W3CDTF">2015-04-29T14:13:57Z</dcterms:created>
  <dcterms:modified xsi:type="dcterms:W3CDTF">2015-06-18T22:52:50Z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0x0101009148F5A04DDD49CBA7127AADA5FB792B00AADE34325A8B49CDA8BB4DB53328F214005DF69F43CB98A54AABA1C85F82872C45</vt:lpwstr>
  </property>
</Properties>
</file>