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4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7" r:id="rId11"/>
    <p:sldId id="271" r:id="rId12"/>
    <p:sldId id="268" r:id="rId13"/>
    <p:sldId id="269" r:id="rId14"/>
    <p:sldId id="272" r:id="rId15"/>
    <p:sldId id="273" r:id="rId16"/>
    <p:sldId id="270" r:id="rId17"/>
    <p:sldId id="26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790D2"/>
    <a:srgbClr val="0690D2"/>
    <a:srgbClr val="0685D7"/>
    <a:srgbClr val="007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75"/>
    <p:restoredTop sz="95179"/>
  </p:normalViewPr>
  <p:slideViewPr>
    <p:cSldViewPr>
      <p:cViewPr>
        <p:scale>
          <a:sx n="100" d="100"/>
          <a:sy n="100" d="100"/>
        </p:scale>
        <p:origin x="92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5F71-B54B-4280-B998-8E3868049B08}" type="datetimeFigureOut">
              <a:rPr lang="en-US" smtClean="0"/>
              <a:pPr/>
              <a:t>4/27/17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937B5-4DBD-4BDF-ACB1-A5C63AEBA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019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14F1B-F209-6645-8A9A-5F32325F1093}" type="datetimeFigureOut">
              <a:rPr lang="en-US" smtClean="0"/>
              <a:t>4/27/17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E963D-F409-2F4B-8049-810D5CA4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84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0"/>
            <a:ext cx="2397125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AutoShape 10"/>
          <p:cNvSpPr>
            <a:spLocks noChangeArrowheads="1"/>
          </p:cNvSpPr>
          <p:nvPr userDrawn="1"/>
        </p:nvSpPr>
        <p:spPr bwMode="auto">
          <a:xfrm>
            <a:off x="0" y="0"/>
            <a:ext cx="9144000" cy="654050"/>
          </a:xfrm>
          <a:prstGeom prst="roundRect">
            <a:avLst>
              <a:gd name="adj" fmla="val 218"/>
            </a:avLst>
          </a:prstGeom>
          <a:solidFill>
            <a:srgbClr val="0790D2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07988" hangingPunct="0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Tahoma" pitchFamily="34" charset="0"/>
                <a:cs typeface="+mn-cs"/>
              </a:rPr>
              <a:t> 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844675"/>
            <a:ext cx="7772400" cy="1555750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392771-6E0E-FC44-8117-62E599E4D4B9}" type="datetime1">
              <a:rPr lang="da-DK" smtClean="0"/>
              <a:t>27/04/2017</a:t>
            </a:fld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90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11" descr="NORDUnet 2015 Logo Pantone 300C 1600x375 600pt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33888" cy="640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3B7A30-9B3C-CF45-B82C-89F53BF3ABA4}" type="datetime1">
              <a:rPr lang="da-DK" smtClean="0"/>
              <a:t>27/04/2017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2D9766-DEA2-114A-8326-F038D28F4035}" type="datetime1">
              <a:rPr lang="da-DK" smtClean="0"/>
              <a:t>27/04/2017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765175"/>
            <a:ext cx="2070100" cy="546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6057900" cy="546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126C07-CC71-1E43-91DB-D7658F9BF7DB}" type="datetime1">
              <a:rPr lang="da-DK" smtClean="0"/>
              <a:t>27/04/2017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153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71538" y="3286125"/>
            <a:ext cx="7677175" cy="2303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CB990A-B38B-1D4D-B564-43256B57C944}" type="datetime1">
              <a:rPr lang="da-DK" smtClean="0"/>
              <a:t>27/04/2017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32700" cy="46605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D65B5A-AA9C-1544-A014-FCACDB5D4EF2}" type="datetime1">
              <a:rPr lang="da-DK" smtClean="0"/>
              <a:t>27/04/2017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000090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content no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928671"/>
            <a:ext cx="7632700" cy="4660569"/>
          </a:xfrm>
        </p:spPr>
        <p:txBody>
          <a:bodyPr/>
          <a:lstStyle>
            <a:lvl1pPr marL="0" indent="0">
              <a:buNone/>
              <a:defRPr/>
            </a:lvl1pPr>
            <a:lvl2pPr marL="355600" indent="0">
              <a:buNone/>
              <a:defRPr baseline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F9711D-82D7-5748-A030-3CC429070A01}" type="datetime1">
              <a:rPr lang="da-DK" smtClean="0"/>
              <a:t>27/04/2017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3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19506-D84E-CF47-AF79-8A20166F11C7}" type="datetime1">
              <a:rPr lang="da-DK" smtClean="0"/>
              <a:t>27/04/2017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857233"/>
            <a:ext cx="3740150" cy="4732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857233"/>
            <a:ext cx="3740150" cy="4732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A1F6E2-7CE4-D449-86FF-0A2BFA7DD238}" type="datetime1">
              <a:rPr lang="da-DK" smtClean="0"/>
              <a:t>27/04/2017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0"/>
            <a:ext cx="6858016" cy="64291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13"/>
            <a:ext cx="4040188" cy="4017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1613"/>
            <a:ext cx="4041775" cy="4017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0FAE3F-BE23-5F44-A800-E9211CD09053}" type="datetime1">
              <a:rPr lang="da-DK" smtClean="0"/>
              <a:t>27/04/2017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4B22AF-85A7-2E48-A5A4-5AF4E6D9E53D}" type="datetime1">
              <a:rPr lang="da-DK" smtClean="0"/>
              <a:t>27/04/2017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B2D20C-3DCC-3041-A37C-6F3C6CE85600}" type="datetime1">
              <a:rPr lang="da-DK" smtClean="0"/>
              <a:t>27/04/2017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E10579-28D7-2F49-83A7-613368A78E0C}" type="datetime1">
              <a:rPr lang="da-DK" smtClean="0"/>
              <a:t>27/04/2017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28671"/>
            <a:ext cx="7200403" cy="494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FontTx/>
              <a:buChar char="•"/>
              <a:tabLst/>
              <a:defRPr/>
            </a:pPr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5616" y="6248400"/>
            <a:ext cx="14751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27F62CA5-B154-DC4C-8E24-B0135561F20C}" type="datetime1">
              <a:rPr lang="da-DK" smtClean="0"/>
              <a:t>27/04/2017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0090"/>
                </a:solidFill>
                <a:effectLst/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12489" y="6453336"/>
            <a:ext cx="2319951" cy="25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3" name="Picture 11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-396875" y="0"/>
            <a:ext cx="208915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8" name="AutoShape 12"/>
          <p:cNvSpPr>
            <a:spLocks noChangeArrowheads="1"/>
          </p:cNvSpPr>
          <p:nvPr userDrawn="1"/>
        </p:nvSpPr>
        <p:spPr bwMode="auto">
          <a:xfrm>
            <a:off x="0" y="0"/>
            <a:ext cx="9144000" cy="654050"/>
          </a:xfrm>
          <a:prstGeom prst="roundRect">
            <a:avLst>
              <a:gd name="adj" fmla="val 218"/>
            </a:avLst>
          </a:prstGeom>
          <a:solidFill>
            <a:srgbClr val="0790D2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07988" hangingPunct="0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Tahoma" pitchFamily="34" charset="0"/>
                <a:cs typeface="+mn-cs"/>
              </a:rPr>
              <a:t>   </a:t>
            </a: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3808" y="0"/>
            <a:ext cx="574183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 descr="NORDUnet 2015 Logo Pantone 300C 1600x375 600pt.tif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33888" cy="6408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ts val="768"/>
        </a:spcBef>
        <a:spcAft>
          <a:spcPct val="0"/>
        </a:spcAft>
        <a:buClr>
          <a:schemeClr val="bg1"/>
        </a:buClr>
        <a:buSzPct val="7500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971600" y="1844675"/>
            <a:ext cx="7704855" cy="1555750"/>
          </a:xfrm>
        </p:spPr>
        <p:txBody>
          <a:bodyPr/>
          <a:lstStyle/>
          <a:p>
            <a:r>
              <a:rPr lang="en-US" dirty="0" smtClean="0"/>
              <a:t>Network Automation in NORDUnet with NSO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z="2000" dirty="0" smtClean="0"/>
              <a:t>SIG-NOC, CERN, </a:t>
            </a:r>
            <a:r>
              <a:rPr lang="en-US" sz="2000" smtClean="0"/>
              <a:t>April </a:t>
            </a:r>
            <a:r>
              <a:rPr lang="en-US" sz="2000" smtClean="0"/>
              <a:t>2017</a:t>
            </a:r>
            <a:endParaRPr lang="en-US" sz="2000" dirty="0" smtClean="0"/>
          </a:p>
          <a:p>
            <a:r>
              <a:rPr lang="en-US" sz="2000" dirty="0" smtClean="0"/>
              <a:t>Henrik Thostrup Jensen &lt; </a:t>
            </a:r>
            <a:r>
              <a:rPr lang="en-US" sz="2000" dirty="0" err="1" smtClean="0"/>
              <a:t>htj</a:t>
            </a:r>
            <a:r>
              <a:rPr lang="en-US" sz="2000" dirty="0" smtClean="0"/>
              <a:t> at </a:t>
            </a:r>
            <a:r>
              <a:rPr lang="en-US" sz="2000" dirty="0" err="1" smtClean="0"/>
              <a:t>nordu</a:t>
            </a:r>
            <a:r>
              <a:rPr lang="en-US" sz="2000" dirty="0" smtClean="0"/>
              <a:t> net &gt;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32700" cy="1440691"/>
          </a:xfrm>
        </p:spPr>
        <p:txBody>
          <a:bodyPr/>
          <a:lstStyle/>
          <a:p>
            <a:r>
              <a:rPr lang="en-US" sz="2400" dirty="0" smtClean="0"/>
              <a:t>Actual service example</a:t>
            </a:r>
          </a:p>
          <a:p>
            <a:pPr lvl="1"/>
            <a:r>
              <a:rPr lang="en-US" sz="2000" dirty="0" smtClean="0"/>
              <a:t>No router, just IX (IX -&gt; router mapping done elsewhere)</a:t>
            </a:r>
          </a:p>
          <a:p>
            <a:pPr lvl="1"/>
            <a:r>
              <a:rPr lang="en-US" sz="2000" dirty="0" smtClean="0"/>
              <a:t>No vendor specific stuff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349411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htj@ncs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&gt;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show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configuration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services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service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AS11798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type {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bgp-peer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11798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"Ace Data Centers, Inc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.";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as-macro4     AS-ACEDATACENTERS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as-macro6     AS-ACEDATACENTERS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prefix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-limit  120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prefix6-limit 10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exchange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-points EQX-CHI 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peering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206.223.119.174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peering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2001:504:0:4:0:1:1798:1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}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}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  <a:endParaRPr lang="en-US" sz="1400" dirty="0" err="1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1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32700" cy="1440691"/>
          </a:xfrm>
        </p:spPr>
        <p:txBody>
          <a:bodyPr/>
          <a:lstStyle/>
          <a:p>
            <a:r>
              <a:rPr lang="en-US" sz="2800" dirty="0" smtClean="0"/>
              <a:t>What happens when a peer service is setup?</a:t>
            </a:r>
          </a:p>
          <a:p>
            <a:pPr lvl="1"/>
            <a:r>
              <a:rPr lang="en-US" sz="2400" dirty="0" smtClean="0"/>
              <a:t>BGP neighbor configuration</a:t>
            </a:r>
          </a:p>
          <a:p>
            <a:pPr lvl="1"/>
            <a:r>
              <a:rPr lang="en-US" sz="2400" dirty="0" smtClean="0"/>
              <a:t>Policy for bgp neighbor</a:t>
            </a:r>
          </a:p>
          <a:p>
            <a:pPr lvl="1"/>
            <a:r>
              <a:rPr lang="en-US" sz="2400" dirty="0" smtClean="0"/>
              <a:t>AS path filter is created</a:t>
            </a:r>
          </a:p>
          <a:p>
            <a:pPr lvl="2"/>
            <a:r>
              <a:rPr lang="en-US" sz="2000" dirty="0" smtClean="0"/>
              <a:t>Populated via bgpq3 (can manually add as numbers)</a:t>
            </a:r>
          </a:p>
          <a:p>
            <a:pPr lvl="1"/>
            <a:r>
              <a:rPr lang="en-US" sz="2400" dirty="0"/>
              <a:t>Even a simple service will often </a:t>
            </a:r>
            <a:r>
              <a:rPr lang="en-US" sz="2400" dirty="0" smtClean="0"/>
              <a:t>produce </a:t>
            </a:r>
            <a:r>
              <a:rPr lang="en-US" sz="2400" dirty="0"/>
              <a:t>+100 lines of </a:t>
            </a:r>
            <a:r>
              <a:rPr lang="en-US" sz="2400" dirty="0" smtClean="0"/>
              <a:t>configuration</a:t>
            </a:r>
            <a:endParaRPr lang="en-US" sz="2800" dirty="0" smtClean="0"/>
          </a:p>
          <a:p>
            <a:r>
              <a:rPr lang="en-US" sz="2800" dirty="0" smtClean="0"/>
              <a:t>Transparency and abstraction when possible</a:t>
            </a:r>
          </a:p>
          <a:p>
            <a:pPr lvl="1"/>
            <a:r>
              <a:rPr lang="en-US" sz="2400" dirty="0" smtClean="0"/>
              <a:t>Peering service supports both Juniper and Arista</a:t>
            </a:r>
          </a:p>
          <a:p>
            <a:pPr lvl="1"/>
            <a:r>
              <a:rPr lang="en-US" sz="2400" dirty="0" smtClean="0"/>
              <a:t>IP v4/v6 differences are handled automatically</a:t>
            </a:r>
          </a:p>
          <a:p>
            <a:pPr lvl="2"/>
            <a:r>
              <a:rPr lang="en-US" sz="2000" dirty="0" smtClean="0"/>
              <a:t>If things can be shared they will, otherwise not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32700" cy="1152128"/>
          </a:xfrm>
        </p:spPr>
        <p:txBody>
          <a:bodyPr/>
          <a:lstStyle/>
          <a:p>
            <a:r>
              <a:rPr lang="en-US" sz="2800" dirty="0" smtClean="0"/>
              <a:t>Setting up a peer</a:t>
            </a:r>
          </a:p>
          <a:p>
            <a:pPr lvl="1"/>
            <a:r>
              <a:rPr lang="en-US" sz="2000" dirty="0" smtClean="0"/>
              <a:t>Setup peering across several routers in less than a minute!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15616" y="1916832"/>
            <a:ext cx="763284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&gt; </a:t>
            </a:r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configure</a:t>
            </a:r>
            <a:endParaRPr lang="de-DE" sz="1400" dirty="0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%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edit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services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service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AS10474 type </a:t>
            </a:r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bgp-peer</a:t>
            </a:r>
            <a:endParaRPr lang="de-DE" sz="1400" dirty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%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set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10474</a:t>
            </a:r>
            <a:endParaRPr lang="de-DE" sz="1400" dirty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%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set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exchange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-points 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LINX</a:t>
            </a:r>
            <a:endParaRPr lang="de-DE" sz="1400" dirty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%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request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retrieve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-info</a:t>
            </a: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root@ncs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% </a:t>
            </a:r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show</a:t>
            </a:r>
            <a:endParaRPr lang="de-DE" sz="1400" dirty="0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10474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Optinet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, South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Africa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";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as-macro4   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AS-OPTINET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as-macro6   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AS-OPTINET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prefix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-limit 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1265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prefix6-limit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63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exchange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-points 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LINX 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peering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195.66.224.149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peering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2001:7f8:4::28ea:1</a:t>
            </a:r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de-DE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ncs</a:t>
            </a:r>
            <a:r>
              <a:rPr lang="de-DE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% </a:t>
            </a:r>
            <a:r>
              <a:rPr lang="de-DE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commit</a:t>
            </a:r>
            <a:endParaRPr lang="de-DE" sz="1400" dirty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1"/>
            <a:ext cx="7632700" cy="1850168"/>
          </a:xfrm>
        </p:spPr>
        <p:txBody>
          <a:bodyPr/>
          <a:lstStyle/>
          <a:p>
            <a:r>
              <a:rPr lang="en-US" sz="2400" dirty="0" smtClean="0"/>
              <a:t>Fairly similar to peering service</a:t>
            </a:r>
          </a:p>
          <a:p>
            <a:r>
              <a:rPr lang="en-US" sz="2400" dirty="0" smtClean="0"/>
              <a:t>More flexible in what should be created or not</a:t>
            </a:r>
          </a:p>
          <a:p>
            <a:pPr lvl="1"/>
            <a:r>
              <a:rPr lang="en-US" sz="2000" dirty="0" smtClean="0"/>
              <a:t>Customers often have specific policies / communities</a:t>
            </a:r>
          </a:p>
          <a:p>
            <a:pPr lvl="1"/>
            <a:r>
              <a:rPr lang="en-US" sz="2000" dirty="0" smtClean="0"/>
              <a:t>Options to create prefix filter, policy, bcp38 filter, etc.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08816" y="2758889"/>
            <a:ext cx="820891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service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AS2847 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type 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bgp-customer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2847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import-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rules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[ mark-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external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reject-martians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litnet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-in 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export-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rules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[ export-aggregates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reject-badroute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transit-out 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LITNET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as-macro4    AS-LITNET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as-macro6    AS-LITNET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prefix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-limit 200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routers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de-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hmb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peering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109.105.98.127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de-DE" sz="13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peering</a:t>
            </a:r>
            <a:r>
              <a:rPr lang="de-DE" sz="13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2001:948:2:1a::2</a:t>
            </a:r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}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}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}</a:t>
            </a:r>
          </a:p>
          <a:p>
            <a:r>
              <a:rPr lang="de-DE" sz="13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  <a:endParaRPr lang="en-US" sz="1300" dirty="0" err="1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4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VPN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32700" cy="2376263"/>
          </a:xfrm>
        </p:spPr>
        <p:txBody>
          <a:bodyPr/>
          <a:lstStyle/>
          <a:p>
            <a:r>
              <a:rPr lang="en-US" sz="2000" dirty="0" smtClean="0"/>
              <a:t>L2 tunnel from one port to another port</a:t>
            </a:r>
          </a:p>
          <a:p>
            <a:r>
              <a:rPr lang="en-US" sz="2000" dirty="0" smtClean="0"/>
              <a:t>Supports trunk, </a:t>
            </a:r>
            <a:r>
              <a:rPr lang="en-US" sz="2000" dirty="0" err="1" smtClean="0"/>
              <a:t>vlan</a:t>
            </a:r>
            <a:r>
              <a:rPr lang="en-US" sz="2000" dirty="0" smtClean="0"/>
              <a:t>, </a:t>
            </a:r>
            <a:r>
              <a:rPr lang="en-US" sz="2000" dirty="0" err="1" smtClean="0"/>
              <a:t>vlan</a:t>
            </a:r>
            <a:r>
              <a:rPr lang="en-US" sz="2000" dirty="0" smtClean="0"/>
              <a:t>-rewrite</a:t>
            </a:r>
          </a:p>
          <a:p>
            <a:pPr lvl="1"/>
            <a:r>
              <a:rPr lang="en-US" sz="1600" dirty="0" smtClean="0"/>
              <a:t>Automatically creates units on interfaces</a:t>
            </a:r>
          </a:p>
          <a:p>
            <a:r>
              <a:rPr lang="en-US" sz="2000" dirty="0" smtClean="0"/>
              <a:t>MPLS across routers, interface-switch for router-local VPNs</a:t>
            </a:r>
          </a:p>
          <a:p>
            <a:r>
              <a:rPr lang="en-US" sz="2000" dirty="0" smtClean="0"/>
              <a:t>Integrated with our network inventory</a:t>
            </a:r>
          </a:p>
          <a:p>
            <a:pPr lvl="1"/>
            <a:r>
              <a:rPr lang="en-US" sz="1800" dirty="0" smtClean="0"/>
              <a:t>Service is registered and documented automatically on commit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3212976"/>
            <a:ext cx="763284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htj@ncs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&gt; show configuration services </a:t>
            </a:r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vpn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uts-fre-funet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side-a {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router    se-</a:t>
            </a:r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fre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interface et-2/1/0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side-b {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router    no-</a:t>
            </a:r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uts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interface xe-1/0/1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en-US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vlan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11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service-id      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NU-S800029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vrf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-target      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target:2603:4242001028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route-distinguisher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2603:1028;</a:t>
            </a:r>
            <a:endParaRPr lang="en-US" sz="1400" dirty="0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940152" y="5579649"/>
            <a:ext cx="648072" cy="153607"/>
          </a:xfrm>
          <a:prstGeom prst="straightConnector1">
            <a:avLst/>
          </a:prstGeom>
          <a:ln w="38100" cap="rnd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940152" y="5791253"/>
            <a:ext cx="648072" cy="22522"/>
          </a:xfrm>
          <a:prstGeom prst="straightConnector1">
            <a:avLst/>
          </a:prstGeom>
          <a:ln w="38100" cap="rnd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940152" y="5877272"/>
            <a:ext cx="648072" cy="98647"/>
          </a:xfrm>
          <a:prstGeom prst="straightConnector1">
            <a:avLst/>
          </a:prstGeom>
          <a:ln w="38100" cap="rnd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88224" y="5606587"/>
            <a:ext cx="2505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Automatically assigned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SunetC</a:t>
            </a:r>
            <a:r>
              <a:rPr lang="en-US" dirty="0" smtClean="0"/>
              <a:t>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SunetC</a:t>
            </a:r>
            <a:r>
              <a:rPr lang="en-US" sz="2400" dirty="0" smtClean="0"/>
              <a:t> is the new </a:t>
            </a:r>
            <a:r>
              <a:rPr lang="en-US" sz="2400" dirty="0"/>
              <a:t>S</a:t>
            </a:r>
            <a:r>
              <a:rPr lang="en-US" sz="2400" dirty="0" smtClean="0"/>
              <a:t>wedish R&amp;E network</a:t>
            </a:r>
          </a:p>
          <a:p>
            <a:pPr lvl="1"/>
            <a:r>
              <a:rPr lang="en-US" sz="2000" dirty="0" smtClean="0"/>
              <a:t>Somewhat special (in a good, but annoying way)</a:t>
            </a:r>
          </a:p>
          <a:p>
            <a:pPr lvl="1"/>
            <a:r>
              <a:rPr lang="en-US" sz="2000" dirty="0" smtClean="0"/>
              <a:t>DWDM cards in routers</a:t>
            </a:r>
          </a:p>
          <a:p>
            <a:pPr lvl="1"/>
            <a:r>
              <a:rPr lang="en-US" sz="2000" dirty="0" smtClean="0"/>
              <a:t>Unified provider and customer border routers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91680" y="3257030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Provider router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2987824" y="3257030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Provider router</a:t>
            </a:r>
            <a:endParaRPr lang="en-US" sz="1100" dirty="0"/>
          </a:p>
        </p:txBody>
      </p:sp>
      <p:cxnSp>
        <p:nvCxnSpPr>
          <p:cNvPr id="17" name="Straight Connector 16"/>
          <p:cNvCxnSpPr>
            <a:stCxn id="5" idx="3"/>
            <a:endCxn id="13" idx="1"/>
          </p:cNvCxnSpPr>
          <p:nvPr/>
        </p:nvCxnSpPr>
        <p:spPr>
          <a:xfrm>
            <a:off x="2483768" y="3473054"/>
            <a:ext cx="504056" cy="0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3" idx="2"/>
            <a:endCxn id="15" idx="0"/>
          </p:cNvCxnSpPr>
          <p:nvPr/>
        </p:nvCxnSpPr>
        <p:spPr>
          <a:xfrm>
            <a:off x="3383868" y="3689078"/>
            <a:ext cx="0" cy="508057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2"/>
            <a:endCxn id="14" idx="0"/>
          </p:cNvCxnSpPr>
          <p:nvPr/>
        </p:nvCxnSpPr>
        <p:spPr>
          <a:xfrm>
            <a:off x="2087724" y="3689078"/>
            <a:ext cx="0" cy="508057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475057" y="4413159"/>
            <a:ext cx="504056" cy="0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366446" y="2720306"/>
            <a:ext cx="8711" cy="508057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111134" y="2730947"/>
            <a:ext cx="8711" cy="508057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173315" y="5668062"/>
            <a:ext cx="1092714" cy="29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/>
              <a:t>Spine switch</a:t>
            </a:r>
            <a:endParaRPr lang="en-US" sz="1100" dirty="0"/>
          </a:p>
        </p:txBody>
      </p:sp>
      <p:cxnSp>
        <p:nvCxnSpPr>
          <p:cNvPr id="33" name="Straight Connector 32"/>
          <p:cNvCxnSpPr>
            <a:stCxn id="14" idx="2"/>
            <a:endCxn id="30" idx="0"/>
          </p:cNvCxnSpPr>
          <p:nvPr/>
        </p:nvCxnSpPr>
        <p:spPr>
          <a:xfrm flipH="1">
            <a:off x="1739627" y="4629183"/>
            <a:ext cx="348097" cy="610174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2"/>
            <a:endCxn id="32" idx="0"/>
          </p:cNvCxnSpPr>
          <p:nvPr/>
        </p:nvCxnSpPr>
        <p:spPr>
          <a:xfrm>
            <a:off x="3383868" y="4629183"/>
            <a:ext cx="293366" cy="608026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5" idx="2"/>
            <a:endCxn id="30" idx="0"/>
          </p:cNvCxnSpPr>
          <p:nvPr/>
        </p:nvCxnSpPr>
        <p:spPr>
          <a:xfrm flipH="1">
            <a:off x="1739627" y="4629183"/>
            <a:ext cx="1644241" cy="610174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4" idx="2"/>
            <a:endCxn id="31" idx="0"/>
          </p:cNvCxnSpPr>
          <p:nvPr/>
        </p:nvCxnSpPr>
        <p:spPr>
          <a:xfrm>
            <a:off x="2087724" y="4629183"/>
            <a:ext cx="631948" cy="1038879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5" idx="2"/>
            <a:endCxn id="31" idx="0"/>
          </p:cNvCxnSpPr>
          <p:nvPr/>
        </p:nvCxnSpPr>
        <p:spPr>
          <a:xfrm flipH="1">
            <a:off x="2719672" y="4629183"/>
            <a:ext cx="664196" cy="1038879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2" idx="0"/>
            <a:endCxn id="14" idx="2"/>
          </p:cNvCxnSpPr>
          <p:nvPr/>
        </p:nvCxnSpPr>
        <p:spPr>
          <a:xfrm flipH="1" flipV="1">
            <a:off x="2087724" y="4629183"/>
            <a:ext cx="1589510" cy="608026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193270" y="5239357"/>
            <a:ext cx="1092714" cy="29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/>
              <a:t>Spine switch</a:t>
            </a:r>
            <a:endParaRPr lang="en-US" sz="1100" dirty="0"/>
          </a:p>
        </p:txBody>
      </p:sp>
      <p:sp>
        <p:nvSpPr>
          <p:cNvPr id="32" name="Rectangle 31"/>
          <p:cNvSpPr/>
          <p:nvPr/>
        </p:nvSpPr>
        <p:spPr>
          <a:xfrm>
            <a:off x="3130877" y="5237209"/>
            <a:ext cx="1092714" cy="29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/>
              <a:t>Spine switch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>
            <a:off x="2987824" y="4197135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Customer router</a:t>
            </a:r>
            <a:endParaRPr lang="en-US" sz="1100" dirty="0"/>
          </a:p>
        </p:txBody>
      </p:sp>
      <p:sp>
        <p:nvSpPr>
          <p:cNvPr id="14" name="Rectangle 13"/>
          <p:cNvSpPr/>
          <p:nvPr/>
        </p:nvSpPr>
        <p:spPr>
          <a:xfrm>
            <a:off x="1691680" y="4197135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Customer router</a:t>
            </a:r>
            <a:endParaRPr lang="en-US" sz="1100" dirty="0"/>
          </a:p>
        </p:txBody>
      </p:sp>
      <p:sp>
        <p:nvSpPr>
          <p:cNvPr id="60" name="TextBox 59"/>
          <p:cNvSpPr txBox="1"/>
          <p:nvPr/>
        </p:nvSpPr>
        <p:spPr>
          <a:xfrm>
            <a:off x="2130482" y="2718158"/>
            <a:ext cx="123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Traditional</a:t>
            </a:r>
          </a:p>
        </p:txBody>
      </p:sp>
      <p:cxnSp>
        <p:nvCxnSpPr>
          <p:cNvPr id="64" name="Straight Connector 63"/>
          <p:cNvCxnSpPr>
            <a:stCxn id="72" idx="2"/>
            <a:endCxn id="74" idx="0"/>
          </p:cNvCxnSpPr>
          <p:nvPr/>
        </p:nvCxnSpPr>
        <p:spPr>
          <a:xfrm>
            <a:off x="7071698" y="3689078"/>
            <a:ext cx="0" cy="508057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64" idx="2"/>
            <a:endCxn id="73" idx="0"/>
          </p:cNvCxnSpPr>
          <p:nvPr/>
        </p:nvCxnSpPr>
        <p:spPr>
          <a:xfrm>
            <a:off x="5775554" y="3689078"/>
            <a:ext cx="0" cy="508057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162887" y="4413159"/>
            <a:ext cx="504056" cy="0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861145" y="5668062"/>
            <a:ext cx="1092714" cy="29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/>
              <a:t>Spine switch</a:t>
            </a:r>
            <a:endParaRPr lang="en-US" sz="1100" dirty="0"/>
          </a:p>
        </p:txBody>
      </p:sp>
      <p:cxnSp>
        <p:nvCxnSpPr>
          <p:cNvPr id="70" name="Straight Connector 69"/>
          <p:cNvCxnSpPr>
            <a:stCxn id="73" idx="2"/>
          </p:cNvCxnSpPr>
          <p:nvPr/>
        </p:nvCxnSpPr>
        <p:spPr>
          <a:xfrm flipH="1">
            <a:off x="5427457" y="4629183"/>
            <a:ext cx="348097" cy="610174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74" idx="2"/>
          </p:cNvCxnSpPr>
          <p:nvPr/>
        </p:nvCxnSpPr>
        <p:spPr>
          <a:xfrm>
            <a:off x="7071698" y="4629183"/>
            <a:ext cx="293366" cy="608026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74" idx="2"/>
          </p:cNvCxnSpPr>
          <p:nvPr/>
        </p:nvCxnSpPr>
        <p:spPr>
          <a:xfrm flipH="1">
            <a:off x="5427457" y="4629183"/>
            <a:ext cx="1644241" cy="610174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73" idx="2"/>
          </p:cNvCxnSpPr>
          <p:nvPr/>
        </p:nvCxnSpPr>
        <p:spPr>
          <a:xfrm>
            <a:off x="5775554" y="4629183"/>
            <a:ext cx="631948" cy="1038879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74" idx="2"/>
          </p:cNvCxnSpPr>
          <p:nvPr/>
        </p:nvCxnSpPr>
        <p:spPr>
          <a:xfrm flipH="1">
            <a:off x="6407502" y="4629183"/>
            <a:ext cx="664196" cy="1038879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73" idx="2"/>
          </p:cNvCxnSpPr>
          <p:nvPr/>
        </p:nvCxnSpPr>
        <p:spPr>
          <a:xfrm flipH="1" flipV="1">
            <a:off x="5775554" y="4629183"/>
            <a:ext cx="1589510" cy="608026"/>
          </a:xfrm>
          <a:prstGeom prst="line">
            <a:avLst/>
          </a:prstGeom>
          <a:ln w="38100" cap="rnd">
            <a:solidFill>
              <a:schemeClr val="accent1">
                <a:shade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4881100" y="5239357"/>
            <a:ext cx="1092714" cy="29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/>
              <a:t>Spine switch</a:t>
            </a:r>
            <a:endParaRPr lang="en-US" sz="1100" dirty="0"/>
          </a:p>
        </p:txBody>
      </p:sp>
      <p:sp>
        <p:nvSpPr>
          <p:cNvPr id="77" name="Rectangle 76"/>
          <p:cNvSpPr/>
          <p:nvPr/>
        </p:nvSpPr>
        <p:spPr>
          <a:xfrm>
            <a:off x="6818707" y="5237209"/>
            <a:ext cx="1092714" cy="298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/>
              <a:t>Spine switch</a:t>
            </a:r>
            <a:endParaRPr lang="en-US" sz="1100" dirty="0"/>
          </a:p>
        </p:txBody>
      </p:sp>
      <p:sp>
        <p:nvSpPr>
          <p:cNvPr id="78" name="Rectangle 77"/>
          <p:cNvSpPr/>
          <p:nvPr/>
        </p:nvSpPr>
        <p:spPr>
          <a:xfrm>
            <a:off x="6675654" y="4197135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Shared router</a:t>
            </a:r>
            <a:endParaRPr lang="en-US" sz="1100" dirty="0"/>
          </a:p>
        </p:txBody>
      </p:sp>
      <p:sp>
        <p:nvSpPr>
          <p:cNvPr id="79" name="Rectangle 78"/>
          <p:cNvSpPr/>
          <p:nvPr/>
        </p:nvSpPr>
        <p:spPr>
          <a:xfrm>
            <a:off x="5379510" y="4197135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Shared router</a:t>
            </a:r>
            <a:endParaRPr lang="en-US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5910695" y="3668043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2"/>
                </a:solidFill>
              </a:rPr>
              <a:t>SunetC</a:t>
            </a:r>
            <a:endParaRPr lang="en-US" dirty="0" smtClean="0">
              <a:solidFill>
                <a:schemeClr val="bg2"/>
              </a:solidFill>
            </a:endParaRPr>
          </a:p>
        </p:txBody>
      </p:sp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4665235" y="2403431"/>
            <a:ext cx="4011222" cy="135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768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Less equipment </a:t>
            </a:r>
            <a:r>
              <a:rPr lang="en-US" sz="2000" kern="0" dirty="0" smtClean="0">
                <a:sym typeface="Wingdings"/>
              </a:rPr>
              <a:t></a:t>
            </a:r>
            <a:endParaRPr lang="en-US" sz="2000" kern="0" dirty="0" smtClean="0"/>
          </a:p>
          <a:p>
            <a:r>
              <a:rPr lang="en-US" sz="2000" kern="0" dirty="0" smtClean="0"/>
              <a:t>Lower cost </a:t>
            </a:r>
            <a:r>
              <a:rPr lang="en-US" sz="2000" kern="0" dirty="0" smtClean="0">
                <a:sym typeface="Wingdings"/>
              </a:rPr>
              <a:t></a:t>
            </a:r>
            <a:endParaRPr lang="en-US" sz="2000" kern="0" dirty="0" smtClean="0"/>
          </a:p>
          <a:p>
            <a:r>
              <a:rPr lang="en-US" sz="2000" kern="0" dirty="0" smtClean="0"/>
              <a:t>Shared equipment </a:t>
            </a:r>
            <a:r>
              <a:rPr lang="en-US" sz="2000" kern="0" dirty="0" smtClean="0">
                <a:sym typeface="Wingdings"/>
              </a:rPr>
              <a:t></a:t>
            </a:r>
            <a:endParaRPr lang="en-US" sz="2000" kern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7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SSH User Service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764704"/>
            <a:ext cx="76328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htj@ncs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&gt; show configuration services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ssh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-users 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staff 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ldap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-group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ndn-netadmin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user-class   super-user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device-group SUNET-ALL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system-users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ni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 NI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ssh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-keys    [ "</a:t>
            </a:r>
            <a:r>
              <a:rPr lang="en-US" sz="12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ssh-rsa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is-I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…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user-class  SUNETCVIEW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customer-users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BTH-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bmt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        "Bjorn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Mattsson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";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ssh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-keys           [ "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ssh-rsa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is-I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…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write-device-group [ BTH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read-device-group  [ SUNET-CORE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expire-date        2017-10-01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support-users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jtac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 JTAC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ssh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-keys    [ "</a:t>
            </a:r>
            <a:r>
              <a:rPr lang="en-US" sz="12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ssh-rsa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is-I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…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expire-date 2017-12-01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read-device-group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[ SUNET-CORE SUNET-CPE-ALL ];</a:t>
            </a:r>
            <a:endParaRPr lang="en-US" sz="1200" dirty="0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user-class  super-user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devices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[ fln4-r1 kir3-r2 lba-r1 sva-r1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];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0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NSO is not a perfect system</a:t>
            </a:r>
          </a:p>
          <a:p>
            <a:pPr lvl="1"/>
            <a:r>
              <a:rPr lang="en-US" sz="2000" dirty="0" smtClean="0"/>
              <a:t>Tends to see routers as configuration databases</a:t>
            </a:r>
          </a:p>
          <a:p>
            <a:pPr lvl="1"/>
            <a:r>
              <a:rPr lang="en-US" sz="2000" dirty="0" smtClean="0"/>
              <a:t>Transactional system has severe limitations</a:t>
            </a:r>
          </a:p>
          <a:p>
            <a:pPr lvl="1"/>
            <a:r>
              <a:rPr lang="en-US" sz="2000" dirty="0" smtClean="0"/>
              <a:t>Not a great tool for troubleshooting</a:t>
            </a:r>
          </a:p>
          <a:p>
            <a:r>
              <a:rPr lang="en-US" sz="2400" dirty="0" err="1" smtClean="0"/>
              <a:t>JunOS</a:t>
            </a:r>
            <a:r>
              <a:rPr lang="en-US" sz="2400" dirty="0" smtClean="0"/>
              <a:t> is not perfect either</a:t>
            </a:r>
          </a:p>
          <a:p>
            <a:pPr lvl="1"/>
            <a:r>
              <a:rPr lang="en-US" sz="2000" dirty="0" err="1" smtClean="0"/>
              <a:t>Netconf</a:t>
            </a:r>
            <a:r>
              <a:rPr lang="en-US" sz="2000" dirty="0" smtClean="0"/>
              <a:t> stack is the main issue, </a:t>
            </a:r>
            <a:r>
              <a:rPr lang="en-US" sz="2000" dirty="0" err="1" smtClean="0"/>
              <a:t>rpd</a:t>
            </a:r>
            <a:r>
              <a:rPr lang="en-US" sz="2000" dirty="0" smtClean="0"/>
              <a:t> issues as well</a:t>
            </a:r>
            <a:endParaRPr lang="en-US" sz="2000" dirty="0"/>
          </a:p>
          <a:p>
            <a:r>
              <a:rPr lang="en-US" sz="2400" dirty="0" smtClean="0"/>
              <a:t>Network automation allows you to shoot yourself in the feet and hands simultaneously</a:t>
            </a:r>
          </a:p>
          <a:p>
            <a:pPr lvl="1"/>
            <a:r>
              <a:rPr lang="en-US" sz="2000" dirty="0" smtClean="0"/>
              <a:t>Having people configure everything manually isn’t exactly unproblematic either</a:t>
            </a:r>
          </a:p>
          <a:p>
            <a:r>
              <a:rPr lang="en-US" sz="2400" dirty="0" smtClean="0"/>
              <a:t>Some things are not possible without automation</a:t>
            </a:r>
            <a:endParaRPr lang="en-US" sz="2000" dirty="0" smtClean="0"/>
          </a:p>
          <a:p>
            <a:r>
              <a:rPr lang="en-US" sz="2400" dirty="0" smtClean="0"/>
              <a:t>Some things are not worth the time / investment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NORDUnet &amp; SUNET has a fair amount of automation in their networks</a:t>
            </a:r>
          </a:p>
          <a:p>
            <a:pPr lvl="1"/>
            <a:r>
              <a:rPr lang="en-US" sz="2400" dirty="0" smtClean="0"/>
              <a:t>But not everything is automated</a:t>
            </a:r>
          </a:p>
          <a:p>
            <a:endParaRPr lang="en-US" sz="2800" dirty="0"/>
          </a:p>
          <a:p>
            <a:r>
              <a:rPr lang="en-US" sz="2800" dirty="0" smtClean="0"/>
              <a:t>Further reading</a:t>
            </a:r>
            <a:endParaRPr lang="en-US" dirty="0" smtClean="0"/>
          </a:p>
          <a:p>
            <a:pPr lvl="1"/>
            <a:r>
              <a:rPr lang="en-US" sz="2400" dirty="0"/>
              <a:t>O</a:t>
            </a:r>
            <a:r>
              <a:rPr lang="en-US" sz="2400" dirty="0" smtClean="0"/>
              <a:t>ur schema and code is open source</a:t>
            </a:r>
          </a:p>
          <a:p>
            <a:pPr lvl="2"/>
            <a:r>
              <a:rPr lang="en-US" sz="2000" dirty="0"/>
              <a:t>https://</a:t>
            </a:r>
            <a:r>
              <a:rPr lang="en-US" sz="2000" dirty="0" err="1"/>
              <a:t>git.nordu.net</a:t>
            </a:r>
            <a:r>
              <a:rPr lang="en-US" sz="2000" dirty="0"/>
              <a:t>/?p=</a:t>
            </a:r>
            <a:r>
              <a:rPr lang="en-US" sz="2000" dirty="0" err="1"/>
              <a:t>ndn-ncs.git;a</a:t>
            </a:r>
            <a:r>
              <a:rPr lang="en-US" sz="2000" dirty="0"/>
              <a:t>=summary</a:t>
            </a:r>
            <a:endParaRPr lang="en-US" sz="2000" dirty="0" smtClean="0"/>
          </a:p>
          <a:p>
            <a:pPr lvl="1"/>
            <a:r>
              <a:rPr lang="en-US" sz="2400" dirty="0" smtClean="0"/>
              <a:t>Information about the new SUNET network</a:t>
            </a:r>
          </a:p>
          <a:p>
            <a:pPr lvl="2"/>
            <a:r>
              <a:rPr lang="en-US" sz="2000" dirty="0" smtClean="0"/>
              <a:t>Including router baseline configuration</a:t>
            </a:r>
          </a:p>
          <a:p>
            <a:pPr lvl="2"/>
            <a:r>
              <a:rPr lang="en-US" sz="1400" dirty="0"/>
              <a:t>https://</a:t>
            </a:r>
            <a:r>
              <a:rPr lang="en-US" sz="1400" dirty="0" err="1"/>
              <a:t>www.sunet.se</a:t>
            </a:r>
            <a:r>
              <a:rPr lang="en-US" sz="1400" dirty="0"/>
              <a:t>/</a:t>
            </a:r>
            <a:r>
              <a:rPr lang="en-US" sz="1400" dirty="0" err="1"/>
              <a:t>blogg</a:t>
            </a:r>
            <a:r>
              <a:rPr lang="en-US" sz="1400" dirty="0"/>
              <a:t>/a-trip-down-the-non-volatile-memory-lane/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3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Why do automation?</a:t>
            </a:r>
          </a:p>
          <a:p>
            <a:r>
              <a:rPr lang="en-US" sz="2800" dirty="0" smtClean="0"/>
              <a:t>We were doing a lot of similar configuration manually or semi-manually</a:t>
            </a:r>
          </a:p>
          <a:p>
            <a:pPr lvl="1"/>
            <a:r>
              <a:rPr lang="en-US" sz="2400" dirty="0" smtClean="0"/>
              <a:t>Network was growing, especially peering</a:t>
            </a:r>
          </a:p>
          <a:p>
            <a:pPr lvl="1"/>
            <a:r>
              <a:rPr lang="en-US" sz="2400" dirty="0" smtClean="0"/>
              <a:t>Repetitive work sucks</a:t>
            </a:r>
          </a:p>
          <a:p>
            <a:pPr lvl="1"/>
            <a:r>
              <a:rPr lang="en-US" sz="2400" dirty="0" smtClean="0"/>
              <a:t>Manual errors becomes an issue</a:t>
            </a:r>
          </a:p>
          <a:p>
            <a:r>
              <a:rPr lang="en-US" sz="2800" dirty="0" smtClean="0"/>
              <a:t>We selected the NCS tool from Tail-F</a:t>
            </a:r>
            <a:endParaRPr lang="en-US" sz="900" dirty="0"/>
          </a:p>
          <a:p>
            <a:r>
              <a:rPr lang="en-US" sz="2800" dirty="0" smtClean="0"/>
              <a:t>In this talk:</a:t>
            </a:r>
          </a:p>
          <a:p>
            <a:pPr lvl="1"/>
            <a:r>
              <a:rPr lang="en-US" sz="2400" dirty="0" smtClean="0"/>
              <a:t>NCS / NSO overview</a:t>
            </a:r>
          </a:p>
          <a:p>
            <a:pPr lvl="1"/>
            <a:r>
              <a:rPr lang="en-US" sz="2400" dirty="0" smtClean="0"/>
              <a:t>Automation in NORDUnet (and SUNET)</a:t>
            </a:r>
          </a:p>
          <a:p>
            <a:pPr lvl="1"/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71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1"/>
            <a:ext cx="6300192" cy="642918"/>
          </a:xfrm>
        </p:spPr>
        <p:txBody>
          <a:bodyPr/>
          <a:lstStyle/>
          <a:p>
            <a:r>
              <a:rPr lang="en-US" dirty="0" smtClean="0"/>
              <a:t>NCS / NSO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NCS = Network Configuration System</a:t>
            </a:r>
          </a:p>
          <a:p>
            <a:r>
              <a:rPr lang="en-US" sz="2800" dirty="0" smtClean="0"/>
              <a:t>Commercial product, created by Tail-F</a:t>
            </a:r>
            <a:endParaRPr lang="en-US" sz="2800" dirty="0"/>
          </a:p>
          <a:p>
            <a:r>
              <a:rPr lang="en-US" sz="2800" dirty="0" smtClean="0"/>
              <a:t>Tail-F was acquired by Cisco in 2014</a:t>
            </a:r>
          </a:p>
          <a:p>
            <a:pPr lvl="1"/>
            <a:r>
              <a:rPr lang="en-US" sz="2400" dirty="0" smtClean="0"/>
              <a:t>NCS was renamed to NSO</a:t>
            </a:r>
          </a:p>
          <a:p>
            <a:pPr lvl="1"/>
            <a:r>
              <a:rPr lang="en-US" sz="2400" dirty="0" smtClean="0"/>
              <a:t>NSO = Network Service Orchestrator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936011"/>
            <a:ext cx="1626712" cy="14048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149080"/>
            <a:ext cx="1626869" cy="86173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NSO 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1763688" y="1473696"/>
            <a:ext cx="5940386" cy="2376264"/>
            <a:chOff x="1745823" y="980728"/>
            <a:chExt cx="5940386" cy="2376264"/>
          </a:xfrm>
        </p:grpSpPr>
        <p:sp>
          <p:nvSpPr>
            <p:cNvPr id="6" name="Rounded Rectangle 5"/>
            <p:cNvSpPr/>
            <p:nvPr/>
          </p:nvSpPr>
          <p:spPr>
            <a:xfrm>
              <a:off x="1745823" y="2564904"/>
              <a:ext cx="1584176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Router</a:t>
              </a: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923928" y="2564904"/>
              <a:ext cx="1584176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Router</a:t>
              </a:r>
              <a:endParaRPr 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102033" y="2564904"/>
              <a:ext cx="1584176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Router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4716016" y="1772816"/>
              <a:ext cx="0" cy="766593"/>
            </a:xfrm>
            <a:prstGeom prst="straightConnector1">
              <a:avLst/>
            </a:prstGeom>
            <a:ln w="38100" cap="rnd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2987824" y="1772816"/>
              <a:ext cx="1368153" cy="766593"/>
            </a:xfrm>
            <a:prstGeom prst="straightConnector1">
              <a:avLst/>
            </a:prstGeom>
            <a:ln w="38100" cap="rnd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004048" y="1772816"/>
              <a:ext cx="1368152" cy="766593"/>
            </a:xfrm>
            <a:prstGeom prst="straightConnector1">
              <a:avLst/>
            </a:prstGeom>
            <a:ln w="38100" cap="rnd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693210" y="2059211"/>
              <a:ext cx="944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2"/>
                  </a:solidFill>
                </a:rPr>
                <a:t>netconf</a:t>
              </a:r>
              <a:endParaRPr lang="en-US" dirty="0" smtClean="0">
                <a:solidFill>
                  <a:schemeClr val="bg2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78012" y="2046012"/>
              <a:ext cx="944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2"/>
                  </a:solidFill>
                </a:rPr>
                <a:t>netconf</a:t>
              </a:r>
              <a:endParaRPr lang="en-US" dirty="0" smtClean="0">
                <a:solidFill>
                  <a:schemeClr val="bg2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02033" y="2046012"/>
              <a:ext cx="944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2"/>
                  </a:solidFill>
                </a:rPr>
                <a:t>netconf</a:t>
              </a:r>
              <a:endParaRPr lang="en-US" dirty="0" smtClean="0">
                <a:solidFill>
                  <a:schemeClr val="bg2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923928" y="980728"/>
              <a:ext cx="1584176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NSO</a:t>
              </a:r>
              <a:endParaRPr lang="en-US" dirty="0"/>
            </a:p>
          </p:txBody>
        </p:sp>
      </p:grp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1115616" y="4149080"/>
            <a:ext cx="7632700" cy="1800200"/>
          </a:xfrm>
        </p:spPr>
        <p:txBody>
          <a:bodyPr/>
          <a:lstStyle/>
          <a:p>
            <a:r>
              <a:rPr lang="en-US" sz="2000" dirty="0" smtClean="0"/>
              <a:t>Transactions over multiple devices</a:t>
            </a:r>
          </a:p>
          <a:p>
            <a:r>
              <a:rPr lang="en-US" sz="2000" dirty="0" smtClean="0"/>
              <a:t>Juniper-style CLI with all devices in one tree</a:t>
            </a:r>
          </a:p>
          <a:p>
            <a:r>
              <a:rPr lang="en-US" sz="2000" dirty="0" smtClean="0"/>
              <a:t>Device configuration / capability described with yang schema</a:t>
            </a:r>
          </a:p>
          <a:p>
            <a:r>
              <a:rPr lang="en-US" sz="2000" dirty="0" err="1" smtClean="0"/>
              <a:t>Netconf</a:t>
            </a:r>
            <a:r>
              <a:rPr lang="en-US" sz="2000" dirty="0" smtClean="0"/>
              <a:t> proxy enables communication with CLI/TL1 devices</a:t>
            </a:r>
            <a:endParaRPr lang="en-US" sz="20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193017" y="1157156"/>
            <a:ext cx="10221" cy="318437"/>
          </a:xfrm>
          <a:prstGeom prst="straightConnector1">
            <a:avLst/>
          </a:prstGeom>
          <a:ln w="38100" cap="rnd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283968" y="1116570"/>
            <a:ext cx="0" cy="357126"/>
          </a:xfrm>
          <a:prstGeom prst="straightConnector1">
            <a:avLst/>
          </a:prstGeom>
          <a:ln w="38100" cap="rnd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85837" y="78234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2"/>
                </a:solidFill>
              </a:rPr>
              <a:t>cli</a:t>
            </a:r>
            <a:endParaRPr lang="en-US" dirty="0" err="1" smtClean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84357" y="775488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http/</a:t>
            </a:r>
            <a:r>
              <a:rPr lang="en-US" dirty="0" err="1" smtClean="0">
                <a:solidFill>
                  <a:schemeClr val="bg2"/>
                </a:solidFill>
              </a:rPr>
              <a:t>json</a:t>
            </a:r>
            <a:endParaRPr lang="en-US" dirty="0" smtClean="0">
              <a:solidFill>
                <a:schemeClr val="bg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1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NSO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1"/>
            <a:ext cx="7632700" cy="2592288"/>
          </a:xfrm>
        </p:spPr>
        <p:txBody>
          <a:bodyPr/>
          <a:lstStyle/>
          <a:p>
            <a:r>
              <a:rPr lang="en-US" sz="2800" dirty="0" smtClean="0"/>
              <a:t>Unified CLI is not enough</a:t>
            </a:r>
            <a:endParaRPr lang="en-US" sz="2400" dirty="0" smtClean="0"/>
          </a:p>
          <a:p>
            <a:r>
              <a:rPr lang="en-US" sz="2800" dirty="0" smtClean="0"/>
              <a:t>NSO supports services as an abstraction</a:t>
            </a:r>
          </a:p>
          <a:p>
            <a:pPr lvl="1"/>
            <a:r>
              <a:rPr lang="en-US" sz="2400" dirty="0" smtClean="0"/>
              <a:t>Schema + code to create configuration</a:t>
            </a:r>
          </a:p>
          <a:p>
            <a:pPr lvl="1"/>
            <a:r>
              <a:rPr lang="en-US" sz="2400" dirty="0" smtClean="0"/>
              <a:t>Service schema = high level service description</a:t>
            </a:r>
          </a:p>
          <a:p>
            <a:pPr lvl="1"/>
            <a:r>
              <a:rPr lang="en-US" sz="2400" dirty="0" smtClean="0"/>
              <a:t>Code transforms service into router configuration</a:t>
            </a:r>
          </a:p>
          <a:p>
            <a:pPr lvl="2"/>
            <a:r>
              <a:rPr lang="en-US" sz="2000" dirty="0" smtClean="0"/>
              <a:t>Code has to be written - no magic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3766811"/>
            <a:ext cx="64807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htj@ncs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&gt; show configuration services </a:t>
            </a:r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vpn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uts-fre-funet</a:t>
            </a:r>
            <a:endParaRPr lang="en-US" sz="1400" dirty="0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side-a {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router    se-</a:t>
            </a:r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fre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interface et-2/1/0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side-b {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router    no-</a:t>
            </a:r>
            <a:r>
              <a:rPr lang="en-US" sz="14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uts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interface xe-1/0/1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r>
              <a:rPr lang="en-US" sz="14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vlan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en-US" sz="14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11</a:t>
            </a:r>
            <a:r>
              <a:rPr lang="en-US" sz="14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3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Fastmap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Writing service code for creation, update, and deletion is difficult to get right</a:t>
            </a:r>
          </a:p>
          <a:p>
            <a:r>
              <a:rPr lang="en-US" sz="2400" dirty="0" smtClean="0"/>
              <a:t>With </a:t>
            </a:r>
            <a:r>
              <a:rPr lang="en-US" sz="2400" dirty="0" err="1" smtClean="0"/>
              <a:t>fastmap</a:t>
            </a:r>
            <a:r>
              <a:rPr lang="en-US" sz="2400" dirty="0" smtClean="0"/>
              <a:t> one only has to write code for service creation</a:t>
            </a:r>
          </a:p>
          <a:p>
            <a:pPr lvl="1"/>
            <a:r>
              <a:rPr lang="en-US" sz="2000" dirty="0" smtClean="0"/>
              <a:t>create(service) -&gt; configuration</a:t>
            </a:r>
          </a:p>
          <a:p>
            <a:r>
              <a:rPr lang="en-US" sz="2400" dirty="0" smtClean="0"/>
              <a:t>NSO will save the result of the create</a:t>
            </a:r>
          </a:p>
          <a:p>
            <a:r>
              <a:rPr lang="en-US" sz="2400" dirty="0" smtClean="0"/>
              <a:t>On update, NSO will re-run create and do a diff with the previous result</a:t>
            </a:r>
          </a:p>
          <a:p>
            <a:pPr lvl="1"/>
            <a:r>
              <a:rPr lang="en-US" sz="2000" dirty="0" smtClean="0"/>
              <a:t>Only changes are send to the routers</a:t>
            </a:r>
          </a:p>
          <a:p>
            <a:r>
              <a:rPr lang="en-US" sz="2400" dirty="0" smtClean="0"/>
              <a:t>Works very well for static configuration</a:t>
            </a:r>
            <a:endParaRPr lang="en-US" sz="2000" dirty="0"/>
          </a:p>
          <a:p>
            <a:pPr lvl="1"/>
            <a:r>
              <a:rPr lang="en-US" sz="2000" dirty="0" smtClean="0"/>
              <a:t>Doesn’t work that well for dynamic output (filters)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8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NSO in NORDUnet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NORDUnet &amp; NSO</a:t>
            </a:r>
          </a:p>
          <a:p>
            <a:pPr lvl="1"/>
            <a:r>
              <a:rPr lang="en-US" sz="2400" dirty="0" smtClean="0"/>
              <a:t>Templates</a:t>
            </a:r>
          </a:p>
          <a:p>
            <a:pPr lvl="1"/>
            <a:r>
              <a:rPr lang="en-US" sz="2400" dirty="0" smtClean="0"/>
              <a:t>Services</a:t>
            </a:r>
          </a:p>
          <a:p>
            <a:pPr lvl="2"/>
            <a:r>
              <a:rPr lang="en-US" sz="2000" dirty="0" smtClean="0"/>
              <a:t>Peering</a:t>
            </a:r>
          </a:p>
          <a:p>
            <a:pPr lvl="2"/>
            <a:r>
              <a:rPr lang="en-US" sz="2000" dirty="0" smtClean="0"/>
              <a:t>Customers</a:t>
            </a:r>
          </a:p>
          <a:p>
            <a:pPr lvl="2"/>
            <a:r>
              <a:rPr lang="en-US" sz="2000" dirty="0" smtClean="0"/>
              <a:t>User management</a:t>
            </a:r>
          </a:p>
          <a:p>
            <a:pPr lvl="2"/>
            <a:r>
              <a:rPr lang="en-US" sz="2000" dirty="0" smtClean="0"/>
              <a:t>VPN setup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9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1"/>
            <a:ext cx="7632700" cy="936104"/>
          </a:xfrm>
        </p:spPr>
        <p:txBody>
          <a:bodyPr/>
          <a:lstStyle/>
          <a:p>
            <a:r>
              <a:rPr lang="en-US" sz="2400" dirty="0" smtClean="0"/>
              <a:t>A simple way for engineers to re-use configuration across devices</a:t>
            </a:r>
          </a:p>
          <a:p>
            <a:pPr lvl="1"/>
            <a:r>
              <a:rPr lang="en-US" sz="2000" dirty="0" smtClean="0"/>
              <a:t>Good for simple stuff (no software development)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130184"/>
            <a:ext cx="76327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htj@ncs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&gt; show configuration devices template </a:t>
            </a:r>
            <a:r>
              <a:rPr lang="en-US" sz="12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iBGP</a:t>
            </a:r>
            <a:endParaRPr lang="en-US" sz="1200" dirty="0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2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config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junos:configuration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protocols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bgp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precision-timers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log-</a:t>
            </a:r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updown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group SUNET-CORE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neighbor "{$ipv4_neighbor}"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 "{$neighbor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}";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group SUNET-CORE-v6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neighbor "{$ipv6_neighbor}" 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{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        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description "{$neighbor</a:t>
            </a:r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}";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    }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  <a:endParaRPr lang="en-US" sz="1200" dirty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200" dirty="0" err="1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htj@ncs</a:t>
            </a:r>
            <a:r>
              <a:rPr lang="en-US" sz="1200" dirty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% request devices device umu-r1 apply-template template-name </a:t>
            </a:r>
            <a:r>
              <a:rPr lang="en-US" sz="1200" dirty="0" err="1" smtClean="0">
                <a:solidFill>
                  <a:schemeClr val="bg2"/>
                </a:solidFill>
                <a:latin typeface="Courier New" charset="0"/>
                <a:ea typeface="Courier New" charset="0"/>
                <a:cs typeface="Courier New" charset="0"/>
              </a:rPr>
              <a:t>iBGP</a:t>
            </a:r>
            <a:endParaRPr lang="en-US" sz="1200" dirty="0" smtClean="0">
              <a:solidFill>
                <a:schemeClr val="bg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4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NORDUnet has fairly big peering infrastructure</a:t>
            </a:r>
          </a:p>
          <a:p>
            <a:pPr lvl="1"/>
            <a:r>
              <a:rPr lang="en-US" sz="2400" dirty="0" smtClean="0"/>
              <a:t>About 650 networks, 3000 bgp sessions</a:t>
            </a:r>
          </a:p>
          <a:p>
            <a:r>
              <a:rPr lang="en-US" sz="2800" dirty="0" smtClean="0"/>
              <a:t>as-path filters and prefix limits for all peers</a:t>
            </a:r>
          </a:p>
          <a:p>
            <a:pPr lvl="1"/>
            <a:r>
              <a:rPr lang="en-US" sz="2400" dirty="0" smtClean="0"/>
              <a:t>Because routing security</a:t>
            </a:r>
          </a:p>
          <a:p>
            <a:pPr lvl="1"/>
            <a:r>
              <a:rPr lang="en-US" sz="2400" dirty="0" smtClean="0"/>
              <a:t>Should be updated several times </a:t>
            </a:r>
            <a:r>
              <a:rPr lang="en-US" sz="2400" dirty="0"/>
              <a:t>a</a:t>
            </a:r>
            <a:r>
              <a:rPr lang="en-US" sz="2400" dirty="0" smtClean="0"/>
              <a:t> week</a:t>
            </a:r>
          </a:p>
          <a:p>
            <a:pPr lvl="1"/>
            <a:r>
              <a:rPr lang="en-US" sz="2400" dirty="0" smtClean="0"/>
              <a:t>1.3M lines of configuration on ~25 routers</a:t>
            </a:r>
          </a:p>
          <a:p>
            <a:pPr lvl="1"/>
            <a:r>
              <a:rPr lang="en-US" sz="2400" dirty="0" smtClean="0"/>
              <a:t>85% of that is as-path filters </a:t>
            </a:r>
            <a:r>
              <a:rPr lang="en-US" sz="2400" dirty="0" smtClean="0">
                <a:sym typeface="Wingdings"/>
              </a:rPr>
              <a:t></a:t>
            </a:r>
            <a:endParaRPr lang="en-US" sz="2400" dirty="0" smtClean="0"/>
          </a:p>
          <a:p>
            <a:pPr lvl="2"/>
            <a:endParaRPr lang="en-US" sz="1800" dirty="0"/>
          </a:p>
          <a:p>
            <a:r>
              <a:rPr lang="en-US" sz="2400" dirty="0" smtClean="0"/>
              <a:t>Maintaining this manually is</a:t>
            </a:r>
            <a:r>
              <a:rPr lang="is-IS" sz="2400" dirty="0" smtClean="0"/>
              <a:t>… tricky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3AF0-F14E-4DBE-AED0-FC4494BA19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9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RDUnet Presentation Template">
  <a:themeElements>
    <a:clrScheme name="NORDUnet 1 3">
      <a:dk1>
        <a:srgbClr val="000066"/>
      </a:dk1>
      <a:lt1>
        <a:srgbClr val="FFFFFF"/>
      </a:lt1>
      <a:dk2>
        <a:srgbClr val="000099"/>
      </a:dk2>
      <a:lt2>
        <a:srgbClr val="9FBFFF"/>
      </a:lt2>
      <a:accent1>
        <a:srgbClr val="0099CC"/>
      </a:accent1>
      <a:accent2>
        <a:srgbClr val="00CC66"/>
      </a:accent2>
      <a:accent3>
        <a:srgbClr val="AAAACA"/>
      </a:accent3>
      <a:accent4>
        <a:srgbClr val="DADADA"/>
      </a:accent4>
      <a:accent5>
        <a:srgbClr val="AACAE2"/>
      </a:accent5>
      <a:accent6>
        <a:srgbClr val="00B95C"/>
      </a:accent6>
      <a:hlink>
        <a:srgbClr val="00FFFF"/>
      </a:hlink>
      <a:folHlink>
        <a:srgbClr val="CDE6FF"/>
      </a:folHlink>
    </a:clrScheme>
    <a:fontScheme name="NORDUne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2"/>
            </a:solidFill>
          </a:defRPr>
        </a:defPPr>
      </a:lstStyle>
    </a:txDef>
  </a:objectDefaults>
  <a:extraClrSchemeLst>
    <a:extraClrScheme>
      <a:clrScheme name="NORDUnet 1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Unet 1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NDN PPT template 2015</Template>
  <TotalTime>6128</TotalTime>
  <Words>1200</Words>
  <Application>Microsoft Macintosh PowerPoint</Application>
  <PresentationFormat>On-screen Show (4:3)</PresentationFormat>
  <Paragraphs>283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Courier New</vt:lpstr>
      <vt:lpstr>StarSymbol</vt:lpstr>
      <vt:lpstr>Tahoma</vt:lpstr>
      <vt:lpstr>Verdana</vt:lpstr>
      <vt:lpstr>Wingdings</vt:lpstr>
      <vt:lpstr>NORDUnet Presentation Template</vt:lpstr>
      <vt:lpstr>Network Automation in NORDUnet with NSO</vt:lpstr>
      <vt:lpstr>Background</vt:lpstr>
      <vt:lpstr>NCS / NSO</vt:lpstr>
      <vt:lpstr>NSO Overview</vt:lpstr>
      <vt:lpstr>NSO Services</vt:lpstr>
      <vt:lpstr>Fastmap</vt:lpstr>
      <vt:lpstr>NSO in NORDUnet</vt:lpstr>
      <vt:lpstr>Templates</vt:lpstr>
      <vt:lpstr>Peer Service</vt:lpstr>
      <vt:lpstr>Peer Service</vt:lpstr>
      <vt:lpstr>Peer Service</vt:lpstr>
      <vt:lpstr>Peer Service</vt:lpstr>
      <vt:lpstr>Customer Service</vt:lpstr>
      <vt:lpstr>VPN Service</vt:lpstr>
      <vt:lpstr>SunetC Network</vt:lpstr>
      <vt:lpstr>SSH User Service</vt:lpstr>
      <vt:lpstr>Experiences</vt:lpstr>
      <vt:lpstr>Summary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NCS in NORDUnet</dc:title>
  <dc:creator>Henrik Thostrup Jensen</dc:creator>
  <cp:lastModifiedBy>Henrik Thostrup Jensen</cp:lastModifiedBy>
  <cp:revision>109</cp:revision>
  <cp:lastPrinted>2017-04-25T12:55:51Z</cp:lastPrinted>
  <dcterms:created xsi:type="dcterms:W3CDTF">2016-11-21T12:33:12Z</dcterms:created>
  <dcterms:modified xsi:type="dcterms:W3CDTF">2017-04-27T07:43:12Z</dcterms:modified>
</cp:coreProperties>
</file>