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notesSlides/notesSlide8.xml" ContentType="application/vnd.openxmlformats-officedocument.presentationml.notesSlide+xml"/>
  <Override PartName="/ppt/tags/tag10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1.xml" ContentType="application/vnd.openxmlformats-officedocument.presentationml.tags+xml"/>
  <Override PartName="/ppt/notesSlides/notesSlide11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24"/>
  </p:notesMasterIdLst>
  <p:sldIdLst>
    <p:sldId id="279" r:id="rId6"/>
    <p:sldId id="288" r:id="rId7"/>
    <p:sldId id="290" r:id="rId8"/>
    <p:sldId id="291" r:id="rId9"/>
    <p:sldId id="292" r:id="rId10"/>
    <p:sldId id="293" r:id="rId11"/>
    <p:sldId id="294" r:id="rId12"/>
    <p:sldId id="295" r:id="rId13"/>
    <p:sldId id="296" r:id="rId14"/>
    <p:sldId id="297" r:id="rId15"/>
    <p:sldId id="298" r:id="rId16"/>
    <p:sldId id="299" r:id="rId17"/>
    <p:sldId id="300" r:id="rId18"/>
    <p:sldId id="301" r:id="rId19"/>
    <p:sldId id="302" r:id="rId20"/>
    <p:sldId id="306" r:id="rId21"/>
    <p:sldId id="307" r:id="rId22"/>
    <p:sldId id="281" r:id="rId23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4161"/>
    <a:srgbClr val="EC0E51"/>
    <a:srgbClr val="ED1556"/>
    <a:srgbClr val="004361"/>
    <a:srgbClr val="003F5E"/>
    <a:srgbClr val="013F5E"/>
    <a:srgbClr val="FFFFFF"/>
    <a:srgbClr val="004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5" autoAdjust="0"/>
    <p:restoredTop sz="84668" autoAdjust="0"/>
  </p:normalViewPr>
  <p:slideViewPr>
    <p:cSldViewPr snapToGrid="0">
      <p:cViewPr>
        <p:scale>
          <a:sx n="100" d="100"/>
          <a:sy n="100" d="100"/>
        </p:scale>
        <p:origin x="-186" y="-72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27/04/2017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5A131B-0AF5-40E4-A3F6-81D25EC3A732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09347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B9C3655-059E-4A95-843F-86F420AADB5B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B9C3655-059E-4A95-843F-86F420AADB5B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5A131B-0AF5-40E4-A3F6-81D25EC3A732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510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5A131B-0AF5-40E4-A3F6-81D25EC3A732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01922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Latn-RS" dirty="0" smtClean="0"/>
              <a:t>Možda dodati i priču za eapol_test skriptu, tj. screenshot sa Netisa</a:t>
            </a:r>
            <a:endParaRPr lang="sr-Latn-M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23745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5A131B-0AF5-40E4-A3F6-81D25EC3A732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7949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DB69EA4-1CE0-4179-8A71-6EF80182F28C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DB69EA4-1CE0-4179-8A71-6EF80182F28C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6B2089C-AECF-4C0F-963F-239B8EAC9DB5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6B2089C-AECF-4C0F-963F-239B8EAC9DB5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B9C3655-059E-4A95-843F-86F420AADB5B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79"/>
          <a:stretch/>
        </p:blipFill>
        <p:spPr>
          <a:xfrm>
            <a:off x="-44450" y="1596504"/>
            <a:ext cx="9232900" cy="3546996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64169" y="204538"/>
            <a:ext cx="9023685" cy="8963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58388" y="475247"/>
            <a:ext cx="1568588" cy="836196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97644" y="1836091"/>
            <a:ext cx="3822700" cy="281467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97643" y="3414566"/>
            <a:ext cx="3752453" cy="32725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GN4 Symposium, Vienna</a:t>
            </a:r>
            <a:endParaRPr lang="en-GB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697644" y="1373001"/>
            <a:ext cx="3759596" cy="377594"/>
          </a:xfrm>
        </p:spPr>
        <p:txBody>
          <a:bodyPr>
            <a:normAutofit/>
          </a:bodyPr>
          <a:lstStyle>
            <a:lvl1pPr marL="0" indent="0">
              <a:buNone/>
              <a:defRPr sz="195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697644" y="998621"/>
            <a:ext cx="3759596" cy="354932"/>
          </a:xfrm>
        </p:spPr>
        <p:txBody>
          <a:bodyPr>
            <a:no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697643" y="3691293"/>
            <a:ext cx="3752453" cy="32123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8 - 9 March 2016</a:t>
            </a:r>
            <a:endParaRPr lang="en-GB" dirty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697644" y="2115826"/>
            <a:ext cx="3822700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 (if applicable)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697643" y="2374505"/>
            <a:ext cx="5029917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 Home Organisation, Organisation Name (if applicable)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836320" y="2761626"/>
            <a:ext cx="685800" cy="142799"/>
          </a:xfrm>
        </p:spPr>
        <p:txBody>
          <a:bodyPr>
            <a:norm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287628"/>
            <a:ext cx="4629150" cy="3108163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87628"/>
            <a:ext cx="3236119" cy="311411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extBox 4"/>
          <p:cNvSpPr txBox="1"/>
          <p:nvPr userDrawn="1"/>
        </p:nvSpPr>
        <p:spPr>
          <a:xfrm>
            <a:off x="366964" y="228600"/>
            <a:ext cx="42204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>
                <a:solidFill>
                  <a:srgbClr val="003F5D"/>
                </a:solidFill>
              </a:rPr>
              <a:t>Style</a:t>
            </a:r>
            <a:r>
              <a:rPr lang="en-GB" sz="18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18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1800" dirty="0">
              <a:solidFill>
                <a:srgbClr val="ED1556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438955" y="998625"/>
            <a:ext cx="78574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3F5D"/>
                </a:solidFill>
              </a:rPr>
              <a:t>This template is a dual purpose template for use both to</a:t>
            </a:r>
            <a:r>
              <a:rPr lang="en-GB" sz="1400" baseline="0" dirty="0" smtClean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Because of this there are two end slide versions: 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="1" baseline="0" dirty="0" smtClean="0">
                <a:solidFill>
                  <a:srgbClr val="003F5D"/>
                </a:solidFill>
              </a:rPr>
              <a:t>All slide packs MUST include the correct end slide. </a:t>
            </a:r>
            <a:r>
              <a:rPr lang="en-GB" sz="1400" b="0" baseline="0" dirty="0" smtClean="0">
                <a:solidFill>
                  <a:srgbClr val="003F5D"/>
                </a:solidFill>
              </a:rPr>
              <a:t>(This slide need not be shown during the presentation but must be included in any electronic or hard copies distributed/submitted)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Project participants must use the GN4-1 version with the EU funding statement.  This is a requirement of the EU funding agreement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Staff from the GÉANT offices should ensure the correct end slide is used. If in doubt contact your line manager/activity leader for clarification on which version to use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400" baseline="0" dirty="0" smtClean="0">
              <a:solidFill>
                <a:srgbClr val="003F5D"/>
              </a:solidFill>
            </a:endParaRP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 smtClean="0">
                <a:solidFill>
                  <a:srgbClr val="003F5D"/>
                </a:solidFill>
              </a:rPr>
              <a:t>The title slide has space for the speaker’s own role in their organisation, organisation name and an optional organisation logo which should be no larger than the main GÉANT logo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sz="1400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sz="1400" baseline="0" dirty="0" smtClean="0">
                <a:solidFill>
                  <a:srgbClr val="003F5D"/>
                </a:solidFill>
              </a:rPr>
              <a:t>If the colours are not shown in PowerPoint use the </a:t>
            </a:r>
            <a:r>
              <a:rPr lang="en-GB" sz="1400" baseline="0" dirty="0" err="1" smtClean="0">
                <a:solidFill>
                  <a:srgbClr val="003F5D"/>
                </a:solidFill>
              </a:rPr>
              <a:t>eyedrop</a:t>
            </a:r>
            <a:r>
              <a:rPr lang="en-GB" sz="1400" baseline="0" dirty="0" smtClean="0">
                <a:solidFill>
                  <a:srgbClr val="003F5D"/>
                </a:solidFill>
              </a:rPr>
              <a:t> colour picker to select the correct colour from these samples</a:t>
            </a:r>
            <a:endParaRPr lang="en-GB" sz="14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 smtClean="0">
              <a:solidFill>
                <a:srgbClr val="003F5D"/>
              </a:solidFill>
            </a:endParaRPr>
          </a:p>
          <a:p>
            <a:pPr marL="342900" lvl="1" indent="0">
              <a:buFont typeface="Arial" panose="020B0604020202020204" pitchFamily="34" charset="0"/>
              <a:buNone/>
            </a:pPr>
            <a:r>
              <a:rPr lang="en-GB" sz="1400" baseline="0" dirty="0" smtClean="0">
                <a:solidFill>
                  <a:srgbClr val="003F5D"/>
                </a:solidFill>
              </a:rPr>
              <a:t> </a:t>
            </a:r>
          </a:p>
        </p:txBody>
      </p:sp>
      <p:sp>
        <p:nvSpPr>
          <p:cNvPr id="9" name="Oval 8"/>
          <p:cNvSpPr/>
          <p:nvPr userDrawn="1"/>
        </p:nvSpPr>
        <p:spPr>
          <a:xfrm>
            <a:off x="8355189" y="4224431"/>
            <a:ext cx="496936" cy="482321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0" name="Oval 9"/>
          <p:cNvSpPr/>
          <p:nvPr userDrawn="1"/>
        </p:nvSpPr>
        <p:spPr>
          <a:xfrm>
            <a:off x="8355189" y="3587102"/>
            <a:ext cx="496936" cy="482321"/>
          </a:xfrm>
          <a:prstGeom prst="ellipse">
            <a:avLst/>
          </a:prstGeom>
          <a:solidFill>
            <a:srgbClr val="EC0E51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</p:spTree>
    <p:extLst>
      <p:ext uri="{BB962C8B-B14F-4D97-AF65-F5344CB8AC3E}">
        <p14:creationId xmlns:p14="http://schemas.microsoft.com/office/powerpoint/2010/main" val="1505946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 userDrawn="1"/>
        </p:nvSpPr>
        <p:spPr>
          <a:xfrm>
            <a:off x="2470932" y="74792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29" name="Group 28"/>
          <p:cNvGrpSpPr/>
          <p:nvPr userDrawn="1"/>
        </p:nvGrpSpPr>
        <p:grpSpPr>
          <a:xfrm>
            <a:off x="3014134" y="3580162"/>
            <a:ext cx="3115734" cy="898800"/>
            <a:chOff x="4003396" y="4773547"/>
            <a:chExt cx="4154312" cy="1198400"/>
          </a:xfrm>
        </p:grpSpPr>
        <p:sp>
          <p:nvSpPr>
            <p:cNvPr id="21" name="TextBox 20"/>
            <p:cNvSpPr txBox="1"/>
            <p:nvPr userDrawn="1"/>
          </p:nvSpPr>
          <p:spPr>
            <a:xfrm>
              <a:off x="4003396" y="5294839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 smtClean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4773547"/>
              <a:ext cx="1219200" cy="529760"/>
            </a:xfrm>
            <a:prstGeom prst="rect">
              <a:avLst/>
            </a:prstGeom>
          </p:spPr>
        </p:pic>
      </p:grpSp>
      <p:grpSp>
        <p:nvGrpSpPr>
          <p:cNvPr id="2" name="Group 1"/>
          <p:cNvGrpSpPr/>
          <p:nvPr userDrawn="1"/>
        </p:nvGrpSpPr>
        <p:grpSpPr>
          <a:xfrm>
            <a:off x="1451592" y="4642549"/>
            <a:ext cx="6155858" cy="294664"/>
            <a:chOff x="1162308" y="4642549"/>
            <a:chExt cx="6155858" cy="294664"/>
          </a:xfrm>
        </p:grpSpPr>
        <p:sp>
          <p:nvSpPr>
            <p:cNvPr id="30" name="TextBox 29"/>
            <p:cNvSpPr txBox="1"/>
            <p:nvPr userDrawn="1"/>
          </p:nvSpPr>
          <p:spPr>
            <a:xfrm>
              <a:off x="1588712" y="4697548"/>
              <a:ext cx="572945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This</a:t>
              </a:r>
              <a:r>
                <a:rPr lang="en-GB" sz="600" kern="1200" baseline="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work is part of a project that has received </a:t>
              </a:r>
              <a:r>
                <a:rPr lang="en-GB" sz="6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funding from the European Union’s Horizon 2020 research and innovation programme under Grant Agreement No. 691567 (GN4-1).</a:t>
              </a:r>
              <a:endParaRPr lang="en-GB" sz="600" dirty="0">
                <a:solidFill>
                  <a:schemeClr val="bg1"/>
                </a:solidFill>
              </a:endParaRPr>
            </a:p>
          </p:txBody>
        </p:sp>
        <p:pic>
          <p:nvPicPr>
            <p:cNvPr id="31" name="Picture 30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2308" y="4642549"/>
              <a:ext cx="433675" cy="294664"/>
            </a:xfrm>
            <a:prstGeom prst="rect">
              <a:avLst/>
            </a:prstGeom>
          </p:spPr>
        </p:pic>
      </p:grpSp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8" y="3068125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GN4-1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5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642938"/>
            <a:ext cx="9144000" cy="3857625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2470932" y="76814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3014133" y="3844855"/>
            <a:ext cx="3115734" cy="898800"/>
            <a:chOff x="4003396" y="5126471"/>
            <a:chExt cx="4154312" cy="1198400"/>
          </a:xfrm>
        </p:grpSpPr>
        <p:sp>
          <p:nvSpPr>
            <p:cNvPr id="18" name="TextBox 17"/>
            <p:cNvSpPr txBox="1"/>
            <p:nvPr userDrawn="1"/>
          </p:nvSpPr>
          <p:spPr>
            <a:xfrm>
              <a:off x="4003396" y="5647763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 smtClean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5126471"/>
              <a:ext cx="1219200" cy="529760"/>
            </a:xfrm>
            <a:prstGeom prst="rect">
              <a:avLst/>
            </a:prstGeom>
          </p:spPr>
        </p:pic>
      </p:grpSp>
      <p:sp>
        <p:nvSpPr>
          <p:cNvPr id="11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9" y="3163543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6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GÉANT Organisation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369219"/>
            <a:ext cx="4171950" cy="3263504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3" y="1260872"/>
            <a:ext cx="413623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1866904"/>
            <a:ext cx="4164806" cy="277534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143003"/>
            <a:ext cx="5898092" cy="3489722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14935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4" y="1149350"/>
            <a:ext cx="2" cy="351155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257300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30" y="3062288"/>
            <a:ext cx="8406062" cy="163604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2893595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143439"/>
            <a:ext cx="8486943" cy="15756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38639"/>
            <a:ext cx="4629150" cy="3157149"/>
          </a:xfrm>
        </p:spPr>
        <p:txBody>
          <a:bodyPr/>
          <a:lstStyle>
            <a:lvl1pPr>
              <a:defRPr sz="1800"/>
            </a:lvl1pPr>
            <a:lvl2pPr>
              <a:defRPr sz="165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31641"/>
            <a:ext cx="3236119" cy="317010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152400"/>
            <a:ext cx="6780516" cy="695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7" y="1143003"/>
            <a:ext cx="8181975" cy="348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4804515"/>
            <a:ext cx="555766" cy="2061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26877" y="4809935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355599" y="4843418"/>
            <a:ext cx="311573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dirty="0" smtClean="0">
                <a:solidFill>
                  <a:srgbClr val="003F5E"/>
                </a:solidFill>
              </a:rPr>
              <a:t>Networks </a:t>
            </a:r>
            <a:r>
              <a:rPr lang="en-GB" sz="75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75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750" baseline="0" dirty="0" smtClean="0">
                <a:solidFill>
                  <a:srgbClr val="003F5E"/>
                </a:solidFill>
              </a:rPr>
              <a:t> </a:t>
            </a:r>
            <a:endParaRPr lang="en-GB" sz="750" dirty="0">
              <a:solidFill>
                <a:srgbClr val="003F5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761759"/>
            <a:ext cx="8678778" cy="2355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9894" y="164736"/>
            <a:ext cx="1268579" cy="569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8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5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5" Type="http://schemas.openxmlformats.org/officeDocument/2006/relationships/image" Target="../media/image10.pn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5" Type="http://schemas.openxmlformats.org/officeDocument/2006/relationships/image" Target="../media/image18.pn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5" Type="http://schemas.openxmlformats.org/officeDocument/2006/relationships/image" Target="../media/image21.png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5" Type="http://schemas.openxmlformats.org/officeDocument/2006/relationships/image" Target="../media/image24.png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hyperlink" Target="http://w1.fi/wpa_supplicant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10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5" Type="http://schemas.openxmlformats.org/officeDocument/2006/relationships/image" Target="../media/image10.pn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sr-Latn-ME" dirty="0" smtClean="0"/>
              <a:t>Marko Eremija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sr-Latn-ME" dirty="0" smtClean="0"/>
              <a:t>5</a:t>
            </a:r>
            <a:r>
              <a:rPr lang="sr-Latn-RS" baseline="30000" dirty="0" smtClean="0"/>
              <a:t>th</a:t>
            </a:r>
            <a:r>
              <a:rPr lang="en-US" dirty="0" smtClean="0"/>
              <a:t> </a:t>
            </a:r>
            <a:r>
              <a:rPr lang="sr-Latn-ME" dirty="0" smtClean="0"/>
              <a:t>SIG NOC meeting, Geneva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697643" y="998621"/>
            <a:ext cx="5055457" cy="354932"/>
          </a:xfrm>
        </p:spPr>
        <p:txBody>
          <a:bodyPr/>
          <a:lstStyle/>
          <a:p>
            <a:r>
              <a:rPr lang="en-GB" dirty="0" smtClean="0"/>
              <a:t>RADIUS infrastructure</a:t>
            </a:r>
            <a:r>
              <a:rPr lang="sr-Latn-RS" dirty="0" smtClean="0"/>
              <a:t> monitoring</a:t>
            </a:r>
            <a:endParaRPr lang="sr-Latn-R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sr-Latn-ME" dirty="0" smtClean="0"/>
              <a:t>26 </a:t>
            </a:r>
            <a:r>
              <a:rPr lang="en-GB" dirty="0" smtClean="0"/>
              <a:t>- </a:t>
            </a:r>
            <a:r>
              <a:rPr lang="sr-Latn-ME" dirty="0" smtClean="0"/>
              <a:t>27</a:t>
            </a:r>
            <a:r>
              <a:rPr lang="en-GB" dirty="0" smtClean="0"/>
              <a:t> </a:t>
            </a:r>
            <a:r>
              <a:rPr lang="sr-Latn-ME" dirty="0" smtClean="0"/>
              <a:t>April</a:t>
            </a:r>
            <a:r>
              <a:rPr lang="en-GB" dirty="0" smtClean="0"/>
              <a:t> 201</a:t>
            </a:r>
            <a:r>
              <a:rPr lang="sr-Latn-RS" dirty="0" smtClean="0"/>
              <a:t>7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697643" y="2080890"/>
            <a:ext cx="5029917" cy="260411"/>
          </a:xfrm>
        </p:spPr>
        <p:txBody>
          <a:bodyPr>
            <a:normAutofit fontScale="92500" lnSpcReduction="20000"/>
          </a:bodyPr>
          <a:lstStyle/>
          <a:p>
            <a:r>
              <a:rPr lang="sr-Latn-RS" dirty="0" smtClean="0"/>
              <a:t>User Services Engineer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813" y="2498783"/>
            <a:ext cx="1628538" cy="396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45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Monitoring and reporting - RADIUS </a:t>
            </a:r>
            <a:r>
              <a:rPr lang="sr-Latn-CS" sz="2000" dirty="0" err="1" smtClean="0"/>
              <a:t>IdP</a:t>
            </a:r>
            <a:endParaRPr lang="en-US" sz="2000" dirty="0" smtClean="0"/>
          </a:p>
        </p:txBody>
      </p:sp>
      <p:sp>
        <p:nvSpPr>
          <p:cNvPr id="18444" name="Content Placeholder 2"/>
          <p:cNvSpPr>
            <a:spLocks noGrp="1"/>
          </p:cNvSpPr>
          <p:nvPr>
            <p:ph idx="1"/>
          </p:nvPr>
        </p:nvSpPr>
        <p:spPr>
          <a:xfrm>
            <a:off x="667151" y="1171435"/>
            <a:ext cx="7620000" cy="320279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6179" tIns="38090" rIns="76179" bIns="3809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dirty="0" smtClean="0"/>
              <a:t>RADIUS </a:t>
            </a:r>
            <a:r>
              <a:rPr lang="en-US" dirty="0"/>
              <a:t>Status and Delay </a:t>
            </a:r>
            <a:r>
              <a:rPr lang="en-US" dirty="0" smtClean="0"/>
              <a:t>charts (period </a:t>
            </a:r>
            <a:r>
              <a:rPr lang="en-US" dirty="0"/>
              <a:t>of </a:t>
            </a:r>
            <a:r>
              <a:rPr lang="en-US" dirty="0" smtClean="0"/>
              <a:t>15 days</a:t>
            </a:r>
            <a:r>
              <a:rPr lang="en-US" dirty="0"/>
              <a:t>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2225" y="1568315"/>
            <a:ext cx="5049360" cy="15435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3651" y="3111815"/>
            <a:ext cx="5057933" cy="1537070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3829519" y="3613478"/>
            <a:ext cx="514434" cy="964815"/>
          </a:xfrm>
          <a:prstGeom prst="ellipse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79" tIns="38090" rIns="76179" bIns="38090" rtlCol="0" anchor="ctr"/>
          <a:lstStyle/>
          <a:p>
            <a:pPr algn="ctr"/>
            <a:endParaRPr lang="en-GB" dirty="0">
              <a:latin typeface="Calibri" pitchFamily="34" charset="0"/>
              <a:cs typeface="Calibri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6192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81817">
        <p:fade/>
      </p:transition>
    </mc:Choice>
    <mc:Fallback xmlns="">
      <p:transition spd="med" advTm="8181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Title 1"/>
          <p:cNvSpPr>
            <a:spLocks noGrp="1"/>
          </p:cNvSpPr>
          <p:nvPr>
            <p:ph type="title"/>
          </p:nvPr>
        </p:nvSpPr>
        <p:spPr>
          <a:xfrm>
            <a:off x="686988" y="172602"/>
            <a:ext cx="8447542" cy="628650"/>
          </a:xfrm>
        </p:spPr>
        <p:txBody>
          <a:bodyPr>
            <a:normAutofit/>
          </a:bodyPr>
          <a:lstStyle/>
          <a:p>
            <a:r>
              <a:rPr lang="en-US" sz="2000" dirty="0" smtClean="0">
                <a:cs typeface="Calibri" pitchFamily="34" charset="0"/>
              </a:rPr>
              <a:t>Monitoring and reporting</a:t>
            </a:r>
            <a:r>
              <a:rPr lang="sr-Latn-ME" sz="2000" dirty="0" smtClean="0">
                <a:cs typeface="Calibri" pitchFamily="34" charset="0"/>
              </a:rPr>
              <a:t> - </a:t>
            </a:r>
            <a:r>
              <a:rPr lang="en-US" sz="2000" dirty="0" smtClean="0">
                <a:cs typeface="Calibri" pitchFamily="34" charset="0"/>
              </a:rPr>
              <a:t>RADIUS </a:t>
            </a:r>
            <a:r>
              <a:rPr lang="sr-Latn-CS" sz="2000" dirty="0" err="1">
                <a:cs typeface="Calibri" pitchFamily="34" charset="0"/>
              </a:rPr>
              <a:t>IdP</a:t>
            </a:r>
            <a:r>
              <a:rPr lang="en-US" sz="2000" dirty="0">
                <a:cs typeface="Calibri" pitchFamily="34" charset="0"/>
              </a:rPr>
              <a:t> + FTLR</a:t>
            </a:r>
          </a:p>
        </p:txBody>
      </p:sp>
      <p:sp>
        <p:nvSpPr>
          <p:cNvPr id="19468" name="Content Placeholder 2"/>
          <p:cNvSpPr>
            <a:spLocks noGrp="1"/>
          </p:cNvSpPr>
          <p:nvPr>
            <p:ph idx="1"/>
          </p:nvPr>
        </p:nvSpPr>
        <p:spPr>
          <a:xfrm>
            <a:off x="670271" y="1025299"/>
            <a:ext cx="8201025" cy="417910"/>
          </a:xfrm>
        </p:spPr>
        <p:txBody>
          <a:bodyPr>
            <a:normAutofit/>
          </a:bodyPr>
          <a:lstStyle/>
          <a:p>
            <a:r>
              <a:rPr lang="en-US" dirty="0" smtClean="0">
                <a:cs typeface="Calibri" pitchFamily="34" charset="0"/>
              </a:rPr>
              <a:t>Operability of EAP </a:t>
            </a:r>
            <a:r>
              <a:rPr lang="en-US" dirty="0">
                <a:cs typeface="Calibri" pitchFamily="34" charset="0"/>
              </a:rPr>
              <a:t>tunnel established over the</a:t>
            </a:r>
            <a:r>
              <a:rPr lang="sr-Latn-CS" dirty="0">
                <a:cs typeface="Calibri" pitchFamily="34" charset="0"/>
              </a:rPr>
              <a:t> FTLR</a:t>
            </a:r>
            <a:r>
              <a:rPr lang="en-US" dirty="0">
                <a:cs typeface="Calibri" pitchFamily="34" charset="0"/>
              </a:rPr>
              <a:t> server</a:t>
            </a:r>
            <a:r>
              <a:rPr lang="sr-Latn-CS" dirty="0">
                <a:cs typeface="Calibri" pitchFamily="34" charset="0"/>
              </a:rPr>
              <a:t> </a:t>
            </a:r>
            <a:r>
              <a:rPr lang="en-US" dirty="0">
                <a:cs typeface="Calibri" pitchFamily="34" charset="0"/>
              </a:rPr>
              <a:t>to the</a:t>
            </a:r>
            <a:r>
              <a:rPr lang="sr-Latn-CS" dirty="0">
                <a:cs typeface="Calibri" pitchFamily="34" charset="0"/>
              </a:rPr>
              <a:t> IdP RADIUS</a:t>
            </a:r>
            <a:r>
              <a:rPr lang="en-US" dirty="0">
                <a:cs typeface="Calibri" pitchFamily="34" charset="0"/>
              </a:rPr>
              <a:t> server is tested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578408" y="1325400"/>
            <a:ext cx="2206625" cy="507811"/>
          </a:xfrm>
          <a:prstGeom prst="rect">
            <a:avLst/>
          </a:prstGeom>
          <a:noFill/>
          <a:ln>
            <a:noFill/>
          </a:ln>
        </p:spPr>
        <p:txBody>
          <a:bodyPr lIns="76179" tIns="38090" rIns="76179" bIns="38090">
            <a:spAutoFit/>
          </a:bodyPr>
          <a:lstStyle/>
          <a:p>
            <a:pPr algn="ctr">
              <a:defRPr/>
            </a:pPr>
            <a:r>
              <a:rPr lang="en-US" sz="1400" b="1" dirty="0" err="1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eap-ttls</a:t>
            </a:r>
            <a:r>
              <a:rPr lang="sr-Latn-CS" sz="1400" b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</a:t>
            </a:r>
            <a:endParaRPr lang="en-US" sz="1400" b="1" dirty="0">
              <a:solidFill>
                <a:srgbClr val="0070C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defRPr/>
            </a:pPr>
            <a:r>
              <a:rPr lang="en-US" sz="1400" b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test@inst.ac.rs</a:t>
            </a:r>
          </a:p>
        </p:txBody>
      </p:sp>
      <p:pic>
        <p:nvPicPr>
          <p:cNvPr id="30" name="Picture 29" descr="server.jpg"/>
          <p:cNvPicPr>
            <a:picLocks noChangeAspect="1"/>
          </p:cNvPicPr>
          <p:nvPr/>
        </p:nvPicPr>
        <p:blipFill>
          <a:blip r:embed="rId4"/>
          <a:srcRect l="53181" t="1617" b="15327"/>
          <a:stretch>
            <a:fillRect/>
          </a:stretch>
        </p:blipFill>
        <p:spPr>
          <a:xfrm>
            <a:off x="8000338" y="1463274"/>
            <a:ext cx="989496" cy="1300039"/>
          </a:xfrm>
          <a:prstGeom prst="rect">
            <a:avLst/>
          </a:prstGeom>
        </p:spPr>
      </p:pic>
      <p:cxnSp>
        <p:nvCxnSpPr>
          <p:cNvPr id="33" name="Straight Arrow Connector 32"/>
          <p:cNvCxnSpPr/>
          <p:nvPr/>
        </p:nvCxnSpPr>
        <p:spPr>
          <a:xfrm>
            <a:off x="5552441" y="1799072"/>
            <a:ext cx="2406815" cy="1946"/>
          </a:xfrm>
          <a:prstGeom prst="straightConnector1">
            <a:avLst/>
          </a:prstGeom>
          <a:ln w="571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10800000" flipV="1">
            <a:off x="4770783" y="2135108"/>
            <a:ext cx="3208048" cy="3778"/>
          </a:xfrm>
          <a:prstGeom prst="straightConnector1">
            <a:avLst/>
          </a:prstGeom>
          <a:ln w="571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 descr="server.jpg"/>
          <p:cNvPicPr>
            <a:picLocks noChangeAspect="1"/>
          </p:cNvPicPr>
          <p:nvPr/>
        </p:nvPicPr>
        <p:blipFill>
          <a:blip r:embed="rId4"/>
          <a:srcRect l="53181" t="1617" b="15327"/>
          <a:stretch>
            <a:fillRect/>
          </a:stretch>
        </p:blipFill>
        <p:spPr>
          <a:xfrm>
            <a:off x="3800723" y="1443209"/>
            <a:ext cx="989496" cy="1300039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4333461" y="1663858"/>
            <a:ext cx="1200647" cy="292368"/>
          </a:xfrm>
          <a:prstGeom prst="rect">
            <a:avLst/>
          </a:prstGeom>
          <a:noFill/>
        </p:spPr>
        <p:txBody>
          <a:bodyPr wrap="square" lIns="76179" tIns="38090" rIns="76179" bIns="38090" rtlCol="0">
            <a:spAutoFit/>
          </a:bodyPr>
          <a:lstStyle/>
          <a:p>
            <a:r>
              <a:rPr lang="en-US" sz="1400" b="1" dirty="0" err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eapol_test</a:t>
            </a:r>
            <a:endParaRPr lang="en-GB" sz="1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1" name="Oval 30"/>
          <p:cNvSpPr/>
          <p:nvPr/>
        </p:nvSpPr>
        <p:spPr>
          <a:xfrm>
            <a:off x="4389119" y="1508808"/>
            <a:ext cx="1089329" cy="542677"/>
          </a:xfrm>
          <a:prstGeom prst="ellipse">
            <a:avLst/>
          </a:prstGeom>
          <a:solidFill>
            <a:srgbClr val="0070C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76179" tIns="38090" rIns="76179" bIns="38090" rtlCol="0" anchor="ctr"/>
          <a:lstStyle/>
          <a:p>
            <a:pPr algn="ctr"/>
            <a:endParaRPr lang="en-GB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415634" y="1657894"/>
            <a:ext cx="974344" cy="292368"/>
          </a:xfrm>
          <a:prstGeom prst="rect">
            <a:avLst/>
          </a:prstGeom>
          <a:noFill/>
        </p:spPr>
        <p:txBody>
          <a:bodyPr wrap="square" lIns="76179" tIns="38090" rIns="76179" bIns="38090" rtlCol="0">
            <a:spAutoFit/>
          </a:bodyPr>
          <a:lstStyle/>
          <a:p>
            <a:r>
              <a:rPr lang="en-US" sz="1400" b="1" dirty="0" err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eapol_test</a:t>
            </a:r>
            <a:endParaRPr lang="en-GB" sz="1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9" name="Picture 38" descr="server.jpg"/>
          <p:cNvPicPr>
            <a:picLocks noChangeAspect="1"/>
          </p:cNvPicPr>
          <p:nvPr/>
        </p:nvPicPr>
        <p:blipFill>
          <a:blip r:embed="rId4"/>
          <a:srcRect l="53181" t="1617" b="15327"/>
          <a:stretch>
            <a:fillRect/>
          </a:stretch>
        </p:blipFill>
        <p:spPr>
          <a:xfrm>
            <a:off x="6116855" y="3155258"/>
            <a:ext cx="989496" cy="1300039"/>
          </a:xfrm>
          <a:prstGeom prst="rect">
            <a:avLst/>
          </a:prstGeom>
        </p:spPr>
      </p:pic>
      <p:cxnSp>
        <p:nvCxnSpPr>
          <p:cNvPr id="44" name="Straight Arrow Connector 43"/>
          <p:cNvCxnSpPr/>
          <p:nvPr/>
        </p:nvCxnSpPr>
        <p:spPr>
          <a:xfrm flipH="1">
            <a:off x="7106351" y="2814877"/>
            <a:ext cx="1484324" cy="826637"/>
          </a:xfrm>
          <a:prstGeom prst="straightConnector1">
            <a:avLst/>
          </a:prstGeom>
          <a:ln w="57150">
            <a:solidFill>
              <a:srgbClr val="0070C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H="1">
            <a:off x="7106351" y="2729892"/>
            <a:ext cx="1249272" cy="612968"/>
          </a:xfrm>
          <a:prstGeom prst="straightConnector1">
            <a:avLst/>
          </a:prstGeom>
          <a:ln w="57150">
            <a:solidFill>
              <a:srgbClr val="0070C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6"/>
          <p:cNvSpPr txBox="1">
            <a:spLocks noChangeArrowheads="1"/>
          </p:cNvSpPr>
          <p:nvPr/>
        </p:nvSpPr>
        <p:spPr bwMode="auto">
          <a:xfrm>
            <a:off x="4345403" y="2600749"/>
            <a:ext cx="662366" cy="28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6179" tIns="38090" rIns="76179" bIns="38090">
            <a:spAutoFit/>
          </a:bodyPr>
          <a:lstStyle/>
          <a:p>
            <a:r>
              <a:rPr lang="en-US" b="1" dirty="0" err="1">
                <a:latin typeface="Calibri" pitchFamily="34" charset="0"/>
                <a:cs typeface="Calibri" pitchFamily="34" charset="0"/>
              </a:rPr>
              <a:t>NetIIS</a:t>
            </a:r>
            <a:endParaRPr lang="en-US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0" name="TextBox 15"/>
          <p:cNvSpPr txBox="1">
            <a:spLocks noChangeArrowheads="1"/>
          </p:cNvSpPr>
          <p:nvPr/>
        </p:nvSpPr>
        <p:spPr bwMode="auto">
          <a:xfrm>
            <a:off x="7064826" y="2570560"/>
            <a:ext cx="1327831" cy="28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6179" tIns="38090" rIns="76179" bIns="38090">
            <a:spAutoFit/>
          </a:bodyPr>
          <a:lstStyle/>
          <a:p>
            <a:pPr algn="ctr"/>
            <a:r>
              <a:rPr lang="en-US" b="1" dirty="0" smtClean="0">
                <a:latin typeface="Calibri" pitchFamily="34" charset="0"/>
                <a:cs typeface="Calibri" pitchFamily="34" charset="0"/>
              </a:rPr>
              <a:t>FTLR</a:t>
            </a:r>
            <a:endParaRPr lang="en-US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3" name="TextBox 8"/>
          <p:cNvSpPr txBox="1">
            <a:spLocks noChangeArrowheads="1"/>
          </p:cNvSpPr>
          <p:nvPr/>
        </p:nvSpPr>
        <p:spPr bwMode="auto">
          <a:xfrm>
            <a:off x="4657504" y="3894115"/>
            <a:ext cx="1599746" cy="492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6179" tIns="38090" rIns="76179" bIns="38090">
            <a:spAutoFit/>
          </a:bodyPr>
          <a:lstStyle/>
          <a:p>
            <a:pPr algn="ctr"/>
            <a:r>
              <a:rPr lang="en-US" b="1" dirty="0">
                <a:latin typeface="Calibri" pitchFamily="34" charset="0"/>
                <a:cs typeface="Calibri" pitchFamily="34" charset="0"/>
              </a:rPr>
              <a:t>inst.ac.rs</a:t>
            </a:r>
            <a:endParaRPr lang="sr-Latn-CS" b="1" dirty="0">
              <a:latin typeface="Calibri" pitchFamily="34" charset="0"/>
              <a:cs typeface="Calibri" pitchFamily="34" charset="0"/>
            </a:endParaRPr>
          </a:p>
          <a:p>
            <a:pPr algn="ctr"/>
            <a:r>
              <a:rPr lang="en-US" b="1" dirty="0" err="1">
                <a:latin typeface="Calibri" pitchFamily="34" charset="0"/>
                <a:cs typeface="Calibri" pitchFamily="34" charset="0"/>
              </a:rPr>
              <a:t>IdP</a:t>
            </a:r>
            <a:r>
              <a:rPr lang="en-US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sr-Latn-CS" b="1" dirty="0" smtClean="0">
                <a:latin typeface="Calibri" pitchFamily="34" charset="0"/>
                <a:cs typeface="Calibri" pitchFamily="34" charset="0"/>
              </a:rPr>
              <a:t>RADIUS</a:t>
            </a:r>
            <a:endParaRPr lang="en-US" b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7900"/>
            <a:ext cx="3101435" cy="3646742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1157067" y="4696509"/>
            <a:ext cx="2087237" cy="27755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79" tIns="38090" rIns="76179" bIns="38090" rtlCol="0" anchor="ctr"/>
          <a:lstStyle/>
          <a:p>
            <a:pPr algn="ctr"/>
            <a:endParaRPr lang="x-none">
              <a:latin typeface="Calibri" pitchFamily="34" charset="0"/>
              <a:cs typeface="Calibri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56394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3524">
        <p:fade/>
      </p:transition>
    </mc:Choice>
    <mc:Fallback xmlns="">
      <p:transition spd="med" advTm="5352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86201" y="1165086"/>
            <a:ext cx="7620000" cy="320279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6179" tIns="38090" rIns="76179" bIns="3809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dirty="0" smtClean="0"/>
              <a:t>Radius Status and Delay charts (period </a:t>
            </a:r>
            <a:r>
              <a:rPr lang="en-US" dirty="0"/>
              <a:t>of </a:t>
            </a:r>
            <a:r>
              <a:rPr lang="en-US" dirty="0" smtClean="0"/>
              <a:t>15 days</a:t>
            </a:r>
            <a:r>
              <a:rPr lang="en-US" dirty="0"/>
              <a:t>)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6988" y="172602"/>
            <a:ext cx="8447542" cy="628650"/>
          </a:xfrm>
        </p:spPr>
        <p:txBody>
          <a:bodyPr>
            <a:normAutofit/>
          </a:bodyPr>
          <a:lstStyle/>
          <a:p>
            <a:r>
              <a:rPr lang="en-US" sz="2000" dirty="0" smtClean="0">
                <a:cs typeface="Calibri" pitchFamily="34" charset="0"/>
              </a:rPr>
              <a:t>Monitoring and reporting</a:t>
            </a:r>
            <a:r>
              <a:rPr lang="sr-Latn-ME" sz="2000" dirty="0" smtClean="0">
                <a:cs typeface="Calibri" pitchFamily="34" charset="0"/>
              </a:rPr>
              <a:t> </a:t>
            </a:r>
            <a:r>
              <a:rPr lang="en-US" sz="2000" dirty="0" smtClean="0">
                <a:cs typeface="Calibri" pitchFamily="34" charset="0"/>
              </a:rPr>
              <a:t>- RADIUS </a:t>
            </a:r>
            <a:r>
              <a:rPr lang="sr-Latn-CS" sz="2000" dirty="0" err="1">
                <a:cs typeface="Calibri" pitchFamily="34" charset="0"/>
              </a:rPr>
              <a:t>IdP</a:t>
            </a:r>
            <a:r>
              <a:rPr lang="en-US" sz="2000" dirty="0">
                <a:cs typeface="Calibri" pitchFamily="34" charset="0"/>
              </a:rPr>
              <a:t> + FTLR</a:t>
            </a:r>
          </a:p>
        </p:txBody>
      </p:sp>
      <p:pic>
        <p:nvPicPr>
          <p:cNvPr id="9" name="Picture 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3702" y="1456255"/>
            <a:ext cx="5057933" cy="1524206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3701" y="2993353"/>
            <a:ext cx="5057933" cy="1543500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4213663" y="1908041"/>
            <a:ext cx="514434" cy="964815"/>
          </a:xfrm>
          <a:prstGeom prst="ellipse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79" tIns="38090" rIns="76179" bIns="38090" rtlCol="0" anchor="ctr"/>
          <a:lstStyle/>
          <a:p>
            <a:pPr algn="ctr"/>
            <a:endParaRPr lang="en-GB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4205547" y="3460303"/>
            <a:ext cx="514434" cy="964815"/>
          </a:xfrm>
          <a:prstGeom prst="ellipse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79" tIns="38090" rIns="76179" bIns="38090" rtlCol="0" anchor="ctr"/>
          <a:lstStyle/>
          <a:p>
            <a:pPr algn="ctr"/>
            <a:endParaRPr lang="en-GB" dirty="0">
              <a:latin typeface="Calibri" pitchFamily="34" charset="0"/>
              <a:cs typeface="Calibri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1902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92603">
        <p:fade/>
      </p:transition>
    </mc:Choice>
    <mc:Fallback xmlns="">
      <p:transition spd="med" advTm="9260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2" name="Content Placeholder 2"/>
          <p:cNvSpPr>
            <a:spLocks noGrp="1"/>
          </p:cNvSpPr>
          <p:nvPr>
            <p:ph idx="1"/>
          </p:nvPr>
        </p:nvSpPr>
        <p:spPr>
          <a:xfrm>
            <a:off x="515956" y="1074333"/>
            <a:ext cx="8416040" cy="41791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Operability of </a:t>
            </a:r>
            <a:r>
              <a:rPr lang="en-US" dirty="0" smtClean="0"/>
              <a:t>EAP </a:t>
            </a:r>
            <a:r>
              <a:rPr lang="en-US" dirty="0"/>
              <a:t>tunnel established over the institutional RADIUS sever and </a:t>
            </a:r>
            <a:r>
              <a:rPr lang="sr-Latn-CS" dirty="0"/>
              <a:t>FTLR</a:t>
            </a:r>
            <a:r>
              <a:rPr lang="en-US" dirty="0"/>
              <a:t> server</a:t>
            </a:r>
            <a:r>
              <a:rPr lang="sr-Latn-CS" dirty="0"/>
              <a:t> </a:t>
            </a:r>
            <a:r>
              <a:rPr lang="en-US" dirty="0"/>
              <a:t>to the monitor </a:t>
            </a:r>
            <a:r>
              <a:rPr lang="sr-Latn-CS" dirty="0"/>
              <a:t>RADIUS</a:t>
            </a:r>
            <a:r>
              <a:rPr lang="en-US" dirty="0"/>
              <a:t> server is tested</a:t>
            </a:r>
          </a:p>
          <a:p>
            <a:endParaRPr lang="en-US" dirty="0"/>
          </a:p>
        </p:txBody>
      </p:sp>
      <p:sp>
        <p:nvSpPr>
          <p:cNvPr id="24" name="TextBox 8"/>
          <p:cNvSpPr txBox="1">
            <a:spLocks noChangeArrowheads="1"/>
          </p:cNvSpPr>
          <p:nvPr/>
        </p:nvSpPr>
        <p:spPr bwMode="auto">
          <a:xfrm>
            <a:off x="6368686" y="4112972"/>
            <a:ext cx="1869451" cy="28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6179" tIns="38090" rIns="76179" bIns="38090">
            <a:spAutoFit/>
          </a:bodyPr>
          <a:lstStyle/>
          <a:p>
            <a:pPr algn="ctr"/>
            <a:r>
              <a:rPr lang="en-US" b="1" dirty="0" smtClean="0">
                <a:latin typeface="Calibri" pitchFamily="34" charset="0"/>
                <a:cs typeface="Calibri" pitchFamily="34" charset="0"/>
              </a:rPr>
              <a:t>RP </a:t>
            </a:r>
            <a:r>
              <a:rPr lang="sr-Latn-CS" b="1" dirty="0" smtClean="0">
                <a:latin typeface="Calibri" pitchFamily="34" charset="0"/>
                <a:cs typeface="Calibri" pitchFamily="34" charset="0"/>
              </a:rPr>
              <a:t>RADIUS</a:t>
            </a:r>
            <a:endParaRPr lang="en-US" b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5" name="Picture 24" descr="server.jpg"/>
          <p:cNvPicPr>
            <a:picLocks noChangeAspect="1"/>
          </p:cNvPicPr>
          <p:nvPr/>
        </p:nvPicPr>
        <p:blipFill>
          <a:blip r:embed="rId4"/>
          <a:srcRect l="53181" t="1617" b="15327"/>
          <a:stretch>
            <a:fillRect/>
          </a:stretch>
        </p:blipFill>
        <p:spPr>
          <a:xfrm>
            <a:off x="7942500" y="1492243"/>
            <a:ext cx="989496" cy="1300039"/>
          </a:xfrm>
          <a:prstGeom prst="rect">
            <a:avLst/>
          </a:prstGeom>
        </p:spPr>
      </p:pic>
      <p:pic>
        <p:nvPicPr>
          <p:cNvPr id="28" name="Picture 27" descr="server.jpg"/>
          <p:cNvPicPr>
            <a:picLocks noChangeAspect="1"/>
          </p:cNvPicPr>
          <p:nvPr/>
        </p:nvPicPr>
        <p:blipFill>
          <a:blip r:embed="rId4"/>
          <a:srcRect l="53181" t="1617" b="15327"/>
          <a:stretch>
            <a:fillRect/>
          </a:stretch>
        </p:blipFill>
        <p:spPr>
          <a:xfrm>
            <a:off x="3848239" y="2406816"/>
            <a:ext cx="989496" cy="1300039"/>
          </a:xfrm>
          <a:prstGeom prst="rect">
            <a:avLst/>
          </a:prstGeom>
        </p:spPr>
      </p:pic>
      <p:sp>
        <p:nvSpPr>
          <p:cNvPr id="30" name="Oval 29"/>
          <p:cNvSpPr/>
          <p:nvPr/>
        </p:nvSpPr>
        <p:spPr>
          <a:xfrm>
            <a:off x="4436635" y="2472414"/>
            <a:ext cx="1089329" cy="542677"/>
          </a:xfrm>
          <a:prstGeom prst="ellipse">
            <a:avLst/>
          </a:prstGeom>
          <a:solidFill>
            <a:srgbClr val="0070C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76179" tIns="38090" rIns="76179" bIns="38090" rtlCol="0" anchor="ctr"/>
          <a:lstStyle/>
          <a:p>
            <a:pPr algn="ctr"/>
            <a:endParaRPr lang="en-GB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507696" y="2514346"/>
            <a:ext cx="1200647" cy="507811"/>
          </a:xfrm>
          <a:prstGeom prst="rect">
            <a:avLst/>
          </a:prstGeom>
          <a:noFill/>
        </p:spPr>
        <p:txBody>
          <a:bodyPr wrap="square" lIns="76179" tIns="38090" rIns="76179" bIns="38090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monitor</a:t>
            </a:r>
          </a:p>
          <a:p>
            <a:r>
              <a:rPr lang="en-US" sz="1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RADIUS</a:t>
            </a:r>
            <a:endParaRPr lang="en-GB" sz="1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7" name="TextBox 15"/>
          <p:cNvSpPr txBox="1">
            <a:spLocks noChangeArrowheads="1"/>
          </p:cNvSpPr>
          <p:nvPr/>
        </p:nvSpPr>
        <p:spPr bwMode="auto">
          <a:xfrm>
            <a:off x="6614670" y="1644045"/>
            <a:ext cx="1327831" cy="28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6179" tIns="38090" rIns="76179" bIns="38090">
            <a:spAutoFit/>
          </a:bodyPr>
          <a:lstStyle/>
          <a:p>
            <a:pPr algn="ctr"/>
            <a:r>
              <a:rPr lang="en-US" b="1" dirty="0" smtClean="0">
                <a:latin typeface="Calibri" pitchFamily="34" charset="0"/>
                <a:cs typeface="Calibri" pitchFamily="34" charset="0"/>
              </a:rPr>
              <a:t>FTLR</a:t>
            </a:r>
            <a:endParaRPr lang="en-US" b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8" name="Picture 37" descr="server.jpg"/>
          <p:cNvPicPr>
            <a:picLocks noChangeAspect="1"/>
          </p:cNvPicPr>
          <p:nvPr/>
        </p:nvPicPr>
        <p:blipFill>
          <a:blip r:embed="rId4"/>
          <a:srcRect l="53181" t="1617" b="15327"/>
          <a:stretch>
            <a:fillRect/>
          </a:stretch>
        </p:blipFill>
        <p:spPr>
          <a:xfrm>
            <a:off x="7953955" y="3155258"/>
            <a:ext cx="989496" cy="1300039"/>
          </a:xfrm>
          <a:prstGeom prst="rect">
            <a:avLst/>
          </a:prstGeom>
        </p:spPr>
      </p:pic>
      <p:cxnSp>
        <p:nvCxnSpPr>
          <p:cNvPr id="39" name="Straight Arrow Connector 38"/>
          <p:cNvCxnSpPr/>
          <p:nvPr/>
        </p:nvCxnSpPr>
        <p:spPr>
          <a:xfrm>
            <a:off x="5478695" y="3439773"/>
            <a:ext cx="2438649" cy="513868"/>
          </a:xfrm>
          <a:prstGeom prst="straightConnector1">
            <a:avLst/>
          </a:prstGeom>
          <a:ln w="57150">
            <a:solidFill>
              <a:srgbClr val="0070C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4342987" y="3587155"/>
            <a:ext cx="3384551" cy="507811"/>
          </a:xfrm>
          <a:prstGeom prst="rect">
            <a:avLst/>
          </a:prstGeom>
          <a:noFill/>
          <a:ln>
            <a:noFill/>
          </a:ln>
        </p:spPr>
        <p:txBody>
          <a:bodyPr lIns="76179" tIns="38090" rIns="76179" bIns="38090">
            <a:spAutoFit/>
          </a:bodyPr>
          <a:lstStyle/>
          <a:p>
            <a:pPr algn="ctr">
              <a:defRPr/>
            </a:pPr>
            <a:r>
              <a:rPr lang="en-US" sz="1400" b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eap-ttls</a:t>
            </a:r>
            <a:r>
              <a:rPr lang="sr-Latn-CS" sz="1400" b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400" b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 </a:t>
            </a:r>
          </a:p>
          <a:p>
            <a:pPr algn="ctr">
              <a:defRPr/>
            </a:pPr>
            <a:r>
              <a:rPr lang="en-US" sz="1400" b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test@monitor.eduroam.ac.rs</a:t>
            </a:r>
          </a:p>
        </p:txBody>
      </p:sp>
      <p:cxnSp>
        <p:nvCxnSpPr>
          <p:cNvPr id="41" name="Straight Arrow Connector 40"/>
          <p:cNvCxnSpPr/>
          <p:nvPr/>
        </p:nvCxnSpPr>
        <p:spPr>
          <a:xfrm flipV="1">
            <a:off x="5522886" y="2142261"/>
            <a:ext cx="2487614" cy="494109"/>
          </a:xfrm>
          <a:prstGeom prst="straightConnector1">
            <a:avLst/>
          </a:prstGeom>
          <a:ln w="57150">
            <a:solidFill>
              <a:srgbClr val="0070C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8620128" y="2620376"/>
            <a:ext cx="0" cy="534882"/>
          </a:xfrm>
          <a:prstGeom prst="straightConnector1">
            <a:avLst/>
          </a:prstGeom>
          <a:ln w="57150">
            <a:solidFill>
              <a:srgbClr val="0070C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562574" y="2372131"/>
            <a:ext cx="2447925" cy="496490"/>
          </a:xfrm>
          <a:prstGeom prst="straightConnector1">
            <a:avLst/>
          </a:prstGeom>
          <a:ln w="57150">
            <a:solidFill>
              <a:srgbClr val="0070C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8382001" y="2736028"/>
            <a:ext cx="0" cy="467856"/>
          </a:xfrm>
          <a:prstGeom prst="straightConnector1">
            <a:avLst/>
          </a:prstGeom>
          <a:ln w="57150">
            <a:solidFill>
              <a:srgbClr val="0070C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5506914" y="3248645"/>
            <a:ext cx="2438756" cy="528017"/>
          </a:xfrm>
          <a:prstGeom prst="straightConnector1">
            <a:avLst/>
          </a:prstGeom>
          <a:ln w="57150">
            <a:solidFill>
              <a:srgbClr val="0070C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Oval 46"/>
          <p:cNvSpPr/>
          <p:nvPr/>
        </p:nvSpPr>
        <p:spPr>
          <a:xfrm>
            <a:off x="4417585" y="3036770"/>
            <a:ext cx="1089329" cy="542677"/>
          </a:xfrm>
          <a:prstGeom prst="ellipse">
            <a:avLst/>
          </a:prstGeom>
          <a:solidFill>
            <a:srgbClr val="0070C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76179" tIns="38090" rIns="76179" bIns="38090" rtlCol="0" anchor="ctr"/>
          <a:lstStyle/>
          <a:p>
            <a:pPr algn="ctr"/>
            <a:endParaRPr lang="en-GB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361928" y="3185858"/>
            <a:ext cx="1200647" cy="292368"/>
          </a:xfrm>
          <a:prstGeom prst="rect">
            <a:avLst/>
          </a:prstGeom>
          <a:noFill/>
        </p:spPr>
        <p:txBody>
          <a:bodyPr wrap="square" lIns="76179" tIns="38090" rIns="76179" bIns="38090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eapol_test</a:t>
            </a:r>
            <a:endParaRPr lang="en-GB" sz="1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486" name="TextBox 6"/>
          <p:cNvSpPr txBox="1">
            <a:spLocks noChangeArrowheads="1"/>
          </p:cNvSpPr>
          <p:nvPr/>
        </p:nvSpPr>
        <p:spPr bwMode="auto">
          <a:xfrm>
            <a:off x="2949147" y="1650756"/>
            <a:ext cx="2974975" cy="907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6179" tIns="38090" rIns="76179" bIns="38090">
            <a:spAutoFit/>
          </a:bodyPr>
          <a:lstStyle/>
          <a:p>
            <a:pPr algn="ctr"/>
            <a:r>
              <a:rPr lang="en-US" b="1" dirty="0">
                <a:latin typeface="Calibri" pitchFamily="34" charset="0"/>
                <a:cs typeface="Calibri" pitchFamily="34" charset="0"/>
              </a:rPr>
              <a:t>NetIIS</a:t>
            </a:r>
          </a:p>
          <a:p>
            <a:pPr algn="ctr"/>
            <a:r>
              <a:rPr lang="en-US" b="1" dirty="0">
                <a:latin typeface="Calibri" pitchFamily="34" charset="0"/>
                <a:cs typeface="Calibri" pitchFamily="34" charset="0"/>
              </a:rPr>
              <a:t>monitor.eduroam.ac.rs</a:t>
            </a:r>
          </a:p>
          <a:p>
            <a:pPr algn="ctr"/>
            <a:r>
              <a:rPr lang="en-US" b="1" dirty="0" smtClean="0">
                <a:latin typeface="Calibri" pitchFamily="34" charset="0"/>
                <a:cs typeface="Calibri" pitchFamily="34" charset="0"/>
              </a:rPr>
              <a:t>RADIUS</a:t>
            </a:r>
            <a:endParaRPr lang="en-US" b="1" dirty="0">
              <a:latin typeface="Calibri" pitchFamily="34" charset="0"/>
              <a:cs typeface="Calibri" pitchFamily="34" charset="0"/>
            </a:endParaRPr>
          </a:p>
          <a:p>
            <a:pPr algn="ctr"/>
            <a:endParaRPr lang="en-US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3" name="Title 1"/>
          <p:cNvSpPr>
            <a:spLocks noGrp="1"/>
          </p:cNvSpPr>
          <p:nvPr>
            <p:ph type="title"/>
          </p:nvPr>
        </p:nvSpPr>
        <p:spPr>
          <a:xfrm>
            <a:off x="686988" y="172602"/>
            <a:ext cx="8447542" cy="628650"/>
          </a:xfrm>
        </p:spPr>
        <p:txBody>
          <a:bodyPr>
            <a:normAutofit/>
          </a:bodyPr>
          <a:lstStyle/>
          <a:p>
            <a:r>
              <a:rPr lang="en-US" sz="2000" dirty="0" smtClean="0">
                <a:cs typeface="Calibri" pitchFamily="34" charset="0"/>
              </a:rPr>
              <a:t>Monitoring and reporting - RADIUS RP</a:t>
            </a:r>
            <a:endParaRPr lang="en-US" sz="2000" dirty="0">
              <a:cs typeface="Calibri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41" y="1567977"/>
            <a:ext cx="3522786" cy="2351551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1194339" y="3776662"/>
            <a:ext cx="1754808" cy="17697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79" tIns="38090" rIns="76179" bIns="38090" rtlCol="0" anchor="ctr"/>
          <a:lstStyle/>
          <a:p>
            <a:pPr algn="ctr"/>
            <a:endParaRPr lang="x-none">
              <a:latin typeface="Calibri" pitchFamily="34" charset="0"/>
              <a:cs typeface="Calibri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42614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09956">
        <p:fade/>
      </p:transition>
    </mc:Choice>
    <mc:Fallback xmlns="">
      <p:transition spd="med" advTm="10995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/>
      <p:bldP spid="4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48101" y="1050785"/>
            <a:ext cx="7620000" cy="320279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6179" tIns="38090" rIns="76179" bIns="3809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dirty="0" smtClean="0"/>
              <a:t>RADIUS Status </a:t>
            </a:r>
            <a:r>
              <a:rPr lang="en-US" dirty="0"/>
              <a:t>and</a:t>
            </a:r>
            <a:r>
              <a:rPr lang="en-US" dirty="0" smtClean="0"/>
              <a:t> </a:t>
            </a:r>
            <a:r>
              <a:rPr lang="en-US" dirty="0"/>
              <a:t>Delay </a:t>
            </a:r>
            <a:r>
              <a:rPr lang="sr-Latn-RS" dirty="0" smtClean="0"/>
              <a:t>charts </a:t>
            </a:r>
            <a:r>
              <a:rPr lang="en-US" dirty="0" smtClean="0"/>
              <a:t>(period </a:t>
            </a:r>
            <a:r>
              <a:rPr lang="en-US" dirty="0"/>
              <a:t>of </a:t>
            </a:r>
            <a:r>
              <a:rPr lang="sr-Latn-RS" dirty="0" smtClean="0"/>
              <a:t>24</a:t>
            </a:r>
            <a:r>
              <a:rPr lang="en-US" dirty="0" smtClean="0"/>
              <a:t> </a:t>
            </a:r>
            <a:r>
              <a:rPr lang="sr-Latn-RS" dirty="0" smtClean="0"/>
              <a:t>hour</a:t>
            </a:r>
            <a:r>
              <a:rPr lang="en-US" dirty="0" smtClean="0"/>
              <a:t>s</a:t>
            </a:r>
            <a:r>
              <a:rPr lang="en-US" dirty="0"/>
              <a:t>)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86988" y="172602"/>
            <a:ext cx="8447542" cy="628650"/>
          </a:xfrm>
        </p:spPr>
        <p:txBody>
          <a:bodyPr>
            <a:normAutofit/>
          </a:bodyPr>
          <a:lstStyle/>
          <a:p>
            <a:r>
              <a:rPr lang="en-US" sz="2000" dirty="0" smtClean="0">
                <a:cs typeface="Calibri" pitchFamily="34" charset="0"/>
              </a:rPr>
              <a:t>Monitoring and reporting - RADIUS RP</a:t>
            </a:r>
            <a:endParaRPr lang="en-US" sz="2000" dirty="0">
              <a:cs typeface="Calibri" pitchFamily="34" charset="0"/>
            </a:endParaRPr>
          </a:p>
        </p:txBody>
      </p:sp>
      <p:pic>
        <p:nvPicPr>
          <p:cNvPr id="11" name="Picture 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4751" y="1407622"/>
            <a:ext cx="5049360" cy="1530638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4751" y="2932276"/>
            <a:ext cx="5049360" cy="1530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983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2817">
        <p:fade/>
      </p:transition>
    </mc:Choice>
    <mc:Fallback xmlns="">
      <p:transition spd="med" advTm="3281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2" name="Content Placeholder 2"/>
          <p:cNvSpPr>
            <a:spLocks noGrp="1"/>
          </p:cNvSpPr>
          <p:nvPr>
            <p:ph idx="1"/>
          </p:nvPr>
        </p:nvSpPr>
        <p:spPr>
          <a:xfrm>
            <a:off x="573794" y="1027302"/>
            <a:ext cx="8416040" cy="417910"/>
          </a:xfrm>
        </p:spPr>
        <p:txBody>
          <a:bodyPr/>
          <a:lstStyle/>
          <a:p>
            <a:r>
              <a:rPr lang="en-US" dirty="0">
                <a:cs typeface="Calibri" pitchFamily="34" charset="0"/>
              </a:rPr>
              <a:t>The availability and </a:t>
            </a:r>
            <a:r>
              <a:rPr lang="en-US" dirty="0" smtClean="0">
                <a:cs typeface="Calibri" pitchFamily="34" charset="0"/>
              </a:rPr>
              <a:t>operability of </a:t>
            </a:r>
            <a:r>
              <a:rPr lang="en-US" dirty="0">
                <a:cs typeface="Calibri" pitchFamily="34" charset="0"/>
              </a:rPr>
              <a:t>FTLR server are </a:t>
            </a:r>
            <a:r>
              <a:rPr lang="en-US" dirty="0" smtClean="0">
                <a:cs typeface="Calibri" pitchFamily="34" charset="0"/>
              </a:rPr>
              <a:t>tested</a:t>
            </a:r>
            <a:endParaRPr lang="en-US" dirty="0">
              <a:cs typeface="Calibri" pitchFamily="34" charset="0"/>
            </a:endParaRPr>
          </a:p>
        </p:txBody>
      </p:sp>
      <p:pic>
        <p:nvPicPr>
          <p:cNvPr id="12" name="Picture 11" descr="server.jpg"/>
          <p:cNvPicPr>
            <a:picLocks noChangeAspect="1"/>
          </p:cNvPicPr>
          <p:nvPr/>
        </p:nvPicPr>
        <p:blipFill>
          <a:blip r:embed="rId4"/>
          <a:srcRect l="53181" t="1617" b="15327"/>
          <a:stretch>
            <a:fillRect/>
          </a:stretch>
        </p:blipFill>
        <p:spPr>
          <a:xfrm>
            <a:off x="8000338" y="1615680"/>
            <a:ext cx="989496" cy="1300039"/>
          </a:xfrm>
          <a:prstGeom prst="rect">
            <a:avLst/>
          </a:prstGeom>
        </p:spPr>
      </p:pic>
      <p:pic>
        <p:nvPicPr>
          <p:cNvPr id="13" name="Picture 12" descr="server.jpg"/>
          <p:cNvPicPr>
            <a:picLocks noChangeAspect="1"/>
          </p:cNvPicPr>
          <p:nvPr/>
        </p:nvPicPr>
        <p:blipFill>
          <a:blip r:embed="rId4"/>
          <a:srcRect l="53181" t="1617" b="15327"/>
          <a:stretch>
            <a:fillRect/>
          </a:stretch>
        </p:blipFill>
        <p:spPr>
          <a:xfrm>
            <a:off x="3829298" y="2574309"/>
            <a:ext cx="989496" cy="1300039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4417693" y="2487501"/>
            <a:ext cx="1089329" cy="542677"/>
          </a:xfrm>
          <a:prstGeom prst="ellipse">
            <a:avLst/>
          </a:prstGeom>
          <a:solidFill>
            <a:srgbClr val="0070C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76179" tIns="38090" rIns="76179" bIns="38090" rtlCol="0" anchor="ctr"/>
          <a:lstStyle/>
          <a:p>
            <a:pPr algn="ctr"/>
            <a:endParaRPr lang="en-GB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89929" y="2531851"/>
            <a:ext cx="1096495" cy="507811"/>
          </a:xfrm>
          <a:prstGeom prst="rect">
            <a:avLst/>
          </a:prstGeom>
          <a:noFill/>
        </p:spPr>
        <p:txBody>
          <a:bodyPr wrap="square" lIns="76179" tIns="38090" rIns="76179" bIns="38090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monitor</a:t>
            </a:r>
          </a:p>
          <a:p>
            <a:r>
              <a:rPr lang="en-US" sz="1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RADIUS</a:t>
            </a:r>
            <a:endParaRPr lang="en-GB" sz="1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6655709" y="1615679"/>
            <a:ext cx="1327831" cy="28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6179" tIns="38090" rIns="76179" bIns="38090">
            <a:spAutoFit/>
          </a:bodyPr>
          <a:lstStyle/>
          <a:p>
            <a:pPr algn="ctr"/>
            <a:r>
              <a:rPr lang="en-US" b="1" dirty="0" smtClean="0">
                <a:latin typeface="Calibri" pitchFamily="34" charset="0"/>
                <a:cs typeface="Calibri" pitchFamily="34" charset="0"/>
              </a:rPr>
              <a:t>FTLR</a:t>
            </a:r>
            <a:endParaRPr lang="en-US" b="1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5426016" y="2112759"/>
            <a:ext cx="2557523" cy="659022"/>
          </a:xfrm>
          <a:prstGeom prst="straightConnector1">
            <a:avLst/>
          </a:prstGeom>
          <a:ln w="57150">
            <a:solidFill>
              <a:srgbClr val="0070C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5426016" y="2568237"/>
            <a:ext cx="2700397" cy="912071"/>
          </a:xfrm>
          <a:prstGeom prst="straightConnector1">
            <a:avLst/>
          </a:prstGeom>
          <a:ln w="57150">
            <a:solidFill>
              <a:srgbClr val="0070C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4398644" y="3051858"/>
            <a:ext cx="1089329" cy="542677"/>
          </a:xfrm>
          <a:prstGeom prst="ellipse">
            <a:avLst/>
          </a:prstGeom>
          <a:solidFill>
            <a:srgbClr val="0070C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76179" tIns="38090" rIns="76179" bIns="38090" rtlCol="0" anchor="ctr"/>
          <a:lstStyle/>
          <a:p>
            <a:pPr algn="ctr"/>
            <a:endParaRPr lang="en-GB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493413" y="3180859"/>
            <a:ext cx="937890" cy="292368"/>
          </a:xfrm>
          <a:prstGeom prst="rect">
            <a:avLst/>
          </a:prstGeom>
          <a:noFill/>
        </p:spPr>
        <p:txBody>
          <a:bodyPr wrap="square" lIns="76179" tIns="38090" rIns="76179" bIns="38090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eapol_test</a:t>
            </a:r>
            <a:endParaRPr lang="en-GB" sz="1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2" name="TextBox 6"/>
          <p:cNvSpPr txBox="1">
            <a:spLocks noChangeArrowheads="1"/>
          </p:cNvSpPr>
          <p:nvPr/>
        </p:nvSpPr>
        <p:spPr bwMode="auto">
          <a:xfrm>
            <a:off x="3422652" y="1811739"/>
            <a:ext cx="2974975" cy="907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6179" tIns="38090" rIns="76179" bIns="38090">
            <a:spAutoFit/>
          </a:bodyPr>
          <a:lstStyle/>
          <a:p>
            <a:pPr algn="ctr"/>
            <a:r>
              <a:rPr lang="en-US" b="1" dirty="0">
                <a:latin typeface="Calibri" pitchFamily="34" charset="0"/>
                <a:cs typeface="Calibri" pitchFamily="34" charset="0"/>
              </a:rPr>
              <a:t>NetIIS</a:t>
            </a:r>
          </a:p>
          <a:p>
            <a:pPr algn="ctr"/>
            <a:r>
              <a:rPr lang="en-US" b="1" dirty="0">
                <a:latin typeface="Calibri" pitchFamily="34" charset="0"/>
                <a:cs typeface="Calibri" pitchFamily="34" charset="0"/>
              </a:rPr>
              <a:t>monitor.eduroam.ac.rs</a:t>
            </a:r>
          </a:p>
          <a:p>
            <a:pPr algn="ctr"/>
            <a:r>
              <a:rPr lang="en-US" b="1" dirty="0">
                <a:latin typeface="Calibri" pitchFamily="34" charset="0"/>
                <a:cs typeface="Calibri" pitchFamily="34" charset="0"/>
              </a:rPr>
              <a:t>IdP </a:t>
            </a:r>
            <a:r>
              <a:rPr lang="en-US" b="1" dirty="0" smtClean="0">
                <a:latin typeface="Calibri" pitchFamily="34" charset="0"/>
                <a:cs typeface="Calibri" pitchFamily="34" charset="0"/>
              </a:rPr>
              <a:t>RADIUS</a:t>
            </a:r>
            <a:endParaRPr lang="en-US" b="1" dirty="0">
              <a:latin typeface="Calibri" pitchFamily="34" charset="0"/>
              <a:cs typeface="Calibri" pitchFamily="34" charset="0"/>
            </a:endParaRPr>
          </a:p>
          <a:p>
            <a:pPr algn="ctr"/>
            <a:endParaRPr lang="en-US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115050" y="3107479"/>
            <a:ext cx="2533650" cy="507811"/>
          </a:xfrm>
          <a:prstGeom prst="rect">
            <a:avLst/>
          </a:prstGeom>
          <a:noFill/>
          <a:ln>
            <a:noFill/>
          </a:ln>
        </p:spPr>
        <p:txBody>
          <a:bodyPr wrap="square" lIns="76179" tIns="38090" rIns="76179" bIns="38090">
            <a:spAutoFit/>
          </a:bodyPr>
          <a:lstStyle/>
          <a:p>
            <a:pPr algn="ctr">
              <a:defRPr/>
            </a:pPr>
            <a:r>
              <a:rPr lang="en-US" sz="1400" b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eap-ttls</a:t>
            </a:r>
            <a:r>
              <a:rPr lang="sr-Latn-CS" sz="1400" b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400" b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 </a:t>
            </a:r>
          </a:p>
          <a:p>
            <a:pPr algn="ctr">
              <a:defRPr/>
            </a:pPr>
            <a:r>
              <a:rPr lang="en-US" sz="1400" b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test@monitor.eduroam.ac.rs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5487972" y="2261511"/>
            <a:ext cx="2512367" cy="692160"/>
          </a:xfrm>
          <a:prstGeom prst="straightConnector1">
            <a:avLst/>
          </a:prstGeom>
          <a:ln w="57150">
            <a:solidFill>
              <a:srgbClr val="0070C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5348378" y="2465310"/>
            <a:ext cx="2635161" cy="888041"/>
          </a:xfrm>
          <a:prstGeom prst="straightConnector1">
            <a:avLst/>
          </a:prstGeom>
          <a:ln w="57150">
            <a:solidFill>
              <a:srgbClr val="0070C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686988" y="172602"/>
            <a:ext cx="8447542" cy="628650"/>
          </a:xfrm>
        </p:spPr>
        <p:txBody>
          <a:bodyPr>
            <a:normAutofit/>
          </a:bodyPr>
          <a:lstStyle/>
          <a:p>
            <a:r>
              <a:rPr lang="en-US" sz="2000" dirty="0" smtClean="0">
                <a:cs typeface="Calibri" pitchFamily="34" charset="0"/>
              </a:rPr>
              <a:t>Monitoring and reporting</a:t>
            </a:r>
            <a:r>
              <a:rPr lang="sr-Latn-ME" sz="2000" dirty="0" smtClean="0">
                <a:cs typeface="Calibri" pitchFamily="34" charset="0"/>
              </a:rPr>
              <a:t> </a:t>
            </a:r>
            <a:r>
              <a:rPr lang="en-US" sz="2000" dirty="0" smtClean="0">
                <a:cs typeface="Calibri" pitchFamily="34" charset="0"/>
              </a:rPr>
              <a:t>- FTLR</a:t>
            </a:r>
            <a:endParaRPr lang="en-US" sz="2000" dirty="0">
              <a:cs typeface="Calibri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261" y="1918441"/>
            <a:ext cx="2618390" cy="1955906"/>
          </a:xfrm>
          <a:prstGeom prst="rect">
            <a:avLst/>
          </a:prstGeom>
        </p:spPr>
      </p:pic>
      <p:sp>
        <p:nvSpPr>
          <p:cNvPr id="42" name="Rectangle 41"/>
          <p:cNvSpPr/>
          <p:nvPr/>
        </p:nvSpPr>
        <p:spPr>
          <a:xfrm>
            <a:off x="806569" y="3040887"/>
            <a:ext cx="1858993" cy="28230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79" tIns="38090" rIns="76179" bIns="38090" rtlCol="0" anchor="ctr"/>
          <a:lstStyle/>
          <a:p>
            <a:pPr algn="ctr"/>
            <a:endParaRPr lang="x-none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06568" y="3351270"/>
            <a:ext cx="1858993" cy="28230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79" tIns="38090" rIns="76179" bIns="38090" rtlCol="0" anchor="ctr"/>
          <a:lstStyle/>
          <a:p>
            <a:pPr algn="ctr"/>
            <a:endParaRPr lang="x-none">
              <a:latin typeface="Calibri" pitchFamily="34" charset="0"/>
              <a:cs typeface="Calibri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94605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5682">
        <p:fade/>
      </p:transition>
    </mc:Choice>
    <mc:Fallback xmlns="">
      <p:transition spd="med" advTm="5568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42" grpId="0" animBg="1"/>
      <p:bldP spid="2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86988" y="172602"/>
            <a:ext cx="6035983" cy="65178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Groups of monitors – Institutional RADIUS servers</a:t>
            </a:r>
            <a:endParaRPr lang="sr-Latn-RS" sz="20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2520" y="1104213"/>
            <a:ext cx="4865436" cy="119365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255134" y="1701040"/>
            <a:ext cx="1693930" cy="247494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79" tIns="38090" rIns="76179" bIns="38090" rtlCol="0" anchor="ctr"/>
          <a:lstStyle/>
          <a:p>
            <a:pPr algn="ctr"/>
            <a:endParaRPr lang="x-none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349" y="2777632"/>
            <a:ext cx="8214922" cy="232568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37349" y="4301628"/>
            <a:ext cx="8214922" cy="38900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79" tIns="38090" rIns="76179" bIns="38090" rtlCol="0" anchor="ctr"/>
          <a:lstStyle/>
          <a:p>
            <a:pPr algn="ctr"/>
            <a:endParaRPr lang="x-none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7349" y="2786892"/>
            <a:ext cx="8214922" cy="231642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79" tIns="38090" rIns="76179" bIns="38090" rtlCol="0" anchor="ctr"/>
          <a:lstStyle/>
          <a:p>
            <a:pPr algn="ctr"/>
            <a:endParaRPr lang="x-none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Oval 3"/>
          <p:cNvSpPr/>
          <p:nvPr/>
        </p:nvSpPr>
        <p:spPr bwMode="auto">
          <a:xfrm>
            <a:off x="512278" y="2786891"/>
            <a:ext cx="1061150" cy="213576"/>
          </a:xfrm>
          <a:prstGeom prst="ellipse">
            <a:avLst/>
          </a:prstGeom>
          <a:noFill/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x-none" sz="180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512278" y="3908688"/>
            <a:ext cx="977126" cy="196093"/>
          </a:xfrm>
          <a:prstGeom prst="ellipse">
            <a:avLst/>
          </a:prstGeom>
          <a:noFill/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x-none" sz="1800">
              <a:latin typeface="Calibri" pitchFamily="34" charset="0"/>
              <a:cs typeface="Calibri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19185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81004">
        <p:fade/>
      </p:transition>
    </mc:Choice>
    <mc:Fallback xmlns="">
      <p:transition spd="med" advTm="8100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8" grpId="0" animBg="1"/>
      <p:bldP spid="8" grpId="1" animBg="1"/>
      <p:bldP spid="4" grpId="0" animBg="1"/>
      <p:bldP spid="4" grpId="1" animBg="1"/>
      <p:bldP spid="9" grpId="0" animBg="1"/>
      <p:bldP spid="9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19241" y="1988242"/>
            <a:ext cx="1909592" cy="247494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79" tIns="38090" rIns="76179" bIns="38090" rtlCol="0" anchor="ctr"/>
          <a:lstStyle/>
          <a:p>
            <a:pPr algn="ctr"/>
            <a:endParaRPr lang="x-none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85908" y="171521"/>
            <a:ext cx="6035983" cy="651782"/>
          </a:xfrm>
        </p:spPr>
        <p:txBody>
          <a:bodyPr>
            <a:normAutofit/>
          </a:bodyPr>
          <a:lstStyle/>
          <a:p>
            <a:r>
              <a:rPr lang="en-US" sz="2000" dirty="0" smtClean="0">
                <a:cs typeface="Calibri" pitchFamily="34" charset="0"/>
              </a:rPr>
              <a:t>Groups of monitors – FTLR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2520" y="1104213"/>
            <a:ext cx="4865436" cy="1193653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305140" y="1864495"/>
            <a:ext cx="1917066" cy="247494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79" tIns="38090" rIns="76179" bIns="38090" rtlCol="0" anchor="ctr"/>
          <a:lstStyle/>
          <a:p>
            <a:pPr algn="ctr"/>
            <a:endParaRPr lang="x-none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208" y="2729262"/>
            <a:ext cx="8564843" cy="182845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37208" y="2729262"/>
            <a:ext cx="8564843" cy="182845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79" tIns="38090" rIns="76179" bIns="38090" rtlCol="0" anchor="ctr"/>
          <a:lstStyle/>
          <a:p>
            <a:pPr algn="ctr"/>
            <a:endParaRPr lang="x-none">
              <a:latin typeface="Calibri" pitchFamily="34" charset="0"/>
              <a:cs typeface="Calibri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26784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6803">
        <p:fade/>
      </p:transition>
    </mc:Choice>
    <mc:Fallback xmlns="">
      <p:transition spd="med" advTm="2680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m</a:t>
            </a:r>
            <a:r>
              <a:rPr lang="sr-Latn-ME" dirty="0" smtClean="0"/>
              <a:t>arko.eremija</a:t>
            </a:r>
            <a:r>
              <a:rPr lang="en-GB" dirty="0" smtClean="0"/>
              <a:t>@amres.ac.rs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smtClean="0"/>
              <a:t>Any Questions ?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8415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389361" y="208387"/>
            <a:ext cx="2220490" cy="99417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eduroam in Serbia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8102" y="1033180"/>
            <a:ext cx="8049404" cy="3093662"/>
          </a:xfrm>
          <a:ln>
            <a:noFill/>
          </a:ln>
        </p:spPr>
        <p:txBody>
          <a:bodyPr>
            <a:normAutofit fontScale="92500" lnSpcReduction="20000"/>
          </a:bodyPr>
          <a:lstStyle/>
          <a:p>
            <a:pPr>
              <a:defRPr/>
            </a:pPr>
            <a:endParaRPr lang="en-US" dirty="0" smtClean="0">
              <a:cs typeface="Arial" pitchFamily="34" charset="0"/>
            </a:endParaRPr>
          </a:p>
          <a:p>
            <a:pPr>
              <a:defRPr/>
            </a:pPr>
            <a:r>
              <a:rPr lang="en-US" sz="1900" dirty="0" smtClean="0">
                <a:cs typeface="Arial" pitchFamily="34" charset="0"/>
              </a:rPr>
              <a:t>eduroam </a:t>
            </a:r>
            <a:r>
              <a:rPr lang="en-US" sz="1900" dirty="0">
                <a:cs typeface="Arial" pitchFamily="34" charset="0"/>
              </a:rPr>
              <a:t>project in Serbia started at the end of </a:t>
            </a:r>
            <a:r>
              <a:rPr lang="en-US" sz="1900" dirty="0" smtClean="0">
                <a:cs typeface="Arial" pitchFamily="34" charset="0"/>
              </a:rPr>
              <a:t>2009</a:t>
            </a:r>
          </a:p>
          <a:p>
            <a:pPr marL="0" indent="0">
              <a:buNone/>
              <a:defRPr/>
            </a:pPr>
            <a:endParaRPr lang="en-US" sz="1900" dirty="0" smtClean="0">
              <a:cs typeface="Arial" pitchFamily="34" charset="0"/>
            </a:endParaRPr>
          </a:p>
          <a:p>
            <a:pPr>
              <a:defRPr/>
            </a:pPr>
            <a:r>
              <a:rPr lang="en-US" sz="1900" dirty="0">
                <a:cs typeface="Arial" pitchFamily="34" charset="0"/>
              </a:rPr>
              <a:t>Process of connecting AMRES institutions to eduroam service and installation of equipment started </a:t>
            </a:r>
            <a:r>
              <a:rPr lang="x-none" sz="1900" dirty="0">
                <a:cs typeface="Arial" pitchFamily="34" charset="0"/>
              </a:rPr>
              <a:t>in</a:t>
            </a:r>
            <a:r>
              <a:rPr lang="en-US" sz="1900" dirty="0">
                <a:cs typeface="Arial" pitchFamily="34" charset="0"/>
              </a:rPr>
              <a:t> 201</a:t>
            </a:r>
            <a:r>
              <a:rPr lang="x-none" sz="1900" dirty="0" smtClean="0">
                <a:cs typeface="Arial" pitchFamily="34" charset="0"/>
              </a:rPr>
              <a:t>0</a:t>
            </a:r>
            <a:endParaRPr lang="en-US" sz="1900" dirty="0" smtClean="0">
              <a:cs typeface="Arial" pitchFamily="34" charset="0"/>
            </a:endParaRPr>
          </a:p>
          <a:p>
            <a:pPr marL="0" indent="0">
              <a:buNone/>
              <a:defRPr/>
            </a:pPr>
            <a:r>
              <a:rPr lang="en-US" sz="1900" dirty="0" smtClean="0">
                <a:cs typeface="Arial" pitchFamily="34" charset="0"/>
              </a:rPr>
              <a:t> </a:t>
            </a:r>
            <a:endParaRPr lang="en-US" sz="1900" dirty="0">
              <a:solidFill>
                <a:srgbClr val="FF0000"/>
              </a:solidFill>
              <a:cs typeface="Arial" pitchFamily="34" charset="0"/>
            </a:endParaRPr>
          </a:p>
          <a:p>
            <a:pPr>
              <a:defRPr/>
            </a:pPr>
            <a:r>
              <a:rPr lang="en-US" sz="1900" dirty="0" smtClean="0">
                <a:cs typeface="Arial" pitchFamily="34" charset="0"/>
              </a:rPr>
              <a:t>AMRES applied</a:t>
            </a:r>
            <a:r>
              <a:rPr lang="x-none" sz="1900" dirty="0" smtClean="0">
                <a:cs typeface="Arial" pitchFamily="34" charset="0"/>
              </a:rPr>
              <a:t> for donation from NATO</a:t>
            </a:r>
            <a:r>
              <a:rPr lang="en-US" sz="1900" dirty="0" smtClean="0">
                <a:cs typeface="Arial" pitchFamily="34" charset="0"/>
              </a:rPr>
              <a:t> SPS</a:t>
            </a:r>
            <a:r>
              <a:rPr lang="x-none" sz="1900" dirty="0" smtClean="0">
                <a:cs typeface="Arial" pitchFamily="34" charset="0"/>
              </a:rPr>
              <a:t> </a:t>
            </a:r>
            <a:r>
              <a:rPr lang="x-none" sz="1900" smtClean="0">
                <a:cs typeface="Arial" pitchFamily="34" charset="0"/>
              </a:rPr>
              <a:t>NIG program</a:t>
            </a:r>
            <a:r>
              <a:rPr lang="en-US" sz="1900" dirty="0" smtClean="0">
                <a:cs typeface="Arial" pitchFamily="34" charset="0"/>
              </a:rPr>
              <a:t>me</a:t>
            </a:r>
            <a:r>
              <a:rPr lang="x-none" sz="1900" smtClean="0">
                <a:cs typeface="Arial" pitchFamily="34" charset="0"/>
              </a:rPr>
              <a:t> </a:t>
            </a:r>
            <a:r>
              <a:rPr lang="x-none" sz="1900" dirty="0" smtClean="0">
                <a:cs typeface="Arial" pitchFamily="34" charset="0"/>
              </a:rPr>
              <a:t>(</a:t>
            </a:r>
            <a:r>
              <a:rPr lang="en-US" sz="1900" dirty="0">
                <a:cs typeface="Arial" pitchFamily="34" charset="0"/>
              </a:rPr>
              <a:t>N</a:t>
            </a:r>
            <a:r>
              <a:rPr lang="en-US" sz="1900" dirty="0" smtClean="0">
                <a:cs typeface="Arial" pitchFamily="34" charset="0"/>
              </a:rPr>
              <a:t>etworking</a:t>
            </a:r>
            <a:r>
              <a:rPr lang="x-none" sz="1900" dirty="0" smtClean="0">
                <a:cs typeface="Arial" pitchFamily="34" charset="0"/>
              </a:rPr>
              <a:t> Infrastructure Grant) with project </a:t>
            </a:r>
            <a:r>
              <a:rPr lang="en-US" sz="1900" dirty="0" smtClean="0">
                <a:cs typeface="Arial" pitchFamily="34" charset="0"/>
              </a:rPr>
              <a:t>“AMRES Access Infrastructure Establishment” and got the donation in 2010</a:t>
            </a:r>
          </a:p>
          <a:p>
            <a:pPr>
              <a:defRPr/>
            </a:pPr>
            <a:endParaRPr lang="en-US" sz="1900" dirty="0" smtClean="0">
              <a:cs typeface="Arial" pitchFamily="34" charset="0"/>
            </a:endParaRPr>
          </a:p>
          <a:p>
            <a:pPr>
              <a:defRPr/>
            </a:pPr>
            <a:r>
              <a:rPr lang="en-US" sz="1900" dirty="0" smtClean="0">
                <a:cs typeface="Arial" pitchFamily="34" charset="0"/>
              </a:rPr>
              <a:t>new project is currently under way</a:t>
            </a:r>
            <a:endParaRPr lang="en-US" sz="1900" dirty="0">
              <a:cs typeface="Arial" pitchFamily="34" charset="0"/>
            </a:endParaRPr>
          </a:p>
          <a:p>
            <a:pPr lvl="1">
              <a:buNone/>
              <a:defRPr/>
            </a:pPr>
            <a:endParaRPr lang="en-US" dirty="0">
              <a:cs typeface="Arial" pitchFamily="34" charset="0"/>
            </a:endParaRPr>
          </a:p>
          <a:p>
            <a:pPr marL="380894" lvl="1" indent="0">
              <a:buNone/>
              <a:defRPr/>
            </a:pPr>
            <a:endParaRPr lang="sr-Latn-CS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0787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2159">
        <p:fade/>
      </p:transition>
    </mc:Choice>
    <mc:Fallback xmlns="">
      <p:transition spd="med" advTm="4215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686988" y="171521"/>
            <a:ext cx="6035983" cy="651782"/>
          </a:xfrm>
        </p:spPr>
        <p:txBody>
          <a:bodyPr>
            <a:normAutofit/>
          </a:bodyPr>
          <a:lstStyle/>
          <a:p>
            <a:r>
              <a:rPr lang="en-US" sz="2000" dirty="0" smtClean="0">
                <a:cs typeface="Calibri" pitchFamily="34" charset="0"/>
              </a:rPr>
              <a:t>What is being monitored?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eduroam monitoring system is incorporated into our in-house network monitoring system – </a:t>
            </a:r>
            <a:r>
              <a:rPr lang="en-US" sz="1800" dirty="0" smtClean="0"/>
              <a:t>NetIIS</a:t>
            </a:r>
          </a:p>
          <a:p>
            <a:endParaRPr lang="en-US" sz="1800" dirty="0"/>
          </a:p>
          <a:p>
            <a:r>
              <a:rPr lang="en-US" sz="1800" dirty="0"/>
              <a:t>AMRES institutions network administrators are already using NetIIS in their every day technical </a:t>
            </a:r>
            <a:r>
              <a:rPr lang="en-US" sz="1800" dirty="0" smtClean="0"/>
              <a:t>activities</a:t>
            </a:r>
          </a:p>
          <a:p>
            <a:endParaRPr lang="en-US" sz="1800" dirty="0"/>
          </a:p>
          <a:p>
            <a:r>
              <a:rPr lang="en-US" sz="1800" dirty="0"/>
              <a:t>Monitoring and </a:t>
            </a:r>
            <a:r>
              <a:rPr lang="en-US" sz="1800" dirty="0" smtClean="0"/>
              <a:t>reporting</a:t>
            </a:r>
          </a:p>
          <a:p>
            <a:pPr lvl="1"/>
            <a:r>
              <a:rPr lang="en-US" sz="1600" dirty="0" smtClean="0"/>
              <a:t>RADIUS </a:t>
            </a:r>
            <a:r>
              <a:rPr lang="en-US" sz="1600" dirty="0"/>
              <a:t>servers (</a:t>
            </a:r>
            <a:r>
              <a:rPr lang="en-US" sz="1600" dirty="0" smtClean="0"/>
              <a:t>institutional RADIUS </a:t>
            </a:r>
            <a:r>
              <a:rPr lang="en-US" sz="1600" dirty="0"/>
              <a:t>servers and Federation Top Level RADIUS – FTLR </a:t>
            </a:r>
            <a:r>
              <a:rPr lang="en-US" sz="1600" dirty="0" smtClean="0"/>
              <a:t>servers)</a:t>
            </a:r>
          </a:p>
          <a:p>
            <a:endParaRPr lang="sr-Latn-ME" dirty="0"/>
          </a:p>
        </p:txBody>
      </p:sp>
    </p:spTree>
    <p:extLst>
      <p:ext uri="{BB962C8B-B14F-4D97-AF65-F5344CB8AC3E}">
        <p14:creationId xmlns:p14="http://schemas.microsoft.com/office/powerpoint/2010/main" val="4107817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8968">
        <p:fade/>
      </p:transition>
    </mc:Choice>
    <mc:Fallback xmlns="">
      <p:transition spd="med" advTm="4896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4870117" y="1038648"/>
            <a:ext cx="876677" cy="284672"/>
          </a:xfrm>
          <a:prstGeom prst="rect">
            <a:avLst/>
          </a:prstGeom>
          <a:noFill/>
        </p:spPr>
        <p:txBody>
          <a:bodyPr wrap="square" lIns="76179" tIns="38090" rIns="76179" bIns="38090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directory</a:t>
            </a:r>
            <a:endParaRPr lang="x-none" dirty="0">
              <a:solidFill>
                <a:srgbClr val="0070C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883816" y="1323320"/>
            <a:ext cx="718280" cy="284672"/>
          </a:xfrm>
          <a:prstGeom prst="rect">
            <a:avLst/>
          </a:prstGeom>
          <a:noFill/>
        </p:spPr>
        <p:txBody>
          <a:bodyPr wrap="none" lIns="76179" tIns="38090" rIns="76179" bIns="38090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location</a:t>
            </a:r>
            <a:endParaRPr lang="x-none" dirty="0">
              <a:solidFill>
                <a:srgbClr val="0070C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649547" y="1624006"/>
            <a:ext cx="2051291" cy="284672"/>
          </a:xfrm>
          <a:prstGeom prst="rect">
            <a:avLst/>
          </a:prstGeom>
          <a:noFill/>
        </p:spPr>
        <p:txBody>
          <a:bodyPr wrap="square" lIns="76179" tIns="38090" rIns="76179" bIns="38090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users and</a:t>
            </a:r>
            <a:r>
              <a:rPr lang="sr-Latn-ME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group of users</a:t>
            </a:r>
            <a:endParaRPr lang="x-none" dirty="0">
              <a:solidFill>
                <a:srgbClr val="0070C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968599" y="3194153"/>
            <a:ext cx="633497" cy="284672"/>
          </a:xfrm>
          <a:prstGeom prst="rect">
            <a:avLst/>
          </a:prstGeom>
          <a:noFill/>
        </p:spPr>
        <p:txBody>
          <a:bodyPr wrap="none" lIns="76179" tIns="38090" rIns="76179" bIns="38090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groups</a:t>
            </a:r>
            <a:endParaRPr lang="x-none" dirty="0">
              <a:solidFill>
                <a:srgbClr val="0070C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024762" y="3504892"/>
            <a:ext cx="608634" cy="284672"/>
          </a:xfrm>
          <a:prstGeom prst="rect">
            <a:avLst/>
          </a:prstGeom>
          <a:noFill/>
        </p:spPr>
        <p:txBody>
          <a:bodyPr wrap="none" lIns="76179" tIns="38090" rIns="76179" bIns="38090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device</a:t>
            </a:r>
            <a:endParaRPr lang="x-none" dirty="0">
              <a:solidFill>
                <a:srgbClr val="0070C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024762" y="3823227"/>
            <a:ext cx="722031" cy="284672"/>
          </a:xfrm>
          <a:prstGeom prst="rect">
            <a:avLst/>
          </a:prstGeom>
          <a:noFill/>
        </p:spPr>
        <p:txBody>
          <a:bodyPr wrap="none" lIns="76179" tIns="38090" rIns="76179" bIns="38090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monitor</a:t>
            </a:r>
            <a:endParaRPr lang="x-none" dirty="0">
              <a:solidFill>
                <a:srgbClr val="0070C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044293" y="4125284"/>
            <a:ext cx="557803" cy="284672"/>
          </a:xfrm>
          <a:prstGeom prst="rect">
            <a:avLst/>
          </a:prstGeom>
          <a:noFill/>
        </p:spPr>
        <p:txBody>
          <a:bodyPr wrap="none" lIns="76179" tIns="38090" rIns="76179" bIns="38090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alarm</a:t>
            </a:r>
            <a:endParaRPr lang="x-none" dirty="0">
              <a:solidFill>
                <a:srgbClr val="0070C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5033947" y="4409956"/>
            <a:ext cx="590264" cy="284672"/>
          </a:xfrm>
          <a:prstGeom prst="rect">
            <a:avLst/>
          </a:prstGeom>
          <a:noFill/>
        </p:spPr>
        <p:txBody>
          <a:bodyPr wrap="none" lIns="76179" tIns="38090" rIns="76179" bIns="38090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action</a:t>
            </a:r>
            <a:endParaRPr lang="x-none" dirty="0">
              <a:solidFill>
                <a:srgbClr val="0070C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76017"/>
            <a:ext cx="2407444" cy="4467484"/>
          </a:xfrm>
          <a:prstGeom prst="rect">
            <a:avLst/>
          </a:prstGeom>
        </p:spPr>
      </p:pic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1085589" y="56418"/>
            <a:ext cx="7886700" cy="994172"/>
          </a:xfrm>
        </p:spPr>
        <p:txBody>
          <a:bodyPr>
            <a:normAutofit/>
          </a:bodyPr>
          <a:lstStyle/>
          <a:p>
            <a:r>
              <a:rPr lang="en-US" sz="2000" dirty="0" smtClean="0">
                <a:cs typeface="Calibri" pitchFamily="34" charset="0"/>
              </a:rPr>
              <a:t>NetIIS – Networking Information and Monitoring System </a:t>
            </a:r>
          </a:p>
        </p:txBody>
      </p:sp>
      <p:sp>
        <p:nvSpPr>
          <p:cNvPr id="4" name="Rectangle 3"/>
          <p:cNvSpPr/>
          <p:nvPr/>
        </p:nvSpPr>
        <p:spPr>
          <a:xfrm>
            <a:off x="4414838" y="1973341"/>
            <a:ext cx="4572000" cy="1361911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NetIIS is a web based networking information and monitoring system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All object</a:t>
            </a:r>
            <a:r>
              <a:rPr lang="sr-Latn-ME" sz="1400" dirty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</a:t>
            </a:r>
            <a:r>
              <a:rPr lang="en-US" sz="1400" dirty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from external world are presented in a way that is easy to understand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436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The objects are hierarchically organized and presented by a tree</a:t>
            </a:r>
          </a:p>
        </p:txBody>
      </p:sp>
      <p:sp>
        <p:nvSpPr>
          <p:cNvPr id="33" name="Rectangle 32"/>
          <p:cNvSpPr/>
          <p:nvPr/>
        </p:nvSpPr>
        <p:spPr>
          <a:xfrm>
            <a:off x="464792" y="1945517"/>
            <a:ext cx="1185947" cy="150899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79" tIns="38090" rIns="76179" bIns="38090" rtlCol="0" anchor="ctr"/>
          <a:lstStyle/>
          <a:p>
            <a:pPr algn="ctr"/>
            <a:endParaRPr lang="x-none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37499" y="2192173"/>
            <a:ext cx="1185947" cy="150899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79" tIns="38090" rIns="76179" bIns="38090" rtlCol="0" anchor="ctr"/>
          <a:lstStyle/>
          <a:p>
            <a:pPr algn="ctr"/>
            <a:endParaRPr lang="x-none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610747" y="2930737"/>
            <a:ext cx="1185947" cy="150899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79" tIns="38090" rIns="76179" bIns="38090" rtlCol="0" anchor="ctr"/>
          <a:lstStyle/>
          <a:p>
            <a:pPr algn="ctr"/>
            <a:endParaRPr lang="x-none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766099" y="3508173"/>
            <a:ext cx="1641344" cy="150899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79" tIns="38090" rIns="76179" bIns="38090" rtlCol="0" anchor="ctr"/>
          <a:lstStyle/>
          <a:p>
            <a:pPr algn="ctr"/>
            <a:endParaRPr lang="x-none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741100" y="3714114"/>
            <a:ext cx="1185947" cy="109113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79" tIns="38090" rIns="76179" bIns="38090" rtlCol="0" anchor="ctr"/>
          <a:lstStyle/>
          <a:p>
            <a:pPr algn="ctr"/>
            <a:endParaRPr lang="x-none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754173" y="3937527"/>
            <a:ext cx="1185947" cy="109113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79" tIns="38090" rIns="76179" bIns="38090" rtlCol="0" anchor="ctr"/>
          <a:lstStyle/>
          <a:p>
            <a:pPr algn="ctr"/>
            <a:endParaRPr lang="x-none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855400" y="4443178"/>
            <a:ext cx="1185947" cy="142198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79" tIns="38090" rIns="76179" bIns="38090" rtlCol="0" anchor="ctr"/>
          <a:lstStyle/>
          <a:p>
            <a:pPr algn="ctr"/>
            <a:endParaRPr lang="x-none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920999" y="4585376"/>
            <a:ext cx="1185947" cy="109113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79" tIns="38090" rIns="76179" bIns="38090" rtlCol="0" anchor="ctr"/>
          <a:lstStyle/>
          <a:p>
            <a:pPr algn="ctr"/>
            <a:endParaRPr lang="x-none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993798" y="4794497"/>
            <a:ext cx="1185947" cy="109113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79" tIns="38090" rIns="76179" bIns="38090" rtlCol="0" anchor="ctr"/>
          <a:lstStyle/>
          <a:p>
            <a:pPr algn="ctr"/>
            <a:endParaRPr lang="x-none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30" name="Curved Connector 29"/>
          <p:cNvCxnSpPr>
            <a:stCxn id="16" idx="1"/>
          </p:cNvCxnSpPr>
          <p:nvPr/>
        </p:nvCxnSpPr>
        <p:spPr>
          <a:xfrm rot="10800000" flipV="1">
            <a:off x="1650740" y="1180983"/>
            <a:ext cx="3219377" cy="839983"/>
          </a:xfrm>
          <a:prstGeom prst="curvedConnector3">
            <a:avLst/>
          </a:prstGeom>
          <a:ln w="190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urved Connector 55"/>
          <p:cNvCxnSpPr>
            <a:stCxn id="23" idx="1"/>
          </p:cNvCxnSpPr>
          <p:nvPr/>
        </p:nvCxnSpPr>
        <p:spPr>
          <a:xfrm rot="10800000" flipV="1">
            <a:off x="1723447" y="1465656"/>
            <a:ext cx="3160370" cy="801966"/>
          </a:xfrm>
          <a:prstGeom prst="curvedConnector3">
            <a:avLst/>
          </a:prstGeom>
          <a:ln w="190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urved Connector 62"/>
          <p:cNvCxnSpPr>
            <a:stCxn id="26" idx="1"/>
            <a:endCxn id="39" idx="3"/>
          </p:cNvCxnSpPr>
          <p:nvPr/>
        </p:nvCxnSpPr>
        <p:spPr>
          <a:xfrm rot="10800000" flipV="1">
            <a:off x="1796694" y="1766341"/>
            <a:ext cx="2852853" cy="1239845"/>
          </a:xfrm>
          <a:prstGeom prst="curvedConnector3">
            <a:avLst/>
          </a:prstGeom>
          <a:ln w="190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urved Connector 65"/>
          <p:cNvCxnSpPr>
            <a:stCxn id="26" idx="1"/>
            <a:endCxn id="44" idx="3"/>
          </p:cNvCxnSpPr>
          <p:nvPr/>
        </p:nvCxnSpPr>
        <p:spPr>
          <a:xfrm rot="10800000" flipV="1">
            <a:off x="2407443" y="1766341"/>
            <a:ext cx="2242104" cy="1817281"/>
          </a:xfrm>
          <a:prstGeom prst="curvedConnector3">
            <a:avLst/>
          </a:prstGeom>
          <a:ln w="190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urved Connector 66"/>
          <p:cNvCxnSpPr>
            <a:stCxn id="29" idx="1"/>
          </p:cNvCxnSpPr>
          <p:nvPr/>
        </p:nvCxnSpPr>
        <p:spPr>
          <a:xfrm rot="10800000" flipV="1">
            <a:off x="1940122" y="3336489"/>
            <a:ext cx="3028478" cy="453074"/>
          </a:xfrm>
          <a:prstGeom prst="curvedConnector3">
            <a:avLst/>
          </a:prstGeom>
          <a:ln w="190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urved Connector 67"/>
          <p:cNvCxnSpPr>
            <a:stCxn id="32" idx="1"/>
          </p:cNvCxnSpPr>
          <p:nvPr/>
        </p:nvCxnSpPr>
        <p:spPr>
          <a:xfrm rot="10800000" flipV="1">
            <a:off x="1940122" y="3647228"/>
            <a:ext cx="3084641" cy="344856"/>
          </a:xfrm>
          <a:prstGeom prst="curvedConnector3">
            <a:avLst/>
          </a:prstGeom>
          <a:ln w="190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urved Connector 71"/>
          <p:cNvCxnSpPr>
            <a:stCxn id="35" idx="1"/>
          </p:cNvCxnSpPr>
          <p:nvPr/>
        </p:nvCxnSpPr>
        <p:spPr>
          <a:xfrm rot="10800000" flipV="1">
            <a:off x="2041348" y="3965563"/>
            <a:ext cx="2983415" cy="548714"/>
          </a:xfrm>
          <a:prstGeom prst="curvedConnector3">
            <a:avLst/>
          </a:prstGeom>
          <a:ln w="190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urved Connector 74"/>
          <p:cNvCxnSpPr>
            <a:stCxn id="64" idx="1"/>
            <a:endCxn id="51" idx="3"/>
          </p:cNvCxnSpPr>
          <p:nvPr/>
        </p:nvCxnSpPr>
        <p:spPr>
          <a:xfrm rot="10800000" flipV="1">
            <a:off x="2106947" y="4267620"/>
            <a:ext cx="2937347" cy="372313"/>
          </a:xfrm>
          <a:prstGeom prst="curvedConnector3">
            <a:avLst/>
          </a:prstGeom>
          <a:ln w="190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urved Connector 77"/>
          <p:cNvCxnSpPr>
            <a:stCxn id="107" idx="1"/>
          </p:cNvCxnSpPr>
          <p:nvPr/>
        </p:nvCxnSpPr>
        <p:spPr>
          <a:xfrm rot="10800000" flipV="1">
            <a:off x="2179745" y="4552292"/>
            <a:ext cx="2854203" cy="296762"/>
          </a:xfrm>
          <a:prstGeom prst="curvedConnector3">
            <a:avLst/>
          </a:prstGeom>
          <a:ln w="190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2568649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81103">
        <p:fade/>
      </p:transition>
    </mc:Choice>
    <mc:Fallback xmlns="">
      <p:transition spd="med" advTm="8110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3" grpId="0"/>
      <p:bldP spid="26" grpId="0"/>
      <p:bldP spid="29" grpId="0"/>
      <p:bldP spid="32" grpId="0"/>
      <p:bldP spid="35" grpId="0"/>
      <p:bldP spid="64" grpId="0"/>
      <p:bldP spid="107" grpId="0"/>
      <p:bldP spid="33" grpId="0" animBg="1"/>
      <p:bldP spid="36" grpId="0" animBg="1"/>
      <p:bldP spid="39" grpId="0" animBg="1"/>
      <p:bldP spid="44" grpId="0" animBg="1"/>
      <p:bldP spid="45" grpId="0" animBg="1"/>
      <p:bldP spid="48" grpId="0" animBg="1"/>
      <p:bldP spid="49" grpId="0" animBg="1"/>
      <p:bldP spid="51" grpId="0" animBg="1"/>
      <p:bldP spid="5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cs typeface="Calibri" pitchFamily="34" charset="0"/>
              </a:rPr>
              <a:t>NetIIS – Networking Information and Monitoring System </a:t>
            </a:r>
            <a:endParaRPr lang="en-US" sz="2000" dirty="0" smtClean="0">
              <a:cs typeface="Calibri" pitchFamily="34" charset="0"/>
            </a:endParaRP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850482" y="1939949"/>
            <a:ext cx="5064598" cy="1788810"/>
          </a:xfrm>
        </p:spPr>
        <p:txBody>
          <a:bodyPr>
            <a:normAutofit/>
          </a:bodyPr>
          <a:lstStyle/>
          <a:p>
            <a:r>
              <a:rPr lang="en-US" sz="1600" dirty="0">
                <a:cs typeface="Calibri" pitchFamily="34" charset="0"/>
              </a:rPr>
              <a:t>Every institution has its own location in NetIIS infrastructure, under which eduroam </a:t>
            </a:r>
            <a:r>
              <a:rPr lang="en-US" sz="1600" dirty="0" smtClean="0">
                <a:cs typeface="Calibri" pitchFamily="34" charset="0"/>
              </a:rPr>
              <a:t>directory </a:t>
            </a:r>
            <a:r>
              <a:rPr lang="en-US" sz="1600" dirty="0">
                <a:cs typeface="Calibri" pitchFamily="34" charset="0"/>
              </a:rPr>
              <a:t>is </a:t>
            </a:r>
            <a:r>
              <a:rPr lang="en-US" sz="1600" dirty="0" smtClean="0">
                <a:cs typeface="Calibri" pitchFamily="34" charset="0"/>
              </a:rPr>
              <a:t>placed</a:t>
            </a:r>
          </a:p>
          <a:p>
            <a:pPr marL="0" indent="0">
              <a:buNone/>
            </a:pPr>
            <a:endParaRPr lang="en-US" sz="1600" dirty="0">
              <a:cs typeface="Calibri" pitchFamily="34" charset="0"/>
            </a:endParaRPr>
          </a:p>
          <a:p>
            <a:r>
              <a:rPr lang="en-US" sz="1600" dirty="0">
                <a:cs typeface="Calibri" pitchFamily="34" charset="0"/>
              </a:rPr>
              <a:t>e</a:t>
            </a:r>
            <a:r>
              <a:rPr lang="en-US" sz="1600" dirty="0" smtClean="0">
                <a:cs typeface="Calibri" pitchFamily="34" charset="0"/>
              </a:rPr>
              <a:t>duroam data and infrastructure </a:t>
            </a:r>
            <a:r>
              <a:rPr lang="en-US" sz="1600" dirty="0">
                <a:cs typeface="Calibri" pitchFamily="34" charset="0"/>
              </a:rPr>
              <a:t>elements that are being monitored are stored in that </a:t>
            </a:r>
            <a:r>
              <a:rPr lang="en-US" sz="1600" dirty="0" smtClean="0">
                <a:cs typeface="Calibri" pitchFamily="34" charset="0"/>
              </a:rPr>
              <a:t>directory</a:t>
            </a:r>
            <a:endParaRPr lang="en-US" sz="1600" dirty="0">
              <a:cs typeface="Calibri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8123"/>
            <a:ext cx="3101435" cy="3646742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839075" y="3090777"/>
            <a:ext cx="1208011" cy="179767"/>
          </a:xfrm>
          <a:prstGeom prst="rect">
            <a:avLst/>
          </a:prstGeom>
          <a:noFill/>
          <a:ln w="25400" cap="flat" cmpd="sng" algn="ctr">
            <a:solidFill>
              <a:srgbClr val="0070C0"/>
            </a:solidFill>
            <a:prstDash val="solid"/>
          </a:ln>
          <a:effectLst/>
        </p:spPr>
        <p:txBody>
          <a:bodyPr lIns="76179" tIns="38090" rIns="76179" bIns="3809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x-none" sz="1800" kern="0">
              <a:solidFill>
                <a:srgbClr val="FFFFFF"/>
              </a:solidFill>
              <a:latin typeface="Arial"/>
              <a:cs typeface="Calibri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79417" y="2510958"/>
            <a:ext cx="1267668" cy="232243"/>
          </a:xfrm>
          <a:prstGeom prst="rect">
            <a:avLst/>
          </a:prstGeom>
          <a:noFill/>
          <a:ln w="25400" cap="flat" cmpd="sng" algn="ctr">
            <a:solidFill>
              <a:srgbClr val="0070C0"/>
            </a:solidFill>
            <a:prstDash val="solid"/>
          </a:ln>
          <a:effectLst/>
        </p:spPr>
        <p:txBody>
          <a:bodyPr lIns="76179" tIns="38090" rIns="76179" bIns="38090"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x-none" sz="1800" kern="0">
              <a:solidFill>
                <a:srgbClr val="FFFFFF"/>
              </a:solidFill>
              <a:latin typeface="Arial"/>
              <a:cs typeface="Calibri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59551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26666">
        <p:fade/>
      </p:transition>
    </mc:Choice>
    <mc:Fallback xmlns="">
      <p:transition spd="med" advTm="2666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686988" y="172602"/>
            <a:ext cx="8077200" cy="628650"/>
          </a:xfrm>
        </p:spPr>
        <p:txBody>
          <a:bodyPr/>
          <a:lstStyle/>
          <a:p>
            <a:r>
              <a:rPr lang="en-US" dirty="0"/>
              <a:t>Monitoring and reporting -</a:t>
            </a:r>
            <a:r>
              <a:rPr lang="en-US" dirty="0" smtClean="0"/>
              <a:t> RADIUS servers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8102" y="1033182"/>
            <a:ext cx="8107363" cy="362783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/>
              <a:t>Testing </a:t>
            </a:r>
            <a:r>
              <a:rPr lang="en-US" b="1" dirty="0" smtClean="0"/>
              <a:t>availability</a:t>
            </a:r>
            <a:r>
              <a:rPr lang="en-US" dirty="0" smtClean="0"/>
              <a:t> </a:t>
            </a:r>
            <a:r>
              <a:rPr lang="en-US" dirty="0"/>
              <a:t>of </a:t>
            </a:r>
            <a:r>
              <a:rPr lang="en-US" dirty="0" smtClean="0"/>
              <a:t>a RADIUS </a:t>
            </a:r>
            <a:r>
              <a:rPr lang="en-US" dirty="0"/>
              <a:t>server over the network</a:t>
            </a:r>
          </a:p>
          <a:p>
            <a:pPr lvl="1">
              <a:defRPr/>
            </a:pPr>
            <a:r>
              <a:rPr lang="sr-Latn-CS" dirty="0"/>
              <a:t>Pin</a:t>
            </a:r>
            <a:r>
              <a:rPr lang="en-US" dirty="0"/>
              <a:t>g RADIUS server IP address </a:t>
            </a:r>
          </a:p>
          <a:p>
            <a:pPr marL="0" indent="0">
              <a:buNone/>
              <a:defRPr/>
            </a:pPr>
            <a:endParaRPr lang="sr-Latn-CS" dirty="0"/>
          </a:p>
          <a:p>
            <a:pPr>
              <a:defRPr/>
            </a:pPr>
            <a:r>
              <a:rPr lang="en-US" dirty="0"/>
              <a:t>Testing </a:t>
            </a:r>
            <a:r>
              <a:rPr lang="en-US" b="1" dirty="0" smtClean="0"/>
              <a:t>operability</a:t>
            </a:r>
            <a:r>
              <a:rPr lang="en-US" dirty="0" smtClean="0"/>
              <a:t> </a:t>
            </a:r>
            <a:r>
              <a:rPr lang="en-US" dirty="0"/>
              <a:t>of </a:t>
            </a:r>
            <a:r>
              <a:rPr lang="en-US" dirty="0" smtClean="0"/>
              <a:t>RADIUS </a:t>
            </a:r>
            <a:r>
              <a:rPr lang="en-US" dirty="0"/>
              <a:t>servers : </a:t>
            </a:r>
          </a:p>
          <a:p>
            <a:pPr lvl="1">
              <a:defRPr/>
            </a:pPr>
            <a:r>
              <a:rPr lang="en-US" dirty="0" smtClean="0"/>
              <a:t>eapol_test </a:t>
            </a:r>
            <a:r>
              <a:rPr lang="en-US" dirty="0"/>
              <a:t>program from the </a:t>
            </a:r>
            <a:r>
              <a:rPr lang="en-US" dirty="0" smtClean="0"/>
              <a:t>WPA </a:t>
            </a:r>
            <a:r>
              <a:rPr lang="en-US" dirty="0"/>
              <a:t>supplicant software is </a:t>
            </a:r>
            <a:r>
              <a:rPr lang="en-US" dirty="0" smtClean="0"/>
              <a:t>used </a:t>
            </a:r>
            <a:r>
              <a:rPr lang="en-US" dirty="0">
                <a:hlinkClick r:id="rId4"/>
              </a:rPr>
              <a:t>http://w1.fi/wpa_supplicant</a:t>
            </a:r>
            <a:r>
              <a:rPr lang="en-US" dirty="0" smtClean="0">
                <a:hlinkClick r:id="rId4"/>
              </a:rPr>
              <a:t>/</a:t>
            </a:r>
            <a:endParaRPr lang="en-US" dirty="0" smtClean="0"/>
          </a:p>
          <a:p>
            <a:pPr lvl="1">
              <a:defRPr/>
            </a:pPr>
            <a:r>
              <a:rPr lang="en-US" dirty="0" smtClean="0"/>
              <a:t>Shell </a:t>
            </a:r>
            <a:r>
              <a:rPr lang="en-US" dirty="0"/>
              <a:t>script on the NetIIS runs the eapol_test </a:t>
            </a:r>
            <a:endParaRPr lang="sr-Latn-RS" dirty="0" smtClean="0"/>
          </a:p>
          <a:p>
            <a:pPr lvl="1">
              <a:defRPr/>
            </a:pPr>
            <a:r>
              <a:rPr lang="en-US" dirty="0" smtClean="0"/>
              <a:t>EAP-TTLS</a:t>
            </a:r>
            <a:r>
              <a:rPr lang="sr-Latn-CS" dirty="0" smtClean="0"/>
              <a:t> </a:t>
            </a:r>
            <a:r>
              <a:rPr lang="en-US" dirty="0"/>
              <a:t>and</a:t>
            </a:r>
            <a:r>
              <a:rPr lang="sr-Latn-CS" dirty="0"/>
              <a:t> </a:t>
            </a:r>
            <a:r>
              <a:rPr lang="sr-Latn-CS" dirty="0" smtClean="0"/>
              <a:t>PEAP </a:t>
            </a:r>
            <a:r>
              <a:rPr lang="en-US" dirty="0"/>
              <a:t>tunnels </a:t>
            </a:r>
            <a:r>
              <a:rPr lang="en-US" dirty="0" smtClean="0"/>
              <a:t>can </a:t>
            </a:r>
            <a:r>
              <a:rPr lang="en-US" dirty="0"/>
              <a:t>be tested</a:t>
            </a:r>
          </a:p>
          <a:p>
            <a:pPr marL="380894" lvl="1" indent="0">
              <a:buNone/>
              <a:defRPr/>
            </a:pPr>
            <a:endParaRPr lang="sr-Latn-CS" dirty="0"/>
          </a:p>
          <a:p>
            <a:pPr>
              <a:defRPr/>
            </a:pPr>
            <a:r>
              <a:rPr lang="en-US" dirty="0"/>
              <a:t>In case </a:t>
            </a:r>
            <a:r>
              <a:rPr lang="en-US" dirty="0" smtClean="0"/>
              <a:t>of a test failure, </a:t>
            </a:r>
            <a:r>
              <a:rPr lang="en-US" dirty="0"/>
              <a:t>the alarm is </a:t>
            </a:r>
            <a:r>
              <a:rPr lang="en-US" dirty="0" smtClean="0"/>
              <a:t>triggered </a:t>
            </a:r>
            <a:r>
              <a:rPr lang="en-US" dirty="0"/>
              <a:t>and </a:t>
            </a:r>
            <a:r>
              <a:rPr lang="en-US" dirty="0" smtClean="0"/>
              <a:t>mail notifications </a:t>
            </a:r>
            <a:r>
              <a:rPr lang="en-US" dirty="0"/>
              <a:t>are </a:t>
            </a:r>
            <a:r>
              <a:rPr lang="en-US" dirty="0" smtClean="0"/>
              <a:t>sent </a:t>
            </a:r>
            <a:r>
              <a:rPr lang="en-US" dirty="0"/>
              <a:t>to the technical contacts of the corresponding </a:t>
            </a:r>
            <a:r>
              <a:rPr lang="en-US" dirty="0" smtClean="0"/>
              <a:t>institution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30311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87182">
        <p:fade/>
      </p:transition>
    </mc:Choice>
    <mc:Fallback xmlns="">
      <p:transition spd="med" advTm="8718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itle 1"/>
          <p:cNvSpPr>
            <a:spLocks noGrp="1"/>
          </p:cNvSpPr>
          <p:nvPr>
            <p:ph type="title"/>
          </p:nvPr>
        </p:nvSpPr>
        <p:spPr>
          <a:xfrm>
            <a:off x="686988" y="172602"/>
            <a:ext cx="8077200" cy="628650"/>
          </a:xfrm>
        </p:spPr>
        <p:txBody>
          <a:bodyPr>
            <a:normAutofit/>
          </a:bodyPr>
          <a:lstStyle/>
          <a:p>
            <a:r>
              <a:rPr lang="en-US" sz="2000" dirty="0" smtClean="0">
                <a:cs typeface="Calibri" pitchFamily="34" charset="0"/>
              </a:rPr>
              <a:t>Monitoring and reporting - RADIUS Ping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7493" y="3135913"/>
            <a:ext cx="5066507" cy="163997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5964" y="1517101"/>
            <a:ext cx="5057933" cy="1633538"/>
          </a:xfrm>
          <a:prstGeom prst="rect">
            <a:avLst/>
          </a:prstGeom>
        </p:spPr>
      </p:pic>
      <p:sp>
        <p:nvSpPr>
          <p:cNvPr id="19" name="Oval 18"/>
          <p:cNvSpPr/>
          <p:nvPr/>
        </p:nvSpPr>
        <p:spPr>
          <a:xfrm>
            <a:off x="7307661" y="3537989"/>
            <a:ext cx="964564" cy="964815"/>
          </a:xfrm>
          <a:prstGeom prst="ellipse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79" tIns="38090" rIns="76179" bIns="38090" rtlCol="0" anchor="ctr"/>
          <a:lstStyle/>
          <a:p>
            <a:pPr algn="ctr"/>
            <a:endParaRPr lang="en-GB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7256861" y="1886285"/>
            <a:ext cx="964564" cy="964815"/>
          </a:xfrm>
          <a:prstGeom prst="ellipse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79" tIns="38090" rIns="76179" bIns="38090" rtlCol="0" anchor="ctr"/>
          <a:lstStyle/>
          <a:p>
            <a:pPr algn="ctr"/>
            <a:endParaRPr lang="en-GB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8940"/>
            <a:ext cx="3101435" cy="364674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955050" y="3617695"/>
            <a:ext cx="2268606" cy="21135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79" tIns="38090" rIns="76179" bIns="38090" rtlCol="0" anchor="ctr"/>
          <a:lstStyle/>
          <a:p>
            <a:pPr algn="ctr"/>
            <a:endParaRPr lang="x-none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346627" y="3824411"/>
            <a:ext cx="1754808" cy="27755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79" tIns="38090" rIns="76179" bIns="38090" rtlCol="0" anchor="ctr"/>
          <a:lstStyle/>
          <a:p>
            <a:pPr algn="ctr"/>
            <a:endParaRPr lang="x-none">
              <a:latin typeface="Calibri" pitchFamily="34" charset="0"/>
              <a:cs typeface="Calibri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49481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5892">
        <p:fade/>
      </p:transition>
    </mc:Choice>
    <mc:Fallback xmlns="">
      <p:transition spd="med" advTm="6589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10" grpId="0" animBg="1"/>
      <p:bldP spid="10" grpId="1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cs typeface="Calibri" pitchFamily="34" charset="0"/>
              </a:rPr>
              <a:t> </a:t>
            </a:r>
            <a:endParaRPr lang="x-none" dirty="0">
              <a:cs typeface="Calibri" pitchFamily="34" charset="0"/>
            </a:endParaRPr>
          </a:p>
        </p:txBody>
      </p:sp>
      <p:pic>
        <p:nvPicPr>
          <p:cNvPr id="5" name="Picture 4" descr="server.jpg"/>
          <p:cNvPicPr>
            <a:picLocks noChangeAspect="1"/>
          </p:cNvPicPr>
          <p:nvPr/>
        </p:nvPicPr>
        <p:blipFill>
          <a:blip r:embed="rId3"/>
          <a:srcRect l="53181" t="1617" b="15327"/>
          <a:stretch>
            <a:fillRect/>
          </a:stretch>
        </p:blipFill>
        <p:spPr>
          <a:xfrm>
            <a:off x="5748993" y="1118506"/>
            <a:ext cx="989496" cy="1300039"/>
          </a:xfrm>
          <a:prstGeom prst="rect">
            <a:avLst/>
          </a:prstGeom>
        </p:spPr>
      </p:pic>
      <p:pic>
        <p:nvPicPr>
          <p:cNvPr id="8" name="Picture 7" descr="server.jpg"/>
          <p:cNvPicPr>
            <a:picLocks noChangeAspect="1"/>
          </p:cNvPicPr>
          <p:nvPr/>
        </p:nvPicPr>
        <p:blipFill>
          <a:blip r:embed="rId3"/>
          <a:srcRect l="53181" t="1617" b="15327"/>
          <a:stretch>
            <a:fillRect/>
          </a:stretch>
        </p:blipFill>
        <p:spPr>
          <a:xfrm>
            <a:off x="877412" y="1126436"/>
            <a:ext cx="976560" cy="1283043"/>
          </a:xfrm>
          <a:prstGeom prst="rect">
            <a:avLst/>
          </a:prstGeom>
        </p:spPr>
      </p:pic>
      <p:pic>
        <p:nvPicPr>
          <p:cNvPr id="12" name="Picture 11" descr="server.jpg"/>
          <p:cNvPicPr>
            <a:picLocks noChangeAspect="1"/>
          </p:cNvPicPr>
          <p:nvPr/>
        </p:nvPicPr>
        <p:blipFill>
          <a:blip r:embed="rId3"/>
          <a:srcRect l="53181" t="1617" b="15327"/>
          <a:stretch>
            <a:fillRect/>
          </a:stretch>
        </p:blipFill>
        <p:spPr>
          <a:xfrm>
            <a:off x="4749160" y="3033374"/>
            <a:ext cx="989496" cy="1300039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 flipH="1">
            <a:off x="1881571" y="1456412"/>
            <a:ext cx="3846284" cy="0"/>
          </a:xfrm>
          <a:prstGeom prst="straightConnector1">
            <a:avLst/>
          </a:prstGeom>
          <a:ln w="57150">
            <a:solidFill>
              <a:srgbClr val="0070C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1866910" y="1647609"/>
            <a:ext cx="3882083" cy="0"/>
          </a:xfrm>
          <a:prstGeom prst="straightConnector1">
            <a:avLst/>
          </a:prstGeom>
          <a:ln w="57150">
            <a:solidFill>
              <a:srgbClr val="0070C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6"/>
          <p:cNvSpPr txBox="1">
            <a:spLocks noChangeArrowheads="1"/>
          </p:cNvSpPr>
          <p:nvPr/>
        </p:nvSpPr>
        <p:spPr bwMode="auto">
          <a:xfrm>
            <a:off x="251035" y="967104"/>
            <a:ext cx="914941" cy="28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6179" tIns="38090" rIns="76179" bIns="38090">
            <a:spAutoFit/>
          </a:bodyPr>
          <a:lstStyle/>
          <a:p>
            <a:r>
              <a:rPr lang="en-US" b="1" dirty="0">
                <a:latin typeface="Calibri" pitchFamily="34" charset="0"/>
                <a:cs typeface="Calibri" pitchFamily="34" charset="0"/>
              </a:rPr>
              <a:t>NetIIS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935922" y="945304"/>
            <a:ext cx="997214" cy="28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6179" tIns="38090" rIns="76179" bIns="38090">
            <a:spAutoFit/>
          </a:bodyPr>
          <a:lstStyle/>
          <a:p>
            <a:pPr algn="ctr"/>
            <a:r>
              <a:rPr lang="en-US" b="1" dirty="0" smtClean="0">
                <a:latin typeface="Calibri" pitchFamily="34" charset="0"/>
                <a:cs typeface="Calibri" pitchFamily="34" charset="0"/>
              </a:rPr>
              <a:t>FTLR</a:t>
            </a:r>
            <a:endParaRPr lang="en-US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7" name="TextBox 8"/>
          <p:cNvSpPr txBox="1">
            <a:spLocks noChangeArrowheads="1"/>
          </p:cNvSpPr>
          <p:nvPr/>
        </p:nvSpPr>
        <p:spPr bwMode="auto">
          <a:xfrm>
            <a:off x="4113448" y="4332989"/>
            <a:ext cx="1599746" cy="28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6179" tIns="38090" rIns="76179" bIns="38090">
            <a:spAutoFit/>
          </a:bodyPr>
          <a:lstStyle/>
          <a:p>
            <a:pPr algn="ctr"/>
            <a:r>
              <a:rPr lang="en-US" b="1" dirty="0" smtClean="0">
                <a:latin typeface="Calibri" pitchFamily="34" charset="0"/>
                <a:cs typeface="Calibri" pitchFamily="34" charset="0"/>
              </a:rPr>
              <a:t>IdP </a:t>
            </a:r>
            <a:r>
              <a:rPr lang="sr-Latn-CS" b="1" dirty="0" smtClean="0">
                <a:latin typeface="Calibri" pitchFamily="34" charset="0"/>
                <a:cs typeface="Calibri" pitchFamily="34" charset="0"/>
              </a:rPr>
              <a:t>RADIUS</a:t>
            </a:r>
            <a:endParaRPr lang="en-US" b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2" name="Picture 21" descr="server.jpg"/>
          <p:cNvPicPr>
            <a:picLocks noChangeAspect="1"/>
          </p:cNvPicPr>
          <p:nvPr/>
        </p:nvPicPr>
        <p:blipFill>
          <a:blip r:embed="rId3"/>
          <a:srcRect l="53181" t="1617" b="15327"/>
          <a:stretch>
            <a:fillRect/>
          </a:stretch>
        </p:blipFill>
        <p:spPr>
          <a:xfrm>
            <a:off x="1525586" y="3053641"/>
            <a:ext cx="989496" cy="1300039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1866908" y="1939617"/>
            <a:ext cx="2882252" cy="1507396"/>
          </a:xfrm>
          <a:prstGeom prst="straightConnector1">
            <a:avLst/>
          </a:prstGeom>
          <a:ln w="571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1866910" y="1735273"/>
            <a:ext cx="3046412" cy="1517237"/>
          </a:xfrm>
          <a:prstGeom prst="straightConnector1">
            <a:avLst/>
          </a:prstGeom>
          <a:ln w="571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5636029" y="2342506"/>
            <a:ext cx="297107" cy="758618"/>
          </a:xfrm>
          <a:prstGeom prst="straightConnector1">
            <a:avLst/>
          </a:prstGeom>
          <a:ln w="57150">
            <a:solidFill>
              <a:srgbClr val="0070C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5748993" y="2368004"/>
            <a:ext cx="388960" cy="1055881"/>
          </a:xfrm>
          <a:prstGeom prst="straightConnector1">
            <a:avLst/>
          </a:prstGeom>
          <a:ln w="57150">
            <a:solidFill>
              <a:srgbClr val="0070C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8"/>
          <p:cNvSpPr txBox="1">
            <a:spLocks noChangeArrowheads="1"/>
          </p:cNvSpPr>
          <p:nvPr/>
        </p:nvSpPr>
        <p:spPr bwMode="auto">
          <a:xfrm>
            <a:off x="1220461" y="4325735"/>
            <a:ext cx="1599746" cy="28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6179" tIns="38090" rIns="76179" bIns="38090">
            <a:spAutoFit/>
          </a:bodyPr>
          <a:lstStyle/>
          <a:p>
            <a:pPr algn="ctr"/>
            <a:r>
              <a:rPr lang="en-US" b="1" dirty="0" smtClean="0">
                <a:latin typeface="Calibri" pitchFamily="34" charset="0"/>
                <a:cs typeface="Calibri" pitchFamily="34" charset="0"/>
              </a:rPr>
              <a:t>RP </a:t>
            </a:r>
            <a:r>
              <a:rPr lang="sr-Latn-CS" b="1" dirty="0" smtClean="0">
                <a:latin typeface="Calibri" pitchFamily="34" charset="0"/>
                <a:cs typeface="Calibri" pitchFamily="34" charset="0"/>
              </a:rPr>
              <a:t>RADIUS</a:t>
            </a:r>
            <a:endParaRPr lang="en-US" b="1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47" name="Straight Arrow Connector 46"/>
          <p:cNvCxnSpPr/>
          <p:nvPr/>
        </p:nvCxnSpPr>
        <p:spPr>
          <a:xfrm>
            <a:off x="1165975" y="2342505"/>
            <a:ext cx="489245" cy="910004"/>
          </a:xfrm>
          <a:prstGeom prst="straightConnector1">
            <a:avLst/>
          </a:prstGeom>
          <a:ln w="571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H="1" flipV="1">
            <a:off x="1410598" y="2342506"/>
            <a:ext cx="456311" cy="758618"/>
          </a:xfrm>
          <a:prstGeom prst="straightConnector1">
            <a:avLst/>
          </a:prstGeom>
          <a:ln w="571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H="1">
            <a:off x="2515081" y="2252333"/>
            <a:ext cx="3233912" cy="1410144"/>
          </a:xfrm>
          <a:prstGeom prst="straightConnector1">
            <a:avLst/>
          </a:prstGeom>
          <a:ln w="57150">
            <a:solidFill>
              <a:srgbClr val="0070C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H="1">
            <a:off x="2460546" y="1988160"/>
            <a:ext cx="3288448" cy="1467310"/>
          </a:xfrm>
          <a:prstGeom prst="straightConnector1">
            <a:avLst/>
          </a:prstGeom>
          <a:ln w="57150">
            <a:solidFill>
              <a:srgbClr val="0070C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Cloud 77"/>
          <p:cNvSpPr/>
          <p:nvPr/>
        </p:nvSpPr>
        <p:spPr bwMode="auto">
          <a:xfrm>
            <a:off x="6947750" y="1061611"/>
            <a:ext cx="1750068" cy="1171997"/>
          </a:xfrm>
          <a:prstGeom prst="cloud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x-none" sz="180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9" name="Arc 78"/>
          <p:cNvSpPr/>
          <p:nvPr/>
        </p:nvSpPr>
        <p:spPr bwMode="auto">
          <a:xfrm rot="19850660">
            <a:off x="6664871" y="1115541"/>
            <a:ext cx="1009560" cy="653851"/>
          </a:xfrm>
          <a:prstGeom prst="arc">
            <a:avLst>
              <a:gd name="adj1" fmla="val 13593119"/>
              <a:gd name="adj2" fmla="val 21005023"/>
            </a:avLst>
          </a:prstGeom>
          <a:noFill/>
          <a:ln w="57150" cap="flat" cmpd="sng" algn="ctr">
            <a:solidFill>
              <a:srgbClr val="0070C0"/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x-none" sz="180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0" name="Arc 79"/>
          <p:cNvSpPr/>
          <p:nvPr/>
        </p:nvSpPr>
        <p:spPr bwMode="auto">
          <a:xfrm rot="10800000">
            <a:off x="6738488" y="1561851"/>
            <a:ext cx="1009560" cy="653851"/>
          </a:xfrm>
          <a:prstGeom prst="arc">
            <a:avLst>
              <a:gd name="adj1" fmla="val 13062000"/>
              <a:gd name="adj2" fmla="val 0"/>
            </a:avLst>
          </a:prstGeom>
          <a:noFill/>
          <a:ln w="57150" cap="flat" cmpd="sng" algn="ctr">
            <a:solidFill>
              <a:srgbClr val="0070C0"/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x-none" sz="180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2805498" y="1669498"/>
            <a:ext cx="2933158" cy="28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6179" tIns="38090" rIns="76179" bIns="3809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EAP TTLS IdP + FTLR</a:t>
            </a:r>
            <a:endParaRPr lang="en-US" b="1" dirty="0">
              <a:solidFill>
                <a:srgbClr val="0070C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3275654" y="2267143"/>
            <a:ext cx="1580147" cy="28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6179" tIns="38090" rIns="76179" bIns="3809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EAP TTLS RP</a:t>
            </a:r>
            <a:endParaRPr lang="en-US" b="1" dirty="0">
              <a:solidFill>
                <a:srgbClr val="0070C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3169014" y="1988160"/>
            <a:ext cx="1580147" cy="28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6179" tIns="38090" rIns="76179" bIns="3809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EAP TTLS IdP</a:t>
            </a:r>
            <a:endParaRPr lang="en-US" b="1" dirty="0">
              <a:solidFill>
                <a:srgbClr val="0070C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19667" y="1095778"/>
            <a:ext cx="1226972" cy="27699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EAP TTLS </a:t>
            </a:r>
            <a:r>
              <a:rPr lang="en-US" b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Proxy</a:t>
            </a:r>
            <a:endParaRPr lang="x-none" b="1" dirty="0">
              <a:solidFill>
                <a:srgbClr val="0070C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0" name="Title 1"/>
          <p:cNvSpPr txBox="1">
            <a:spLocks/>
          </p:cNvSpPr>
          <p:nvPr/>
        </p:nvSpPr>
        <p:spPr>
          <a:xfrm>
            <a:off x="686988" y="172602"/>
            <a:ext cx="8077200" cy="62865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600" kern="1200">
                <a:solidFill>
                  <a:srgbClr val="FFFF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rgbClr val="004361"/>
                </a:solidFill>
                <a:ea typeface="Verdana" panose="020B0604030504040204" pitchFamily="34" charset="0"/>
                <a:cs typeface="Calibri" pitchFamily="34" charset="0"/>
              </a:rPr>
              <a:t>Monitoring</a:t>
            </a:r>
            <a:r>
              <a:rPr lang="en-US" sz="2800" dirty="0">
                <a:cs typeface="Calibri" pitchFamily="34" charset="0"/>
              </a:rPr>
              <a:t> </a:t>
            </a:r>
            <a:r>
              <a:rPr lang="en-US" sz="2000" b="1" dirty="0">
                <a:solidFill>
                  <a:srgbClr val="004361"/>
                </a:solidFill>
                <a:ea typeface="Verdana" panose="020B0604030504040204" pitchFamily="34" charset="0"/>
                <a:cs typeface="Calibri" pitchFamily="34" charset="0"/>
              </a:rPr>
              <a:t>and reporting - RADIUS operability testing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55616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98577">
        <p:fade/>
      </p:transition>
    </mc:Choice>
    <mc:Fallback xmlns="">
      <p:transition spd="med" advTm="19857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42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00"/>
                            </p:stCondLst>
                            <p:childTnLst>
                              <p:par>
                                <p:cTn id="9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500"/>
                            </p:stCondLst>
                            <p:childTnLst>
                              <p:par>
                                <p:cTn id="10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4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3500"/>
                            </p:stCondLst>
                            <p:childTnLst>
                              <p:par>
                                <p:cTn id="10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4000"/>
                            </p:stCondLst>
                            <p:childTnLst>
                              <p:par>
                                <p:cTn id="11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4500"/>
                            </p:stCondLst>
                            <p:childTnLst>
                              <p:par>
                                <p:cTn id="1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500"/>
                            </p:stCondLst>
                            <p:childTnLst>
                              <p:par>
                                <p:cTn id="162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6" presetID="6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8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3000"/>
                            </p:stCondLst>
                            <p:childTnLst>
                              <p:par>
                                <p:cTn id="170" presetID="22" presetClass="entr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3500"/>
                            </p:stCondLst>
                            <p:childTnLst>
                              <p:par>
                                <p:cTn id="1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46" grpId="0"/>
      <p:bldP spid="46" grpId="1"/>
      <p:bldP spid="78" grpId="0" animBg="1"/>
      <p:bldP spid="78" grpId="1" animBg="1"/>
      <p:bldP spid="78" grpId="2" animBg="1"/>
      <p:bldP spid="79" grpId="0" animBg="1"/>
      <p:bldP spid="79" grpId="1" animBg="1"/>
      <p:bldP spid="79" grpId="2" animBg="1"/>
      <p:bldP spid="80" grpId="0" animBg="1"/>
      <p:bldP spid="80" grpId="1" animBg="1"/>
      <p:bldP spid="80" grpId="2" animBg="1"/>
      <p:bldP spid="26" grpId="0"/>
      <p:bldP spid="26" grpId="1"/>
      <p:bldP spid="27" grpId="0"/>
      <p:bldP spid="27" grpId="1"/>
      <p:bldP spid="28" grpId="0"/>
      <p:bldP spid="28" grpId="1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5570456" y="2036867"/>
            <a:ext cx="2206625" cy="507811"/>
          </a:xfrm>
          <a:prstGeom prst="rect">
            <a:avLst/>
          </a:prstGeom>
          <a:noFill/>
          <a:ln>
            <a:noFill/>
          </a:ln>
        </p:spPr>
        <p:txBody>
          <a:bodyPr lIns="76179" tIns="38090" rIns="76179" bIns="38090">
            <a:spAutoFit/>
          </a:bodyPr>
          <a:lstStyle/>
          <a:p>
            <a:pPr algn="ctr">
              <a:defRPr/>
            </a:pPr>
            <a:r>
              <a:rPr lang="en-US" sz="1400" b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EAP</a:t>
            </a:r>
            <a:r>
              <a:rPr lang="sr-Latn-ME" sz="1400" b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400" b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TTLS</a:t>
            </a:r>
            <a:r>
              <a:rPr lang="sr-Latn-CS" sz="1400" b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</a:t>
            </a:r>
            <a:endParaRPr lang="en-US" sz="1400" b="1" dirty="0">
              <a:solidFill>
                <a:srgbClr val="0070C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defRPr/>
            </a:pPr>
            <a:r>
              <a:rPr lang="en-US" sz="1400" b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test@inst.ac.rs</a:t>
            </a:r>
          </a:p>
        </p:txBody>
      </p:sp>
      <p:sp>
        <p:nvSpPr>
          <p:cNvPr id="1843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cs typeface="Calibri" pitchFamily="34" charset="0"/>
              </a:rPr>
              <a:t>Monitoring and reporting - RADIUS </a:t>
            </a:r>
            <a:r>
              <a:rPr lang="sr-Latn-CS" sz="2000" dirty="0" err="1" smtClean="0">
                <a:cs typeface="Calibri" pitchFamily="34" charset="0"/>
              </a:rPr>
              <a:t>IdP</a:t>
            </a:r>
            <a:endParaRPr lang="en-US" sz="2000" dirty="0" smtClean="0">
              <a:cs typeface="Calibri" pitchFamily="34" charset="0"/>
            </a:endParaRPr>
          </a:p>
        </p:txBody>
      </p:sp>
      <p:sp>
        <p:nvSpPr>
          <p:cNvPr id="18439" name="TextBox 6"/>
          <p:cNvSpPr txBox="1">
            <a:spLocks noChangeArrowheads="1"/>
          </p:cNvSpPr>
          <p:nvPr/>
        </p:nvSpPr>
        <p:spPr bwMode="auto">
          <a:xfrm>
            <a:off x="3859009" y="3451291"/>
            <a:ext cx="1044575" cy="28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6179" tIns="38090" rIns="76179" bIns="38090">
            <a:spAutoFit/>
          </a:bodyPr>
          <a:lstStyle/>
          <a:p>
            <a:r>
              <a:rPr lang="en-US" b="1" dirty="0">
                <a:latin typeface="Calibri" pitchFamily="34" charset="0"/>
                <a:cs typeface="Calibri" pitchFamily="34" charset="0"/>
              </a:rPr>
              <a:t>NetIIS</a:t>
            </a:r>
          </a:p>
        </p:txBody>
      </p:sp>
      <p:sp>
        <p:nvSpPr>
          <p:cNvPr id="18441" name="TextBox 8"/>
          <p:cNvSpPr txBox="1">
            <a:spLocks noChangeArrowheads="1"/>
          </p:cNvSpPr>
          <p:nvPr/>
        </p:nvSpPr>
        <p:spPr bwMode="auto">
          <a:xfrm>
            <a:off x="7315015" y="3349760"/>
            <a:ext cx="1599746" cy="492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76179" tIns="38090" rIns="76179" bIns="38090">
            <a:spAutoFit/>
          </a:bodyPr>
          <a:lstStyle/>
          <a:p>
            <a:pPr algn="ctr"/>
            <a:r>
              <a:rPr lang="en-US" b="1" dirty="0">
                <a:latin typeface="Calibri" pitchFamily="34" charset="0"/>
                <a:cs typeface="Calibri" pitchFamily="34" charset="0"/>
              </a:rPr>
              <a:t>inst.ac.rs</a:t>
            </a:r>
            <a:endParaRPr lang="sr-Latn-CS" b="1" dirty="0">
              <a:latin typeface="Calibri" pitchFamily="34" charset="0"/>
              <a:cs typeface="Calibri" pitchFamily="34" charset="0"/>
            </a:endParaRPr>
          </a:p>
          <a:p>
            <a:pPr algn="ctr"/>
            <a:r>
              <a:rPr lang="en-US" b="1" dirty="0">
                <a:latin typeface="Calibri" pitchFamily="34" charset="0"/>
                <a:cs typeface="Calibri" pitchFamily="34" charset="0"/>
              </a:rPr>
              <a:t>IdP </a:t>
            </a:r>
            <a:r>
              <a:rPr lang="sr-Latn-CS" b="1" dirty="0" smtClean="0">
                <a:latin typeface="Calibri" pitchFamily="34" charset="0"/>
                <a:cs typeface="Calibri" pitchFamily="34" charset="0"/>
              </a:rPr>
              <a:t>RADIUS</a:t>
            </a:r>
            <a:endParaRPr lang="en-US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8444" name="Content Placeholder 2"/>
          <p:cNvSpPr>
            <a:spLocks noGrp="1"/>
          </p:cNvSpPr>
          <p:nvPr>
            <p:ph idx="1"/>
          </p:nvPr>
        </p:nvSpPr>
        <p:spPr>
          <a:xfrm>
            <a:off x="571168" y="1040011"/>
            <a:ext cx="7620000" cy="320279"/>
          </a:xfrm>
        </p:spPr>
        <p:txBody>
          <a:bodyPr>
            <a:normAutofit/>
          </a:bodyPr>
          <a:lstStyle/>
          <a:p>
            <a:r>
              <a:rPr lang="en-US" dirty="0" smtClean="0">
                <a:cs typeface="Calibri" pitchFamily="34" charset="0"/>
              </a:rPr>
              <a:t>Operability of EAP </a:t>
            </a:r>
            <a:r>
              <a:rPr lang="en-US" dirty="0">
                <a:cs typeface="Calibri" pitchFamily="34" charset="0"/>
              </a:rPr>
              <a:t>tunnel </a:t>
            </a:r>
            <a:r>
              <a:rPr lang="en-US" dirty="0" smtClean="0">
                <a:cs typeface="Calibri" pitchFamily="34" charset="0"/>
              </a:rPr>
              <a:t>established directly with </a:t>
            </a:r>
            <a:r>
              <a:rPr lang="en-US" dirty="0">
                <a:cs typeface="Calibri" pitchFamily="34" charset="0"/>
              </a:rPr>
              <a:t>the</a:t>
            </a:r>
            <a:r>
              <a:rPr lang="sr-Latn-CS" dirty="0">
                <a:cs typeface="Calibri" pitchFamily="34" charset="0"/>
              </a:rPr>
              <a:t> IdP RADIUS</a:t>
            </a:r>
            <a:r>
              <a:rPr lang="en-US" dirty="0">
                <a:cs typeface="Calibri" pitchFamily="34" charset="0"/>
              </a:rPr>
              <a:t> server is tested</a:t>
            </a:r>
          </a:p>
        </p:txBody>
      </p:sp>
      <p:pic>
        <p:nvPicPr>
          <p:cNvPr id="20" name="Picture 19" descr="server.jpg"/>
          <p:cNvPicPr>
            <a:picLocks noChangeAspect="1"/>
          </p:cNvPicPr>
          <p:nvPr/>
        </p:nvPicPr>
        <p:blipFill>
          <a:blip r:embed="rId4"/>
          <a:srcRect l="53181" t="1617" b="15327"/>
          <a:stretch>
            <a:fillRect/>
          </a:stretch>
        </p:blipFill>
        <p:spPr>
          <a:xfrm>
            <a:off x="3792772" y="2123046"/>
            <a:ext cx="989496" cy="1300039"/>
          </a:xfrm>
          <a:prstGeom prst="rect">
            <a:avLst/>
          </a:prstGeom>
        </p:spPr>
      </p:pic>
      <p:pic>
        <p:nvPicPr>
          <p:cNvPr id="21" name="Picture 20" descr="server.jpg"/>
          <p:cNvPicPr>
            <a:picLocks noChangeAspect="1"/>
          </p:cNvPicPr>
          <p:nvPr/>
        </p:nvPicPr>
        <p:blipFill>
          <a:blip r:embed="rId4"/>
          <a:srcRect l="53181" t="1617" b="15327"/>
          <a:stretch>
            <a:fillRect/>
          </a:stretch>
        </p:blipFill>
        <p:spPr>
          <a:xfrm>
            <a:off x="7992387" y="2135967"/>
            <a:ext cx="989496" cy="1300039"/>
          </a:xfrm>
          <a:prstGeom prst="rect">
            <a:avLst/>
          </a:prstGeom>
        </p:spPr>
      </p:pic>
      <p:sp>
        <p:nvSpPr>
          <p:cNvPr id="22" name="Oval 21"/>
          <p:cNvSpPr/>
          <p:nvPr/>
        </p:nvSpPr>
        <p:spPr>
          <a:xfrm>
            <a:off x="4381167" y="2188644"/>
            <a:ext cx="1089329" cy="542677"/>
          </a:xfrm>
          <a:prstGeom prst="ellipse">
            <a:avLst/>
          </a:prstGeom>
          <a:solidFill>
            <a:srgbClr val="0070C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76179" tIns="38090" rIns="76179" bIns="38090" rtlCol="0" anchor="ctr"/>
          <a:lstStyle/>
          <a:p>
            <a:pPr algn="ctr"/>
            <a:endParaRPr lang="en-GB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25504" y="2317646"/>
            <a:ext cx="944992" cy="292368"/>
          </a:xfrm>
          <a:prstGeom prst="rect">
            <a:avLst/>
          </a:prstGeom>
          <a:noFill/>
        </p:spPr>
        <p:txBody>
          <a:bodyPr wrap="square" lIns="76179" tIns="38090" rIns="76179" bIns="38090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eapol_test</a:t>
            </a:r>
            <a:endParaRPr lang="en-GB" sz="14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5470497" y="2478908"/>
            <a:ext cx="2480809" cy="1946"/>
          </a:xfrm>
          <a:prstGeom prst="straightConnector1">
            <a:avLst/>
          </a:prstGeom>
          <a:ln w="571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10800000" flipV="1">
            <a:off x="4762832" y="3007826"/>
            <a:ext cx="3208048" cy="3778"/>
          </a:xfrm>
          <a:prstGeom prst="straightConnector1">
            <a:avLst/>
          </a:prstGeom>
          <a:ln w="571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96757"/>
            <a:ext cx="3101435" cy="3646742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1118621" y="4491453"/>
            <a:ext cx="1754808" cy="27755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79" tIns="38090" rIns="76179" bIns="38090" rtlCol="0" anchor="ctr"/>
          <a:lstStyle/>
          <a:p>
            <a:pPr algn="ctr"/>
            <a:endParaRPr lang="x-none">
              <a:latin typeface="Calibri" pitchFamily="34" charset="0"/>
              <a:cs typeface="Calibri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71035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76415">
        <p:fade/>
      </p:transition>
    </mc:Choice>
    <mc:Fallback xmlns="">
      <p:transition spd="med" advTm="7641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8.3|6.3|4.8|7|3.6|2.5|3.7|2.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8.2|10.9|35.2|18.4|7.4|2.6|2.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12.1|22.1|5.5|11.1|0.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2|24.6|11.2|1.7|2.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4|5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2|3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1|10|18.7|1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6|8.3|1.6|3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8.7|2.7|13.1|1.7|21.7|8.1|9.2|36.9|23|7.6|20.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9|15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6|22.3|43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1|13.8|8.4|3.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4.7|21.8"/>
</p:tagLst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C14C35B6BD02428EFDFCF6B38DCCFF" ma:contentTypeVersion="3" ma:contentTypeDescription="Create a new document." ma:contentTypeScope="" ma:versionID="cb80918fe4a605eb18370ba55c5d957b">
  <xsd:schema xmlns:xsd="http://www.w3.org/2001/XMLSchema" xmlns:xs="http://www.w3.org/2001/XMLSchema" xmlns:p="http://schemas.microsoft.com/office/2006/metadata/properties" xmlns:ns1="http://schemas.microsoft.com/sharepoint/v3" xmlns:ns2="e7019c98-23ef-46f8-8434-cfd3a3bc7393" targetNamespace="http://schemas.microsoft.com/office/2006/metadata/properties" ma:root="true" ma:fieldsID="19d4d48c21c094bbdb8e7cf95f595ca6" ns1:_="" ns2:_="">
    <xsd:import namespace="http://schemas.microsoft.com/sharepoint/v3"/>
    <xsd:import namespace="e7019c98-23ef-46f8-8434-cfd3a3bc739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019c98-23ef-46f8-8434-cfd3a3bc7393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 ma:index="10" ma:displayName="Comments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e7019c98-23ef-46f8-8434-cfd3a3bc7393">GN4PROJ-13-16</_dlc_DocId>
    <_dlc_DocIdUrl xmlns="e7019c98-23ef-46f8-8434-cfd3a3bc7393">
      <Url>https://intranet.geant.org/help-and-support/_layouts/15/DocIdRedir.aspx?ID=GN4PROJ-13-16</Url>
      <Description>GN4PROJ-13-16</Description>
    </_dlc_DocIdUrl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F2E35BE0-4019-4082-B1C6-2E4ACDDEA2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7019c98-23ef-46f8-8434-cfd3a3bc739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9AA3960-760A-4B61-8C8B-DBF90F37C8C8}">
  <ds:schemaRefs>
    <ds:schemaRef ds:uri="http://schemas.microsoft.com/office/infopath/2007/PartnerControls"/>
    <ds:schemaRef ds:uri="http://schemas.microsoft.com/office/2006/metadata/properties"/>
    <ds:schemaRef ds:uri="http://purl.org/dc/terms/"/>
    <ds:schemaRef ds:uri="http://schemas.microsoft.com/sharepoint/v3"/>
    <ds:schemaRef ds:uri="http://schemas.microsoft.com/office/2006/documentManagement/types"/>
    <ds:schemaRef ds:uri="e7019c98-23ef-46f8-8434-cfd3a3bc7393"/>
    <ds:schemaRef ds:uri="http://purl.org/dc/elements/1.1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754E8D75-8AF6-4906-9862-16846F3CF792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2493</TotalTime>
  <Words>558</Words>
  <Application>Microsoft Office PowerPoint</Application>
  <PresentationFormat>On-screen Show (16:9)</PresentationFormat>
  <Paragraphs>123</Paragraphs>
  <Slides>18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GEANT Association</vt:lpstr>
      <vt:lpstr>PowerPoint Presentation</vt:lpstr>
      <vt:lpstr>eduroam in Serbia</vt:lpstr>
      <vt:lpstr>What is being monitored?</vt:lpstr>
      <vt:lpstr>NetIIS – Networking Information and Monitoring System </vt:lpstr>
      <vt:lpstr>NetIIS – Networking Information and Monitoring System </vt:lpstr>
      <vt:lpstr>Monitoring and reporting - RADIUS servers</vt:lpstr>
      <vt:lpstr>Monitoring and reporting - RADIUS Ping</vt:lpstr>
      <vt:lpstr> </vt:lpstr>
      <vt:lpstr>Monitoring and reporting - RADIUS IdP</vt:lpstr>
      <vt:lpstr>Monitoring and reporting - RADIUS IdP</vt:lpstr>
      <vt:lpstr>Monitoring and reporting - RADIUS IdP + FTLR</vt:lpstr>
      <vt:lpstr>Monitoring and reporting - RADIUS IdP + FTLR</vt:lpstr>
      <vt:lpstr>Monitoring and reporting - RADIUS RP</vt:lpstr>
      <vt:lpstr>Monitoring and reporting - RADIUS RP</vt:lpstr>
      <vt:lpstr>Monitoring and reporting - FTLR</vt:lpstr>
      <vt:lpstr>Groups of monitors – Institutional RADIUS servers</vt:lpstr>
      <vt:lpstr>Groups of monitors – FTLR</vt:lpstr>
      <vt:lpstr>PowerPoint Presentation</vt:lpstr>
    </vt:vector>
  </TitlesOfParts>
  <Company>DANTE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dc:description>change to funding information Nov 2015</dc:description>
  <cp:lastModifiedBy>Jeremy</cp:lastModifiedBy>
  <cp:revision>80</cp:revision>
  <dcterms:created xsi:type="dcterms:W3CDTF">2015-04-29T14:13:57Z</dcterms:created>
  <dcterms:modified xsi:type="dcterms:W3CDTF">2017-04-27T10:43:25Z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0x010100EFC14C35B6BD02428EFDFCF6B38DCCFF</vt:lpwstr>
  </property>
  <property fmtid="{D5CDD505-2E9C-101B-9397-08002B2CF9AE}" pid="3" name="_dlc_DocIdItemGuid">
    <vt:lpwstr>44859268-e552-4f71-81b4-ca39bd175d99</vt:lpwstr>
  </property>
</Properties>
</file>