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6"/>
  </p:notesMasterIdLst>
  <p:sldIdLst>
    <p:sldId id="279" r:id="rId6"/>
    <p:sldId id="280" r:id="rId7"/>
    <p:sldId id="283" r:id="rId8"/>
    <p:sldId id="285" r:id="rId9"/>
    <p:sldId id="284" r:id="rId10"/>
    <p:sldId id="286" r:id="rId11"/>
    <p:sldId id="288" r:id="rId12"/>
    <p:sldId id="289" r:id="rId13"/>
    <p:sldId id="290" r:id="rId14"/>
    <p:sldId id="291" r:id="rId15"/>
    <p:sldId id="293" r:id="rId16"/>
    <p:sldId id="294" r:id="rId17"/>
    <p:sldId id="295" r:id="rId18"/>
    <p:sldId id="296" r:id="rId19"/>
    <p:sldId id="297" r:id="rId20"/>
    <p:sldId id="300" r:id="rId21"/>
    <p:sldId id="299" r:id="rId22"/>
    <p:sldId id="301" r:id="rId23"/>
    <p:sldId id="298" r:id="rId24"/>
    <p:sldId id="281" r:id="rId2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ED1556"/>
    <a:srgbClr val="004360"/>
    <a:srgbClr val="1C4161"/>
    <a:srgbClr val="004361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42" autoAdjust="0"/>
    <p:restoredTop sz="86384" autoAdjust="0"/>
  </p:normalViewPr>
  <p:slideViewPr>
    <p:cSldViewPr snapToGrid="0">
      <p:cViewPr>
        <p:scale>
          <a:sx n="100" d="100"/>
          <a:sy n="100" d="100"/>
        </p:scale>
        <p:origin x="-456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696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2017-04-12T03:07:24-04:00 147.91.255.126 </a:t>
            </a:r>
            <a:r>
              <a:rPr lang="en-US" dirty="0" err="1" smtClean="0"/>
              <a:t>cdr</a:t>
            </a:r>
            <a:r>
              <a:rPr lang="en-US" dirty="0" smtClean="0"/>
              <a:t>: "</a:t>
            </a:r>
            <a:r>
              <a:rPr lang="en-US" dirty="0" err="1" smtClean="0"/>
              <a:t>callerid</a:t>
            </a:r>
            <a:r>
              <a:rPr lang="en-US" dirty="0" smtClean="0"/>
              <a:t>:"AMRESHELPDESK" &lt;199&gt;","src:199","dst:121","from:SIP/amreshelpdesk-00000139","to:SIP/andrijana.todosijevic-0000013a","startring:2017-04-12 10:06:26","startcall:2017-04-12 10:06:30","end:2017-04-12 10:07:39","callduration:69","disposition:ANSWERED“</a:t>
            </a:r>
          </a:p>
          <a:p>
            <a:pPr marL="0" indent="0">
              <a:buNone/>
            </a:pPr>
            <a:r>
              <a:rPr lang="en-US" dirty="0" smtClean="0"/>
              <a:t>2017-04-18T18:26:02-04:00 147.91.1.11 </a:t>
            </a:r>
            <a:r>
              <a:rPr lang="en-US" dirty="0" err="1" smtClean="0"/>
              <a:t>simplesamlphp</a:t>
            </a:r>
            <a:r>
              <a:rPr lang="en-US" dirty="0" smtClean="0"/>
              <a:t>[18100]: 5 STAT [ac329f5d52] saml20-idp-SSO https://www.amres.ac.rs/simplesaml/module.php/saml/sp/metadata.php/default-sp https://login.iamres.amres.ac.rs/simplesaml/saml2/idp/metadata.php andrijana@amres.ac.rs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939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22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GN4 Symposium, Vienna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8 - 9 March 2016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Andrijana Todosijevic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SIG-NOC Meeting, Geneva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Splunk</a:t>
            </a:r>
            <a:r>
              <a:rPr lang="en-GB" dirty="0" smtClean="0"/>
              <a:t> log management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GB" dirty="0"/>
              <a:t>26-27 </a:t>
            </a:r>
            <a:r>
              <a:rPr lang="en-GB" dirty="0" smtClean="0"/>
              <a:t>April 2017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dirty="0" smtClean="0"/>
              <a:t>User services engineer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026" name="Picture 2" descr="Z:\AMRES - tehnika\AMRES templejti\Logo\Logo engleski\amres logo eng  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2454671"/>
            <a:ext cx="1704975" cy="41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Extract new fields</a:t>
            </a:r>
          </a:p>
          <a:p>
            <a:r>
              <a:rPr lang="sr-Latn-RS" dirty="0" smtClean="0"/>
              <a:t>New tags</a:t>
            </a:r>
          </a:p>
          <a:p>
            <a:r>
              <a:rPr lang="sr-Latn-RS" dirty="0" smtClean="0"/>
              <a:t>New event types</a:t>
            </a:r>
          </a:p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r>
              <a:rPr lang="en-US" sz="1200" dirty="0" smtClean="0"/>
              <a:t>index</a:t>
            </a:r>
            <a:r>
              <a:rPr lang="en-US" sz="1200" dirty="0"/>
              <a:t>="</a:t>
            </a:r>
            <a:r>
              <a:rPr lang="en-US" sz="1200" dirty="0" err="1"/>
              <a:t>eduroam</a:t>
            </a:r>
            <a:r>
              <a:rPr lang="en-US" sz="1200" dirty="0"/>
              <a:t>" </a:t>
            </a:r>
            <a:r>
              <a:rPr lang="en-US" sz="1200" dirty="0" err="1"/>
              <a:t>IdP</a:t>
            </a:r>
            <a:r>
              <a:rPr lang="en-US" sz="1200" dirty="0"/>
              <a:t> MAC RP Access-Accept </a:t>
            </a:r>
            <a:endParaRPr lang="sr-Latn-RS" sz="1200" dirty="0" smtClean="0"/>
          </a:p>
          <a:p>
            <a:pPr marL="0" indent="0">
              <a:buNone/>
            </a:pPr>
            <a:r>
              <a:rPr lang="en-US" sz="1200" dirty="0" err="1" smtClean="0"/>
              <a:t>sourcetype</a:t>
            </a:r>
            <a:r>
              <a:rPr lang="en-US" sz="1200" dirty="0" smtClean="0"/>
              <a:t>=syslog  </a:t>
            </a:r>
            <a:r>
              <a:rPr lang="en-US" sz="1200" dirty="0"/>
              <a:t>&gt; </a:t>
            </a:r>
            <a:r>
              <a:rPr lang="en-US" sz="1200" dirty="0" err="1" smtClean="0"/>
              <a:t>eduroam_success</a:t>
            </a:r>
            <a:endParaRPr lang="sr-Latn-RS" sz="1200" dirty="0" smtClean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Splunk fields</a:t>
            </a:r>
            <a:endParaRPr lang="en-US" dirty="0"/>
          </a:p>
        </p:txBody>
      </p:sp>
      <p:pic>
        <p:nvPicPr>
          <p:cNvPr id="3074" name="Picture 2" descr="F:\CERN\sladovi slike fin\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494" y="967480"/>
            <a:ext cx="5245538" cy="38191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09790" y="1139589"/>
            <a:ext cx="1007619" cy="238836"/>
          </a:xfrm>
          <a:prstGeom prst="rect">
            <a:avLst/>
          </a:prstGeom>
          <a:noFill/>
          <a:ln w="28575">
            <a:solidFill>
              <a:srgbClr val="EC0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381205" y="2342867"/>
            <a:ext cx="159183" cy="119418"/>
          </a:xfrm>
          <a:prstGeom prst="rect">
            <a:avLst/>
          </a:prstGeom>
          <a:noFill/>
          <a:ln w="28575">
            <a:solidFill>
              <a:srgbClr val="EC0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908918" y="2337182"/>
            <a:ext cx="159183" cy="119418"/>
          </a:xfrm>
          <a:prstGeom prst="rect">
            <a:avLst/>
          </a:prstGeom>
          <a:noFill/>
          <a:ln w="28575">
            <a:solidFill>
              <a:srgbClr val="EC0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905808" y="2342867"/>
            <a:ext cx="475397" cy="119418"/>
          </a:xfrm>
          <a:prstGeom prst="rect">
            <a:avLst/>
          </a:prstGeom>
          <a:noFill/>
          <a:ln w="28575">
            <a:solidFill>
              <a:srgbClr val="EC0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453972" y="2589098"/>
            <a:ext cx="454946" cy="119418"/>
          </a:xfrm>
          <a:prstGeom prst="rect">
            <a:avLst/>
          </a:prstGeom>
          <a:noFill/>
          <a:ln w="28575">
            <a:solidFill>
              <a:srgbClr val="EC0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1615" y="2416798"/>
            <a:ext cx="159183" cy="119418"/>
          </a:xfrm>
          <a:prstGeom prst="rect">
            <a:avLst/>
          </a:prstGeom>
          <a:noFill/>
          <a:ln w="28575">
            <a:solidFill>
              <a:srgbClr val="EC0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6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998799"/>
              </p:ext>
            </p:extLst>
          </p:nvPr>
        </p:nvGraphicFramePr>
        <p:xfrm>
          <a:off x="445551" y="1974776"/>
          <a:ext cx="8244749" cy="129600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851266"/>
                <a:gridCol w="1075335"/>
                <a:gridCol w="1952194"/>
                <a:gridCol w="1600208"/>
                <a:gridCol w="882873"/>
                <a:gridCol w="882873"/>
              </a:tblGrid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GB" sz="1100" u="none" strike="noStrike" noProof="0" dirty="0" smtClean="0">
                          <a:effectLst/>
                        </a:rPr>
                        <a:t>Institution</a:t>
                      </a:r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sr-Latn-RS" sz="1100" u="none" strike="noStrike" dirty="0" smtClean="0">
                          <a:effectLst/>
                        </a:rPr>
                        <a:t>City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 dirty="0" smtClean="0">
                          <a:effectLst/>
                        </a:rPr>
                        <a:t>AP_MAC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 dirty="0" smtClean="0">
                          <a:effectLst/>
                        </a:rPr>
                        <a:t>AP_</a:t>
                      </a:r>
                      <a:r>
                        <a:rPr lang="sr-Latn-RS" sz="1100" u="none" strike="noStrike" dirty="0" smtClean="0">
                          <a:effectLst/>
                        </a:rPr>
                        <a:t>N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ame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b="1" u="none" strike="noStrike" dirty="0">
                          <a:solidFill>
                            <a:srgbClr val="EC0E51"/>
                          </a:solidFill>
                          <a:effectLst/>
                        </a:rPr>
                        <a:t>Latitude</a:t>
                      </a:r>
                      <a:endParaRPr lang="en-US" sz="1100" b="1" i="0" u="none" strike="noStrike" dirty="0">
                        <a:solidFill>
                          <a:srgbClr val="EC0E5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b="1" u="none" strike="noStrike" dirty="0">
                          <a:solidFill>
                            <a:srgbClr val="EC0E51"/>
                          </a:solidFill>
                          <a:effectLst/>
                        </a:rPr>
                        <a:t>Longitude</a:t>
                      </a:r>
                      <a:endParaRPr lang="en-US" sz="1100" b="1" i="0" u="none" strike="noStrike" dirty="0">
                        <a:solidFill>
                          <a:srgbClr val="EC0E5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 dirty="0" smtClean="0">
                          <a:effectLst/>
                        </a:rPr>
                        <a:t>School </a:t>
                      </a:r>
                      <a:r>
                        <a:rPr lang="sr-Latn-RS" sz="1100" u="none" strike="noStrike" dirty="0" smtClean="0">
                          <a:effectLst/>
                        </a:rPr>
                        <a:t>o</a:t>
                      </a:r>
                      <a:r>
                        <a:rPr lang="en-US" sz="1100" u="none" strike="noStrike" dirty="0" smtClean="0">
                          <a:effectLst/>
                        </a:rPr>
                        <a:t>f</a:t>
                      </a:r>
                      <a:r>
                        <a:rPr lang="sr-Latn-RS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Architecture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sr-Latn-RS" sz="1100" u="none" strike="noStrike" dirty="0" smtClean="0">
                          <a:effectLst/>
                        </a:rPr>
                        <a:t>Belgrade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00-3a-7d-75-66-90:eduroam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cisco2702-amres-bg.arh1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44.80596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20.4755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 dirty="0" smtClean="0">
                          <a:effectLst/>
                        </a:rPr>
                        <a:t>School of Economics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sr-Latn-RS" sz="1100" u="none" strike="noStrike" dirty="0" smtClean="0">
                          <a:effectLst/>
                        </a:rPr>
                        <a:t>Belgrade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00-3a-7d-a2-87-40:eduroam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cisco2702-amres-bg.ekfak1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44.81238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20.45493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 dirty="0" smtClean="0">
                          <a:effectLst/>
                        </a:rPr>
                        <a:t>School of Electrical Engineering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sr-Latn-RS" sz="1100" u="none" strike="noStrike" dirty="0" smtClean="0">
                          <a:effectLst/>
                        </a:rPr>
                        <a:t>Belgrade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00-3a-7d-a2-69-90:eduroam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cisco2702-amres-bg.etf1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5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44.80556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5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20.47623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Splunk lookups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87" y="986245"/>
            <a:ext cx="6186792" cy="3725381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346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305" y="965606"/>
            <a:ext cx="5838612" cy="378927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eduroam monitoring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18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8" y="1143003"/>
            <a:ext cx="2256204" cy="34897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All</a:t>
            </a:r>
            <a:r>
              <a:rPr lang="sr-Latn-RS" dirty="0" smtClean="0"/>
              <a:t> </a:t>
            </a:r>
            <a:r>
              <a:rPr lang="en-US" dirty="0" smtClean="0"/>
              <a:t>users: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sr-Latn-RS" dirty="0"/>
              <a:t>U</a:t>
            </a:r>
            <a:r>
              <a:rPr lang="en-US" dirty="0"/>
              <a:t>se</a:t>
            </a:r>
            <a:r>
              <a:rPr lang="sr-Latn-RS" dirty="0"/>
              <a:t> </a:t>
            </a:r>
            <a:r>
              <a:rPr lang="en-US" dirty="0"/>
              <a:t>by</a:t>
            </a:r>
            <a:r>
              <a:rPr lang="sr-Latn-RS" dirty="0"/>
              <a:t> </a:t>
            </a:r>
            <a:r>
              <a:rPr lang="en-US" dirty="0"/>
              <a:t>institution;</a:t>
            </a:r>
          </a:p>
          <a:p>
            <a:endParaRPr lang="en-US" dirty="0"/>
          </a:p>
          <a:p>
            <a:r>
              <a:rPr lang="sr-Latn-RS" dirty="0"/>
              <a:t>U</a:t>
            </a:r>
            <a:r>
              <a:rPr lang="en-US" dirty="0"/>
              <a:t>se</a:t>
            </a:r>
            <a:r>
              <a:rPr lang="sr-Latn-RS" dirty="0"/>
              <a:t> </a:t>
            </a:r>
            <a:r>
              <a:rPr lang="en-US" dirty="0"/>
              <a:t>by</a:t>
            </a:r>
            <a:r>
              <a:rPr lang="sr-Latn-RS" dirty="0"/>
              <a:t> </a:t>
            </a:r>
            <a:r>
              <a:rPr lang="en-US" dirty="0"/>
              <a:t>location</a:t>
            </a:r>
            <a:r>
              <a:rPr lang="en-US" dirty="0" smtClean="0"/>
              <a:t>;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eduroam monitoring</a:t>
            </a:r>
            <a:endParaRPr lang="en-US" dirty="0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2124077" y="941819"/>
            <a:ext cx="3619497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r>
              <a:rPr lang="en-US" dirty="0" smtClean="0"/>
              <a:t>AMRES</a:t>
            </a:r>
            <a:r>
              <a:rPr lang="sr-Latn-RS" dirty="0" smtClean="0"/>
              <a:t> </a:t>
            </a:r>
            <a:r>
              <a:rPr lang="en-US" dirty="0" smtClean="0"/>
              <a:t>users (.ac.rs domain)</a:t>
            </a:r>
          </a:p>
          <a:p>
            <a:endParaRPr lang="en-US" dirty="0"/>
          </a:p>
          <a:p>
            <a:r>
              <a:rPr lang="en-US" dirty="0"/>
              <a:t>Foreign</a:t>
            </a:r>
            <a:r>
              <a:rPr lang="sr-Latn-RS" dirty="0"/>
              <a:t> </a:t>
            </a:r>
            <a:r>
              <a:rPr lang="en-US" dirty="0" smtClean="0"/>
              <a:t>users (other)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20666290">
            <a:off x="1591220" y="1413702"/>
            <a:ext cx="409575" cy="1714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1228662">
            <a:off x="1592779" y="1703177"/>
            <a:ext cx="409575" cy="1714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1"/>
          <p:cNvSpPr txBox="1">
            <a:spLocks/>
          </p:cNvSpPr>
          <p:nvPr/>
        </p:nvSpPr>
        <p:spPr>
          <a:xfrm>
            <a:off x="5505450" y="1094219"/>
            <a:ext cx="3286124" cy="34897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Combinations: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different MAC addresses</a:t>
            </a:r>
          </a:p>
          <a:p>
            <a:endParaRPr lang="en-US" dirty="0"/>
          </a:p>
          <a:p>
            <a:r>
              <a:rPr lang="en-US" dirty="0" smtClean="0"/>
              <a:t>successful authentications</a:t>
            </a:r>
          </a:p>
          <a:p>
            <a:endParaRPr lang="en-US" dirty="0" smtClean="0"/>
          </a:p>
          <a:p>
            <a:r>
              <a:rPr lang="en-US" dirty="0" smtClean="0"/>
              <a:t>number of requests</a:t>
            </a:r>
          </a:p>
          <a:p>
            <a:endParaRPr lang="en-US" dirty="0"/>
          </a:p>
          <a:p>
            <a:r>
              <a:rPr lang="en-US" dirty="0"/>
              <a:t>u</a:t>
            </a:r>
            <a:r>
              <a:rPr lang="en-US" dirty="0" smtClean="0"/>
              <a:t>se by </a:t>
            </a:r>
            <a:r>
              <a:rPr lang="en-US" dirty="0" err="1" smtClean="0"/>
              <a:t>IdP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se by AP</a:t>
            </a:r>
          </a:p>
          <a:p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se by RP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Left-Right Arrow 5"/>
          <p:cNvSpPr/>
          <p:nvPr/>
        </p:nvSpPr>
        <p:spPr>
          <a:xfrm>
            <a:off x="4305300" y="2600324"/>
            <a:ext cx="742950" cy="23875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4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716" y="987357"/>
            <a:ext cx="5010994" cy="378720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Asterisk monitoring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28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Asterisk monitoring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5410" y="4557370"/>
            <a:ext cx="7622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 b="1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US" sz="1200" dirty="0"/>
              <a:t>Number </a:t>
            </a:r>
            <a:r>
              <a:rPr lang="en-US" sz="1200" dirty="0" smtClean="0"/>
              <a:t>of </a:t>
            </a:r>
            <a:r>
              <a:rPr lang="sr-Latn-RS" sz="1200" dirty="0" smtClean="0"/>
              <a:t>attack</a:t>
            </a:r>
            <a:r>
              <a:rPr lang="en-US" sz="1200" dirty="0" smtClean="0"/>
              <a:t> attempt</a:t>
            </a:r>
            <a:r>
              <a:rPr lang="sr-Latn-RS" sz="1200" dirty="0" smtClean="0"/>
              <a:t>s</a:t>
            </a:r>
            <a:r>
              <a:rPr lang="en-US" sz="1200" dirty="0"/>
              <a:t> on Asterisk,</a:t>
            </a:r>
            <a:r>
              <a:rPr lang="sr-Latn-RS" sz="1200" dirty="0" smtClean="0"/>
              <a:t> on public ip address </a:t>
            </a:r>
            <a:endParaRPr lang="en-US" sz="1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86" y="1001640"/>
            <a:ext cx="8181975" cy="3458146"/>
          </a:xfrm>
        </p:spPr>
      </p:pic>
    </p:spTree>
    <p:extLst>
      <p:ext uri="{BB962C8B-B14F-4D97-AF65-F5344CB8AC3E}">
        <p14:creationId xmlns:p14="http://schemas.microsoft.com/office/powerpoint/2010/main" val="13535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iAMRES monitoring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75410" y="4557370"/>
            <a:ext cx="7622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 b="1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US" sz="1200" dirty="0" smtClean="0"/>
              <a:t>Access per services and per user domains</a:t>
            </a:r>
            <a:endParaRPr lang="en-US" sz="1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172" y="1068045"/>
            <a:ext cx="4605324" cy="3489325"/>
          </a:xfrm>
        </p:spPr>
      </p:pic>
    </p:spTree>
    <p:extLst>
      <p:ext uri="{BB962C8B-B14F-4D97-AF65-F5344CB8AC3E}">
        <p14:creationId xmlns:p14="http://schemas.microsoft.com/office/powerpoint/2010/main" val="35037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AMRES Web Analytics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55" y="981074"/>
            <a:ext cx="3903742" cy="3788675"/>
          </a:xfr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4100" name="Picture 4" descr="F:\CERN\sladovi slike fin\17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125" y="982584"/>
            <a:ext cx="3429471" cy="3787166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50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AMRES Web Analytics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931" y="992875"/>
            <a:ext cx="6093101" cy="3489325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75410" y="4557369"/>
            <a:ext cx="7622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 b="1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US" sz="1200" dirty="0" smtClean="0"/>
              <a:t>User journey flow through AMRES web-site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0470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141" y="1016541"/>
            <a:ext cx="5279899" cy="3489325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Filesender monitoring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75410" y="4557369"/>
            <a:ext cx="7622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 b="1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sr-Latn-RS" sz="1200" dirty="0" smtClean="0"/>
              <a:t>Number of downloads per file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2713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 smtClean="0"/>
              <a:t>Campus Best Practices                     SIG SCOPE</a:t>
            </a:r>
          </a:p>
          <a:p>
            <a:endParaRPr lang="en-GB" dirty="0"/>
          </a:p>
          <a:p>
            <a:r>
              <a:rPr lang="en-GB" dirty="0" smtClean="0"/>
              <a:t>  </a:t>
            </a:r>
            <a:r>
              <a:rPr lang="en-GB" sz="1600" dirty="0" smtClean="0"/>
              <a:t>Best Practice Document (BPD) “</a:t>
            </a:r>
            <a:r>
              <a:rPr lang="en-GB" sz="1600" dirty="0" err="1" smtClean="0"/>
              <a:t>Splunk</a:t>
            </a:r>
            <a:r>
              <a:rPr lang="en-GB" sz="1600" dirty="0" smtClean="0"/>
              <a:t> log management”- collecting and analysing</a:t>
            </a:r>
            <a:r>
              <a:rPr lang="sr-Latn-RS" sz="1600" dirty="0" smtClean="0"/>
              <a:t> the</a:t>
            </a:r>
            <a:r>
              <a:rPr lang="en-GB" sz="1600" dirty="0" smtClean="0"/>
              <a:t> log data in terms of </a:t>
            </a:r>
            <a:r>
              <a:rPr lang="en-GB" sz="1600" dirty="0" err="1" smtClean="0"/>
              <a:t>eduroam</a:t>
            </a:r>
            <a:r>
              <a:rPr lang="en-GB" sz="1600" dirty="0" smtClean="0"/>
              <a:t> service</a:t>
            </a:r>
          </a:p>
          <a:p>
            <a:endParaRPr lang="en-GB" dirty="0"/>
          </a:p>
          <a:p>
            <a:r>
              <a:rPr lang="en-GB" sz="2000" dirty="0" smtClean="0"/>
              <a:t>Spunk in AMRES – </a:t>
            </a:r>
          </a:p>
          <a:p>
            <a:pPr lvl="2"/>
            <a:r>
              <a:rPr lang="en-GB" sz="1600" dirty="0" err="1" smtClean="0"/>
              <a:t>eduroam</a:t>
            </a:r>
            <a:endParaRPr lang="en-GB" sz="1600" dirty="0" smtClean="0"/>
          </a:p>
          <a:p>
            <a:pPr lvl="2"/>
            <a:r>
              <a:rPr lang="en-GB" sz="1600" dirty="0" smtClean="0"/>
              <a:t>Asterisk PBX</a:t>
            </a:r>
          </a:p>
          <a:p>
            <a:pPr lvl="2"/>
            <a:r>
              <a:rPr lang="en-GB" sz="1600" dirty="0" err="1" smtClean="0"/>
              <a:t>iAMRES</a:t>
            </a:r>
            <a:r>
              <a:rPr lang="en-GB" sz="1600" dirty="0" smtClean="0"/>
              <a:t> Identity Federation</a:t>
            </a:r>
          </a:p>
          <a:p>
            <a:pPr lvl="2"/>
            <a:r>
              <a:rPr lang="en-GB" sz="1600" dirty="0" smtClean="0"/>
              <a:t>Web-site (App)</a:t>
            </a:r>
          </a:p>
          <a:p>
            <a:pPr lvl="2"/>
            <a:r>
              <a:rPr lang="en-GB" sz="1600" dirty="0" err="1" smtClean="0"/>
              <a:t>Filesender</a:t>
            </a:r>
            <a:r>
              <a:rPr lang="en-GB" sz="1600" dirty="0"/>
              <a:t> (App)</a:t>
            </a:r>
          </a:p>
          <a:p>
            <a:pPr lvl="2"/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Splunk</a:t>
            </a:r>
            <a:r>
              <a:rPr lang="en-GB" dirty="0" smtClean="0"/>
              <a:t> log management - BPD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2543175" y="1209675"/>
            <a:ext cx="504825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andrijana.todosijevic@amres.ac.rs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eduroam</a:t>
            </a:r>
            <a:r>
              <a:rPr lang="en-US" dirty="0" smtClean="0"/>
              <a:t> RADIUS statistics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/>
              <a:t>Access-Accept/Access-Reject – authentication result;</a:t>
            </a:r>
          </a:p>
          <a:p>
            <a:pPr lvl="1"/>
            <a:r>
              <a:rPr lang="en-US" dirty="0" err="1"/>
              <a:t>IdP</a:t>
            </a:r>
            <a:r>
              <a:rPr lang="en-US" dirty="0"/>
              <a:t> – domain of the institution;</a:t>
            </a:r>
          </a:p>
          <a:p>
            <a:pPr lvl="1"/>
            <a:r>
              <a:rPr lang="en-US" dirty="0"/>
              <a:t>MAC – MAC address of the user device;</a:t>
            </a:r>
          </a:p>
          <a:p>
            <a:pPr lvl="1"/>
            <a:r>
              <a:rPr lang="en-US" dirty="0"/>
              <a:t>AP – string based on which the location of AP is determined;</a:t>
            </a:r>
          </a:p>
          <a:p>
            <a:pPr lvl="1"/>
            <a:r>
              <a:rPr lang="en-US" dirty="0"/>
              <a:t>RP – RADIUS attribute Operator-Name.</a:t>
            </a:r>
          </a:p>
          <a:p>
            <a:r>
              <a:rPr lang="en-US" dirty="0" smtClean="0"/>
              <a:t>Asterisk:</a:t>
            </a:r>
          </a:p>
          <a:p>
            <a:pPr lvl="1"/>
            <a:r>
              <a:rPr lang="en-US" dirty="0" err="1" smtClean="0"/>
              <a:t>callerid</a:t>
            </a:r>
            <a:r>
              <a:rPr lang="en-US" dirty="0" smtClean="0"/>
              <a:t>, </a:t>
            </a:r>
            <a:r>
              <a:rPr lang="en-US" dirty="0" err="1" smtClean="0"/>
              <a:t>src</a:t>
            </a:r>
            <a:r>
              <a:rPr lang="en-US" dirty="0" smtClean="0"/>
              <a:t>, </a:t>
            </a:r>
            <a:r>
              <a:rPr lang="en-US" dirty="0" err="1" smtClean="0"/>
              <a:t>dst</a:t>
            </a:r>
            <a:r>
              <a:rPr lang="en-US" dirty="0" smtClean="0"/>
              <a:t> - </a:t>
            </a:r>
            <a:r>
              <a:rPr lang="sr-Latn-RS" dirty="0" smtClean="0"/>
              <a:t>caller</a:t>
            </a:r>
            <a:r>
              <a:rPr lang="en-US" dirty="0" smtClean="0"/>
              <a:t> name and extensions</a:t>
            </a:r>
          </a:p>
          <a:p>
            <a:pPr lvl="1"/>
            <a:r>
              <a:rPr lang="en-US" dirty="0" smtClean="0"/>
              <a:t>from, to – SIP IDs</a:t>
            </a:r>
          </a:p>
          <a:p>
            <a:pPr lvl="1"/>
            <a:r>
              <a:rPr lang="en-US" dirty="0" err="1" smtClean="0"/>
              <a:t>startcall</a:t>
            </a:r>
            <a:r>
              <a:rPr lang="en-US" dirty="0" smtClean="0"/>
              <a:t>, end, </a:t>
            </a:r>
            <a:r>
              <a:rPr lang="en-US" dirty="0" err="1" smtClean="0"/>
              <a:t>callduration</a:t>
            </a:r>
            <a:r>
              <a:rPr lang="en-US" dirty="0"/>
              <a:t> </a:t>
            </a:r>
            <a:r>
              <a:rPr lang="en-US" dirty="0" smtClean="0"/>
              <a:t>- time</a:t>
            </a:r>
          </a:p>
          <a:p>
            <a:pPr lvl="1"/>
            <a:r>
              <a:rPr lang="sr-Latn-RS" dirty="0"/>
              <a:t>d</a:t>
            </a:r>
            <a:r>
              <a:rPr lang="en-US" dirty="0" err="1" smtClean="0"/>
              <a:t>isposition</a:t>
            </a:r>
            <a:r>
              <a:rPr lang="en-US" dirty="0" smtClean="0"/>
              <a:t> – answering info</a:t>
            </a:r>
          </a:p>
          <a:p>
            <a:r>
              <a:rPr lang="en-US" dirty="0" err="1" smtClean="0"/>
              <a:t>iAMRES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SP – Service Provider</a:t>
            </a:r>
          </a:p>
          <a:p>
            <a:pPr lvl="1"/>
            <a:r>
              <a:rPr lang="en-US" dirty="0" err="1" smtClean="0"/>
              <a:t>IdP</a:t>
            </a:r>
            <a:r>
              <a:rPr lang="en-US" dirty="0"/>
              <a:t> </a:t>
            </a:r>
            <a:r>
              <a:rPr lang="en-US" dirty="0" smtClean="0"/>
              <a:t>– Identity </a:t>
            </a:r>
            <a:r>
              <a:rPr lang="sr-Latn-RS" dirty="0" smtClean="0"/>
              <a:t>P</a:t>
            </a:r>
            <a:r>
              <a:rPr lang="en-US" dirty="0" err="1" smtClean="0"/>
              <a:t>rovider</a:t>
            </a:r>
            <a:endParaRPr lang="en-US" dirty="0" smtClean="0"/>
          </a:p>
          <a:p>
            <a:pPr lvl="1"/>
            <a:r>
              <a:rPr lang="en-US" dirty="0"/>
              <a:t>User - Person's principal name at home organization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of logs messages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72174" y="2121716"/>
            <a:ext cx="2409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syslog</a:t>
            </a:r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7466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3305175" cy="2907506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eduroam</a:t>
            </a:r>
            <a:r>
              <a:rPr lang="en-US" sz="2000" dirty="0" smtClean="0"/>
              <a:t>                syslog-ng 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iAMRES</a:t>
            </a:r>
            <a:r>
              <a:rPr lang="en-US" sz="2000" dirty="0" smtClean="0"/>
              <a:t>                   </a:t>
            </a:r>
            <a:r>
              <a:rPr lang="en-US" sz="2000" dirty="0" err="1" smtClean="0"/>
              <a:t>rsyslog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Asterisk                  syslog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952876" y="1019571"/>
            <a:ext cx="4781550" cy="32476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100" dirty="0" err="1" smtClean="0"/>
              <a:t>linelog</a:t>
            </a:r>
            <a:r>
              <a:rPr lang="en-GB" sz="1100" dirty="0" smtClean="0"/>
              <a:t> </a:t>
            </a:r>
            <a:r>
              <a:rPr lang="en-GB" sz="1100" dirty="0" err="1" smtClean="0"/>
              <a:t>splunk</a:t>
            </a:r>
            <a:r>
              <a:rPr lang="en-GB" sz="1100" dirty="0" smtClean="0"/>
              <a:t> {</a:t>
            </a:r>
          </a:p>
          <a:p>
            <a:pPr marL="342900" lvl="1" indent="0">
              <a:buNone/>
            </a:pPr>
            <a:r>
              <a:rPr lang="en-GB" sz="950" dirty="0" smtClean="0"/>
              <a:t>filename = syslog</a:t>
            </a:r>
          </a:p>
          <a:p>
            <a:pPr marL="342900" lvl="1" indent="0">
              <a:buNone/>
            </a:pPr>
            <a:r>
              <a:rPr lang="en-GB" sz="950" dirty="0" smtClean="0"/>
              <a:t>format = ""</a:t>
            </a:r>
          </a:p>
          <a:p>
            <a:pPr marL="342900" lvl="1" indent="0">
              <a:buNone/>
            </a:pPr>
            <a:r>
              <a:rPr lang="en-GB" sz="950" dirty="0" smtClean="0"/>
              <a:t>reference = "%{%{</a:t>
            </a:r>
            <a:r>
              <a:rPr lang="en-GB" sz="950" dirty="0" err="1" smtClean="0"/>
              <a:t>reply:Packet-Type</a:t>
            </a:r>
            <a:r>
              <a:rPr lang="en-GB" sz="950" dirty="0" smtClean="0"/>
              <a:t>}:-format}"</a:t>
            </a:r>
          </a:p>
          <a:p>
            <a:pPr marL="342900" lvl="1" indent="0">
              <a:buNone/>
            </a:pPr>
            <a:r>
              <a:rPr lang="en-GB" sz="950" dirty="0" smtClean="0"/>
              <a:t>Access-Accept ="Access-Accept: </a:t>
            </a:r>
            <a:r>
              <a:rPr lang="en-GB" sz="950" dirty="0" err="1" smtClean="0"/>
              <a:t>IdP</a:t>
            </a:r>
            <a:r>
              <a:rPr lang="en-GB" sz="950" dirty="0" smtClean="0"/>
              <a:t>=%{</a:t>
            </a:r>
            <a:r>
              <a:rPr lang="en-GB" sz="950" dirty="0" err="1" smtClean="0"/>
              <a:t>tolower</a:t>
            </a:r>
            <a:r>
              <a:rPr lang="en-GB" sz="950" dirty="0" smtClean="0"/>
              <a:t>:%{Realm}}</a:t>
            </a:r>
          </a:p>
          <a:p>
            <a:pPr marL="342900" lvl="1" indent="0">
              <a:buNone/>
            </a:pPr>
            <a:r>
              <a:rPr lang="en-GB" sz="950" dirty="0" smtClean="0"/>
              <a:t>MAC=%{Calling-Station-Id} AP=%{Called-Station-Id} RP=%{Operator-Name}"</a:t>
            </a:r>
          </a:p>
          <a:p>
            <a:pPr marL="342900" lvl="1" indent="0">
              <a:buNone/>
            </a:pPr>
            <a:r>
              <a:rPr lang="en-GB" sz="950" dirty="0" smtClean="0"/>
              <a:t>Access-Reject ="Access-Reject: </a:t>
            </a:r>
            <a:r>
              <a:rPr lang="en-GB" sz="950" dirty="0" err="1" smtClean="0"/>
              <a:t>IdP</a:t>
            </a:r>
            <a:r>
              <a:rPr lang="en-GB" sz="950" dirty="0" smtClean="0"/>
              <a:t>=%{</a:t>
            </a:r>
            <a:r>
              <a:rPr lang="en-GB" sz="950" dirty="0" err="1" smtClean="0"/>
              <a:t>tolower</a:t>
            </a:r>
            <a:r>
              <a:rPr lang="en-GB" sz="950" dirty="0" smtClean="0"/>
              <a:t>:%{Realm}}</a:t>
            </a:r>
          </a:p>
          <a:p>
            <a:pPr marL="342900" lvl="1" indent="0">
              <a:buNone/>
            </a:pPr>
            <a:r>
              <a:rPr lang="en-GB" sz="950" dirty="0" smtClean="0"/>
              <a:t>MAC=%{Calling-Station-Id} AP=%{Called-Station-Id} RP=%{Operator-Name}“ </a:t>
            </a:r>
          </a:p>
          <a:p>
            <a:pPr marL="0" indent="0">
              <a:buNone/>
            </a:pPr>
            <a:r>
              <a:rPr lang="en-GB" sz="1100" dirty="0" smtClean="0"/>
              <a:t>}</a:t>
            </a:r>
          </a:p>
          <a:p>
            <a:pPr marL="0" indent="0">
              <a:buNone/>
            </a:pPr>
            <a:r>
              <a:rPr lang="en-GB" sz="1100" dirty="0" smtClean="0"/>
              <a:t>rewrite </a:t>
            </a:r>
            <a:r>
              <a:rPr lang="en-GB" sz="1100" dirty="0" err="1" smtClean="0"/>
              <a:t>r_ap_use</a:t>
            </a:r>
            <a:r>
              <a:rPr lang="en-GB" sz="1100" dirty="0" smtClean="0"/>
              <a:t> {</a:t>
            </a:r>
          </a:p>
          <a:p>
            <a:pPr marL="0" indent="0">
              <a:buNone/>
            </a:pPr>
            <a:r>
              <a:rPr lang="en-GB" sz="1100" dirty="0" smtClean="0"/>
              <a:t>        ##################################</a:t>
            </a:r>
          </a:p>
          <a:p>
            <a:pPr marL="0" indent="0">
              <a:buNone/>
            </a:pPr>
            <a:r>
              <a:rPr lang="en-GB" sz="1100" dirty="0" smtClean="0"/>
              <a:t>        ##    UNIVERSITY OF BELGRADE    ##</a:t>
            </a:r>
          </a:p>
          <a:p>
            <a:pPr marL="0" indent="0">
              <a:buNone/>
            </a:pPr>
            <a:r>
              <a:rPr lang="en-GB" sz="1100" dirty="0" smtClean="0"/>
              <a:t>        ##################################</a:t>
            </a:r>
          </a:p>
          <a:p>
            <a:pPr marL="0" indent="0">
              <a:buNone/>
            </a:pPr>
            <a:r>
              <a:rPr lang="en-GB" sz="1100" dirty="0" smtClean="0"/>
              <a:t>        </a:t>
            </a:r>
            <a:r>
              <a:rPr lang="en-GB" sz="1100" dirty="0" err="1" smtClean="0"/>
              <a:t>subst</a:t>
            </a:r>
            <a:r>
              <a:rPr lang="en-GB" sz="1100" dirty="0" smtClean="0"/>
              <a:t>("18-ef-63-aa-aa-aa:eduroam", "cisco1142-rcub-sf1");</a:t>
            </a:r>
          </a:p>
          <a:p>
            <a:pPr marL="0" indent="0">
              <a:buNone/>
            </a:pPr>
            <a:r>
              <a:rPr lang="en-GB" sz="1100" dirty="0" smtClean="0"/>
              <a:t>		</a:t>
            </a:r>
            <a:r>
              <a:rPr lang="en-GB" sz="1800" dirty="0" smtClean="0"/>
              <a:t>…</a:t>
            </a:r>
          </a:p>
          <a:p>
            <a:pPr marL="0" indent="0">
              <a:buNone/>
            </a:pPr>
            <a:r>
              <a:rPr lang="en-GB" sz="1100" dirty="0" smtClean="0"/>
              <a:t>}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of logs messages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1743075" y="1447800"/>
            <a:ext cx="457200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2159000"/>
            <a:ext cx="476250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2898775"/>
            <a:ext cx="476250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eft Brace 7"/>
          <p:cNvSpPr/>
          <p:nvPr/>
        </p:nvSpPr>
        <p:spPr>
          <a:xfrm>
            <a:off x="3600450" y="1009650"/>
            <a:ext cx="352425" cy="3267075"/>
          </a:xfrm>
          <a:prstGeom prst="leftBrace">
            <a:avLst>
              <a:gd name="adj1" fmla="val 8333"/>
              <a:gd name="adj2" fmla="val 1723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0525" y="4504395"/>
            <a:ext cx="8353426" cy="261610"/>
          </a:xfrm>
          <a:prstGeom prst="rect">
            <a:avLst/>
          </a:prstGeom>
          <a:ln>
            <a:solidFill>
              <a:srgbClr val="004360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Jan 28 15:37:21 </a:t>
            </a:r>
            <a:r>
              <a:rPr lang="en-US" sz="11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ftlr1</a:t>
            </a:r>
            <a:r>
              <a:rPr lang="en-US" sz="110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100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radiusd</a:t>
            </a:r>
            <a:r>
              <a:rPr lang="en-US" sz="110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[31369]: </a:t>
            </a:r>
            <a:r>
              <a:rPr lang="en-US" sz="1100" dirty="0" smtClean="0">
                <a:solidFill>
                  <a:srgbClr val="ED155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Access-Accept</a:t>
            </a:r>
            <a:r>
              <a:rPr lang="en-US" sz="110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1100" dirty="0" smtClean="0">
                <a:solidFill>
                  <a:srgbClr val="EC0E5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IdP</a:t>
            </a:r>
            <a:r>
              <a:rPr lang="en-US" sz="110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=etf.bg.ac.rs </a:t>
            </a:r>
            <a:r>
              <a:rPr lang="en-US" sz="1100" dirty="0" smtClean="0">
                <a:solidFill>
                  <a:srgbClr val="EC0E5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MAC</a:t>
            </a:r>
            <a:r>
              <a:rPr lang="en-US" sz="110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=48-50-73-f2-80-5c </a:t>
            </a:r>
            <a:r>
              <a:rPr lang="en-US" sz="1100" dirty="0" smtClean="0">
                <a:solidFill>
                  <a:srgbClr val="EC0E5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AP</a:t>
            </a:r>
            <a:r>
              <a:rPr lang="en-US" sz="110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=cisco1142-rcub-studenjak5 </a:t>
            </a:r>
            <a:r>
              <a:rPr lang="en-US" sz="1100" dirty="0" smtClean="0">
                <a:solidFill>
                  <a:srgbClr val="EC0E5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RP</a:t>
            </a:r>
            <a:r>
              <a:rPr lang="en-US" sz="110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=1rcub.bg.ac.rs</a:t>
            </a:r>
            <a:endParaRPr lang="en-US" sz="1100" dirty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72125" y="4078945"/>
            <a:ext cx="476250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52875" y="982496"/>
            <a:ext cx="4208631" cy="1585606"/>
          </a:xfrm>
          <a:prstGeom prst="rect">
            <a:avLst/>
          </a:prstGeom>
          <a:noFill/>
          <a:ln w="38100"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52874" y="2603652"/>
            <a:ext cx="4208631" cy="1585606"/>
          </a:xfrm>
          <a:prstGeom prst="rect">
            <a:avLst/>
          </a:prstGeom>
          <a:noFill/>
          <a:ln w="38100"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9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 </a:t>
            </a:r>
            <a:r>
              <a:rPr lang="en-US" dirty="0"/>
              <a:t>of logs messages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618" y="1143000"/>
            <a:ext cx="5289488" cy="3489325"/>
          </a:xfrm>
        </p:spPr>
      </p:pic>
    </p:spTree>
    <p:extLst>
      <p:ext uri="{BB962C8B-B14F-4D97-AF65-F5344CB8AC3E}">
        <p14:creationId xmlns:p14="http://schemas.microsoft.com/office/powerpoint/2010/main" val="229407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 of logs messages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809" y="988810"/>
            <a:ext cx="5288168" cy="3787472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3968884" y="2169268"/>
            <a:ext cx="1653701" cy="30155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0359" y="3832696"/>
            <a:ext cx="1177045" cy="82685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5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57530" y="1096926"/>
            <a:ext cx="2627072" cy="3263504"/>
          </a:xfrm>
        </p:spPr>
        <p:txBody>
          <a:bodyPr>
            <a:normAutofit fontScale="92500" lnSpcReduction="20000"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index</a:t>
            </a:r>
            <a:r>
              <a:rPr lang="sr-Latn-RS" sz="1600" dirty="0" smtClean="0"/>
              <a:t> </a:t>
            </a:r>
            <a:r>
              <a:rPr lang="en-US" sz="1600" dirty="0" smtClean="0"/>
              <a:t>=   “</a:t>
            </a:r>
            <a:r>
              <a:rPr lang="en-US" sz="1600" dirty="0" err="1"/>
              <a:t>eduroam</a:t>
            </a:r>
            <a:r>
              <a:rPr lang="en-US" sz="1600" dirty="0"/>
              <a:t>”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“</a:t>
            </a:r>
            <a:r>
              <a:rPr lang="en-US" sz="1600" dirty="0"/>
              <a:t>login”</a:t>
            </a:r>
          </a:p>
          <a:p>
            <a:pPr marL="0" indent="0">
              <a:buNone/>
            </a:pPr>
            <a:r>
              <a:rPr lang="en-US" sz="1600" dirty="0" smtClean="0"/>
              <a:t>	“</a:t>
            </a:r>
            <a:r>
              <a:rPr lang="en-US" sz="1600" dirty="0" err="1"/>
              <a:t>ipphones</a:t>
            </a:r>
            <a:r>
              <a:rPr lang="en-US" sz="1600" dirty="0"/>
              <a:t>”</a:t>
            </a:r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sr-Latn-RS" sz="1600" dirty="0" err="1" smtClean="0"/>
              <a:t>s</a:t>
            </a:r>
            <a:r>
              <a:rPr lang="en-US" sz="1600" dirty="0" err="1" smtClean="0"/>
              <a:t>ourcetype</a:t>
            </a:r>
            <a:r>
              <a:rPr lang="sr-Latn-RS" sz="1600" dirty="0" smtClean="0"/>
              <a:t> </a:t>
            </a:r>
            <a:r>
              <a:rPr lang="en-US" sz="1600" dirty="0" smtClean="0"/>
              <a:t>= “</a:t>
            </a:r>
            <a:r>
              <a:rPr lang="en-US" sz="1600" dirty="0"/>
              <a:t>syslog”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pPr marL="0" indent="0">
              <a:buNone/>
            </a:pPr>
            <a:r>
              <a:rPr lang="sr-Latn-RS" sz="1600" dirty="0"/>
              <a:t>h</a:t>
            </a:r>
            <a:r>
              <a:rPr lang="en-US" sz="1600" dirty="0" err="1" smtClean="0"/>
              <a:t>ost</a:t>
            </a:r>
            <a:r>
              <a:rPr lang="sr-Latn-RS" sz="1600" dirty="0" smtClean="0"/>
              <a:t> </a:t>
            </a:r>
            <a:r>
              <a:rPr lang="en-US" sz="1600" dirty="0" smtClean="0"/>
              <a:t>= “</a:t>
            </a:r>
            <a:r>
              <a:rPr lang="en-US" sz="1600" dirty="0" err="1"/>
              <a:t>ip</a:t>
            </a:r>
            <a:r>
              <a:rPr lang="en-US" sz="1600" dirty="0"/>
              <a:t> address/DNS”</a:t>
            </a:r>
          </a:p>
          <a:p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 of logs messages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852" y="1186774"/>
            <a:ext cx="5597052" cy="3496715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3142033" y="1400783"/>
            <a:ext cx="2490282" cy="30155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Splunk</a:t>
            </a:r>
            <a:r>
              <a:rPr lang="en-US" dirty="0" smtClean="0"/>
              <a:t> Search Processing Language (SPL)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5410" y="4557370"/>
            <a:ext cx="7622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 b="1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US" sz="1200" dirty="0"/>
              <a:t>Number of requests </a:t>
            </a:r>
            <a:r>
              <a:rPr lang="en-US" sz="1200" dirty="0" smtClean="0"/>
              <a:t>by </a:t>
            </a:r>
            <a:r>
              <a:rPr lang="en-US" sz="1200" dirty="0" err="1" smtClean="0"/>
              <a:t>IdP</a:t>
            </a:r>
            <a:r>
              <a:rPr lang="en-US" sz="1200" dirty="0" smtClean="0"/>
              <a:t>, per chosen location in AMRES network</a:t>
            </a:r>
            <a:endParaRPr lang="en-US" sz="1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564" y="1068045"/>
            <a:ext cx="5215052" cy="3489325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2690924" y="2436126"/>
            <a:ext cx="789255" cy="238836"/>
          </a:xfrm>
          <a:prstGeom prst="rect">
            <a:avLst/>
          </a:prstGeom>
          <a:noFill/>
          <a:ln w="28575">
            <a:solidFill>
              <a:srgbClr val="EC0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0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Splunk</a:t>
            </a:r>
            <a:r>
              <a:rPr lang="en-US" dirty="0" smtClean="0"/>
              <a:t> </a:t>
            </a:r>
            <a:r>
              <a:rPr lang="en-US" dirty="0" err="1" smtClean="0"/>
              <a:t>Visualisation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5410" y="4557370"/>
            <a:ext cx="7622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 b="1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US" sz="1200" dirty="0"/>
              <a:t>Number of </a:t>
            </a:r>
            <a:r>
              <a:rPr lang="en-US" sz="1200" dirty="0" smtClean="0"/>
              <a:t>distinct successfully authenticated MAC addresses per chosen location</a:t>
            </a:r>
            <a:endParaRPr lang="en-US" sz="1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047" y="1045726"/>
            <a:ext cx="4920453" cy="3489325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3509790" y="1958455"/>
            <a:ext cx="659601" cy="238836"/>
          </a:xfrm>
          <a:prstGeom prst="rect">
            <a:avLst/>
          </a:prstGeom>
          <a:noFill/>
          <a:ln w="28575">
            <a:solidFill>
              <a:srgbClr val="EC0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7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3168</TotalTime>
  <Words>540</Words>
  <Application>Microsoft Office PowerPoint</Application>
  <PresentationFormat>On-screen Show (16:9)</PresentationFormat>
  <Paragraphs>176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GEANT Association</vt:lpstr>
      <vt:lpstr>PowerPoint Presentation</vt:lpstr>
      <vt:lpstr>Splunk log management - BPD</vt:lpstr>
      <vt:lpstr>Generation of logs messages</vt:lpstr>
      <vt:lpstr>Generation of logs messages</vt:lpstr>
      <vt:lpstr>Collection of logs messages</vt:lpstr>
      <vt:lpstr>Collection of logs messages</vt:lpstr>
      <vt:lpstr>Collection of logs messages</vt:lpstr>
      <vt:lpstr>Splunk Search Processing Language (SPL)</vt:lpstr>
      <vt:lpstr>Splunk Visualisation</vt:lpstr>
      <vt:lpstr>Splunk fields</vt:lpstr>
      <vt:lpstr>Splunk lookups</vt:lpstr>
      <vt:lpstr>eduroam monitoring</vt:lpstr>
      <vt:lpstr>eduroam monitoring</vt:lpstr>
      <vt:lpstr>Asterisk monitoring</vt:lpstr>
      <vt:lpstr>Asterisk monitoring</vt:lpstr>
      <vt:lpstr>iAMRES monitoring</vt:lpstr>
      <vt:lpstr>AMRES Web Analytics</vt:lpstr>
      <vt:lpstr>AMRES Web Analytics</vt:lpstr>
      <vt:lpstr>Filesender monitoring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Andrijana</cp:lastModifiedBy>
  <cp:revision>191</cp:revision>
  <dcterms:created xsi:type="dcterms:W3CDTF">2015-04-29T14:13:57Z</dcterms:created>
  <dcterms:modified xsi:type="dcterms:W3CDTF">2017-04-26T20:54:28Z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