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529" r:id="rId5"/>
    <p:sldId id="530" r:id="rId6"/>
    <p:sldId id="531" r:id="rId7"/>
    <p:sldId id="533" r:id="rId8"/>
    <p:sldId id="532" r:id="rId9"/>
    <p:sldId id="535" r:id="rId10"/>
    <p:sldId id="536" r:id="rId11"/>
    <p:sldId id="537" r:id="rId12"/>
    <p:sldId id="540" r:id="rId13"/>
    <p:sldId id="538" r:id="rId14"/>
    <p:sldId id="539" r:id="rId15"/>
    <p:sldId id="541" r:id="rId16"/>
    <p:sldId id="544" r:id="rId17"/>
    <p:sldId id="546" r:id="rId18"/>
    <p:sldId id="545" r:id="rId19"/>
    <p:sldId id="543" r:id="rId20"/>
    <p:sldId id="542" r:id="rId21"/>
    <p:sldId id="547" r:id="rId22"/>
    <p:sldId id="548" r:id="rId23"/>
    <p:sldId id="550" r:id="rId24"/>
    <p:sldId id="556" r:id="rId25"/>
    <p:sldId id="549" r:id="rId26"/>
    <p:sldId id="558" r:id="rId27"/>
    <p:sldId id="557" r:id="rId28"/>
    <p:sldId id="552" r:id="rId29"/>
    <p:sldId id="553" r:id="rId30"/>
    <p:sldId id="555" r:id="rId31"/>
    <p:sldId id="551" r:id="rId32"/>
    <p:sldId id="554" r:id="rId33"/>
  </p:sldIdLst>
  <p:sldSz cx="12192000" cy="6858000"/>
  <p:notesSz cx="7102475" cy="10233025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orient="horz" pos="4229" userDrawn="1">
          <p15:clr>
            <a:srgbClr val="A4A3A4"/>
          </p15:clr>
        </p15:guide>
        <p15:guide id="3" orient="horz" pos="182" userDrawn="1">
          <p15:clr>
            <a:srgbClr val="A4A3A4"/>
          </p15:clr>
        </p15:guide>
        <p15:guide id="4" orient="horz" pos="3958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  <p15:guide id="6" orient="horz" pos="272" userDrawn="1">
          <p15:clr>
            <a:srgbClr val="A4A3A4"/>
          </p15:clr>
        </p15:guide>
        <p15:guide id="7" orient="horz" pos="4137" userDrawn="1">
          <p15:clr>
            <a:srgbClr val="A4A3A4"/>
          </p15:clr>
        </p15:guide>
        <p15:guide id="8" orient="horz" pos="4047" userDrawn="1">
          <p15:clr>
            <a:srgbClr val="A4A3A4"/>
          </p15:clr>
        </p15:guide>
        <p15:guide id="9" orient="horz" pos="364" userDrawn="1">
          <p15:clr>
            <a:srgbClr val="A4A3A4"/>
          </p15:clr>
        </p15:guide>
        <p15:guide id="10" orient="horz" pos="454" userDrawn="1">
          <p15:clr>
            <a:srgbClr val="A4A3A4"/>
          </p15:clr>
        </p15:guide>
        <p15:guide id="11" orient="horz" pos="3866" userDrawn="1">
          <p15:clr>
            <a:srgbClr val="A4A3A4"/>
          </p15:clr>
        </p15:guide>
        <p15:guide id="12" orient="horz" pos="3775" userDrawn="1">
          <p15:clr>
            <a:srgbClr val="A4A3A4"/>
          </p15:clr>
        </p15:guide>
        <p15:guide id="13" orient="horz" pos="546" userDrawn="1">
          <p15:clr>
            <a:srgbClr val="A4A3A4"/>
          </p15:clr>
        </p15:guide>
        <p15:guide id="14" orient="horz" pos="637" userDrawn="1">
          <p15:clr>
            <a:srgbClr val="A4A3A4"/>
          </p15:clr>
        </p15:guide>
        <p15:guide id="15" orient="horz" pos="727" userDrawn="1">
          <p15:clr>
            <a:srgbClr val="A4A3A4"/>
          </p15:clr>
        </p15:guide>
        <p15:guide id="16" orient="horz" pos="818" userDrawn="1">
          <p15:clr>
            <a:srgbClr val="A4A3A4"/>
          </p15:clr>
        </p15:guide>
        <p15:guide id="17" orient="horz" pos="908" userDrawn="1">
          <p15:clr>
            <a:srgbClr val="A4A3A4"/>
          </p15:clr>
        </p15:guide>
        <p15:guide id="18" orient="horz" pos="998" userDrawn="1">
          <p15:clr>
            <a:srgbClr val="A4A3A4"/>
          </p15:clr>
        </p15:guide>
        <p15:guide id="19" orient="horz" pos="1089" userDrawn="1">
          <p15:clr>
            <a:srgbClr val="A4A3A4"/>
          </p15:clr>
        </p15:guide>
        <p15:guide id="20" orient="horz" pos="1181" userDrawn="1">
          <p15:clr>
            <a:srgbClr val="A4A3A4"/>
          </p15:clr>
        </p15:guide>
        <p15:guide id="21" orient="horz" pos="1272" userDrawn="1">
          <p15:clr>
            <a:srgbClr val="A4A3A4"/>
          </p15:clr>
        </p15:guide>
        <p15:guide id="22" orient="horz" pos="1362" userDrawn="1">
          <p15:clr>
            <a:srgbClr val="A4A3A4"/>
          </p15:clr>
        </p15:guide>
        <p15:guide id="23" orient="horz" pos="1452" userDrawn="1">
          <p15:clr>
            <a:srgbClr val="A4A3A4"/>
          </p15:clr>
        </p15:guide>
        <p15:guide id="24" orient="horz" pos="1542" userDrawn="1">
          <p15:clr>
            <a:srgbClr val="A4A3A4"/>
          </p15:clr>
        </p15:guide>
        <p15:guide id="25" orient="horz" pos="1633" userDrawn="1">
          <p15:clr>
            <a:srgbClr val="A4A3A4"/>
          </p15:clr>
        </p15:guide>
        <p15:guide id="26" orient="horz" pos="3685" userDrawn="1">
          <p15:clr>
            <a:srgbClr val="A4A3A4"/>
          </p15:clr>
        </p15:guide>
        <p15:guide id="27" orient="horz" pos="3594" userDrawn="1">
          <p15:clr>
            <a:srgbClr val="A4A3A4"/>
          </p15:clr>
        </p15:guide>
        <p15:guide id="28" orient="horz" pos="3502" userDrawn="1">
          <p15:clr>
            <a:srgbClr val="A4A3A4"/>
          </p15:clr>
        </p15:guide>
        <p15:guide id="29" orient="horz" pos="3412" userDrawn="1">
          <p15:clr>
            <a:srgbClr val="A4A3A4"/>
          </p15:clr>
        </p15:guide>
        <p15:guide id="30" pos="3840" userDrawn="1">
          <p15:clr>
            <a:srgbClr val="A4A3A4"/>
          </p15:clr>
        </p15:guide>
        <p15:guide id="31" pos="241" userDrawn="1">
          <p15:clr>
            <a:srgbClr val="A4A3A4"/>
          </p15:clr>
        </p15:guide>
        <p15:guide id="32" pos="365" userDrawn="1">
          <p15:clr>
            <a:srgbClr val="A4A3A4"/>
          </p15:clr>
        </p15:guide>
        <p15:guide id="33" pos="484" userDrawn="1">
          <p15:clr>
            <a:srgbClr val="A4A3A4"/>
          </p15:clr>
        </p15:guide>
        <p15:guide id="34" pos="120" userDrawn="1">
          <p15:clr>
            <a:srgbClr val="A4A3A4"/>
          </p15:clr>
        </p15:guide>
        <p15:guide id="35" pos="7560" userDrawn="1">
          <p15:clr>
            <a:srgbClr val="A4A3A4"/>
          </p15:clr>
        </p15:guide>
        <p15:guide id="36" pos="7439" userDrawn="1">
          <p15:clr>
            <a:srgbClr val="A4A3A4"/>
          </p15:clr>
        </p15:guide>
        <p15:guide id="37" pos="3780" userDrawn="1">
          <p15:clr>
            <a:srgbClr val="A4A3A4"/>
          </p15:clr>
        </p15:guide>
        <p15:guide id="38" pos="3901" userDrawn="1">
          <p15:clr>
            <a:srgbClr val="A4A3A4"/>
          </p15:clr>
        </p15:guide>
        <p15:guide id="39" pos="7197" userDrawn="1">
          <p15:clr>
            <a:srgbClr val="A4A3A4"/>
          </p15:clr>
        </p15:guide>
        <p15:guide id="40" pos="7317" userDrawn="1">
          <p15:clr>
            <a:srgbClr val="A4A3A4"/>
          </p15:clr>
        </p15:guide>
        <p15:guide id="41" pos="604" userDrawn="1">
          <p15:clr>
            <a:srgbClr val="A4A3A4"/>
          </p15:clr>
        </p15:guide>
        <p15:guide id="42" pos="7076" userDrawn="1">
          <p15:clr>
            <a:srgbClr val="A4A3A4"/>
          </p15:clr>
        </p15:guide>
        <p15:guide id="43" pos="2516" userDrawn="1">
          <p15:clr>
            <a:srgbClr val="A4A3A4"/>
          </p15:clr>
        </p15:guide>
        <p15:guide id="44" pos="2636" userDrawn="1">
          <p15:clr>
            <a:srgbClr val="A4A3A4"/>
          </p15:clr>
        </p15:guide>
        <p15:guide id="45" pos="5043" userDrawn="1">
          <p15:clr>
            <a:srgbClr val="A4A3A4"/>
          </p15:clr>
        </p15:guide>
        <p15:guide id="46" pos="5165" userDrawn="1">
          <p15:clr>
            <a:srgbClr val="A4A3A4"/>
          </p15:clr>
        </p15:guide>
        <p15:guide id="47" pos="2759" userDrawn="1">
          <p15:clr>
            <a:srgbClr val="A4A3A4"/>
          </p15:clr>
        </p15:guide>
        <p15:guide id="48" pos="49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223" userDrawn="1">
          <p15:clr>
            <a:srgbClr val="A4A3A4"/>
          </p15:clr>
        </p15:guide>
        <p15:guide id="4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5E3"/>
    <a:srgbClr val="FBB040"/>
    <a:srgbClr val="F1F1F1"/>
    <a:srgbClr val="4FB3CF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0" autoAdjust="0"/>
    <p:restoredTop sz="86451"/>
  </p:normalViewPr>
  <p:slideViewPr>
    <p:cSldViewPr snapToGrid="0">
      <p:cViewPr varScale="1">
        <p:scale>
          <a:sx n="101" d="100"/>
          <a:sy n="101" d="100"/>
        </p:scale>
        <p:origin x="1392" y="184"/>
      </p:cViewPr>
      <p:guideLst>
        <p:guide orient="horz" pos="2161"/>
        <p:guide orient="horz" pos="4229"/>
        <p:guide orient="horz" pos="182"/>
        <p:guide orient="horz" pos="3958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3840"/>
        <p:guide pos="241"/>
        <p:guide pos="365"/>
        <p:guide pos="484"/>
        <p:guide pos="120"/>
        <p:guide pos="7560"/>
        <p:guide pos="7439"/>
        <p:guide pos="3780"/>
        <p:guide pos="3901"/>
        <p:guide pos="7197"/>
        <p:guide pos="7317"/>
        <p:guide pos="604"/>
        <p:guide pos="7076"/>
        <p:guide pos="2516"/>
        <p:guide pos="2636"/>
        <p:guide pos="5043"/>
        <p:guide pos="5165"/>
        <p:guide pos="2759"/>
        <p:guide pos="49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2694" y="108"/>
      </p:cViewPr>
      <p:guideLst>
        <p:guide orient="horz" pos="2880"/>
        <p:guide pos="2160"/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4E13719-9F5E-4B85-A78F-3C278C353A0A}" type="datetimeFigureOut">
              <a:rPr lang="nl-NL" smtClean="0"/>
              <a:pPr/>
              <a:t>27-04-17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027F003-FF96-4FFF-B179-3F49A69419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8018AE1-1792-42F7-8388-41230FC629A7}" type="datetimeFigureOut">
              <a:rPr lang="nl-NL" smtClean="0"/>
              <a:pPr/>
              <a:t>27-04-17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9"/>
            <a:ext cx="5681980" cy="4604861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941A07B9-C6B0-4601-82BC-9FBC743D722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373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562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65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8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111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208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986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63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269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24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2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2.png"/><Relationship Id="rId8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90500" y="144002"/>
            <a:ext cx="1181100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384000" y="1548000"/>
            <a:ext cx="11424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92450" y="5559663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40900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grpSp>
        <p:nvGrpSpPr>
          <p:cNvPr id="12" name="Groeperen 1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15" name="Rechthoek 14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6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5"/>
            <a:ext cx="11808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383118" y="285222"/>
            <a:ext cx="11425767" cy="5707592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1" name="Rechthoek 1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3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4"/>
            <a:ext cx="11808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83119" y="288000"/>
            <a:ext cx="11425765" cy="6279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4"/>
            <a:ext cx="11808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5617635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193366" y="1584325"/>
            <a:ext cx="5614633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83117" y="1584325"/>
            <a:ext cx="5617633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7" y="1584325"/>
            <a:ext cx="5615517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83117" y="1584325"/>
            <a:ext cx="5616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584325"/>
            <a:ext cx="5609651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6" y="1441450"/>
            <a:ext cx="5808135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2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3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90501" y="1441450"/>
            <a:ext cx="5810249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6193367" y="1441450"/>
            <a:ext cx="5808133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0" y="1441450"/>
            <a:ext cx="5810251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74908"/>
            <a:ext cx="12192000" cy="396240"/>
          </a:xfrm>
          <a:prstGeom prst="rect">
            <a:avLst/>
          </a:prstGeom>
        </p:spPr>
      </p:pic>
      <p:grpSp>
        <p:nvGrpSpPr>
          <p:cNvPr id="22" name="Groeperen 2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3" name="Rechthoek 2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4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11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8131200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4257600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9" name="Groeperen 18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21" name="Rechthoek 2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2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1343" y="1441450"/>
            <a:ext cx="380280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7" y="1441450"/>
            <a:ext cx="380153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  <a:solidFill>
            <a:schemeClr val="accent1"/>
          </a:solidFill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1535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600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499" y="1441450"/>
            <a:ext cx="3803652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6" y="1441450"/>
            <a:ext cx="380153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grpSp>
        <p:nvGrpSpPr>
          <p:cNvPr id="22" name="Groeperen 2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3" name="Rechthoek 2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4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1100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3117" y="288000"/>
            <a:ext cx="5623983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83117" y="1584325"/>
            <a:ext cx="5617635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2" name="Groeperen 11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3" name="Rechthoek 12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1" y="144463"/>
            <a:ext cx="1181099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3367" y="1584325"/>
            <a:ext cx="5615517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93368" y="287999"/>
            <a:ext cx="561551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4" name="Rechthoek 13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6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Groeperen 8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1" name="Rechthoek 1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6" name="Groeperen 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7" name="Rechthoek 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Picture 2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12" y="2395428"/>
            <a:ext cx="586637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41766" y="4105537"/>
            <a:ext cx="6911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838200"/>
            <a:ext cx="672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4980593"/>
            <a:ext cx="576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1580814"/>
            <a:ext cx="672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108" y="3265722"/>
            <a:ext cx="6096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679628" y="883200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9628" y="162133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679628" y="2504268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679628" y="3359322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679628" y="4216757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err="1" smtClean="0"/>
              <a:t>www.surf.nl</a:t>
            </a:r>
            <a:r>
              <a:rPr lang="nl-NL" noProof="0" dirty="0" smtClean="0"/>
              <a:t>/surfnet</a:t>
            </a:r>
            <a:endParaRPr lang="nl-NL" noProof="0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79628" y="506159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818702" y="5889129"/>
            <a:ext cx="899018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grpSp>
        <p:nvGrpSpPr>
          <p:cNvPr id="24" name="Groeperen 23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26" name="Rechthoek 25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7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  <p:pic>
        <p:nvPicPr>
          <p:cNvPr id="28" name="Picture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grpSp>
        <p:nvGrpSpPr>
          <p:cNvPr id="5" name="Groeperen 4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6" name="Rechthoek 5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Picture 6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254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8" name="Groeperen 7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9" name="Rechthoek 8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Picture 15" descr="pic_surfnet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pic>
        <p:nvPicPr>
          <p:cNvPr id="24" name="Picture 9" descr="pic_surfnet2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0500" y="5575019"/>
            <a:ext cx="11808000" cy="1151951"/>
          </a:xfrm>
          <a:prstGeom prst="round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grpSp>
        <p:nvGrpSpPr>
          <p:cNvPr id="20" name="Groeperen 19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1" name="Rechthoek 2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2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8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984" y="5535324"/>
            <a:ext cx="3826564" cy="853158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tekststijl van het model te bewerken</a:t>
            </a:r>
          </a:p>
        </p:txBody>
      </p: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10" name="Groeperen 9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tekststijl van het model te bewerken</a:t>
            </a:r>
          </a:p>
        </p:txBody>
      </p:sp>
      <p:pic>
        <p:nvPicPr>
          <p:cNvPr id="9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619" y="5535324"/>
            <a:ext cx="3826564" cy="853158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smtClean="0">
                <a:solidFill>
                  <a:schemeClr val="bg1"/>
                </a:solidFill>
              </a:rPr>
              <a:t>/surfnet</a:t>
            </a:r>
            <a:endParaRPr lang="nl-NL" sz="1600" noProof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6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smtClean="0">
                <a:solidFill>
                  <a:schemeClr val="bg1"/>
                </a:solidFill>
              </a:rPr>
              <a:t>/surfnet</a:t>
            </a:r>
            <a:endParaRPr lang="nl-NL" sz="1600" noProof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766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smtClean="0">
                <a:solidFill>
                  <a:schemeClr val="bg1"/>
                </a:solidFill>
              </a:rPr>
              <a:t>/surfnet</a:t>
            </a:r>
            <a:endParaRPr lang="nl-NL" sz="1600" noProof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11" name="Groeperen 10"/>
          <p:cNvGrpSpPr/>
          <p:nvPr userDrawn="1"/>
        </p:nvGrpSpPr>
        <p:grpSpPr>
          <a:xfrm>
            <a:off x="9334500" y="5641561"/>
            <a:ext cx="2473500" cy="952500"/>
            <a:chOff x="9334500" y="5651500"/>
            <a:chExt cx="2473500" cy="952500"/>
          </a:xfrm>
        </p:grpSpPr>
        <p:sp>
          <p:nvSpPr>
            <p:cNvPr id="13" name="Rechthoek 1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smtClean="0">
                <a:solidFill>
                  <a:schemeClr val="bg1"/>
                </a:solidFill>
              </a:rPr>
              <a:t>/surfnet</a:t>
            </a:r>
            <a:endParaRPr lang="nl-NL" sz="1600" noProof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pic>
        <p:nvPicPr>
          <p:cNvPr id="9" name="Afbeelding 3" descr="SURF_what SURF can do_fc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854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408488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4" name="Groeperen 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3" name="Rechthoek 2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90500" y="1441450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Titelstijl van model bewerken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4" name="Rechthoek 13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08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Sleep de afbeelding naar de tijdelijke aanduiding of klik op het pictogram als u een afbeelding wilt toevoegen</a:t>
            </a:r>
            <a:endParaRPr lang="nl-NL" noProof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8" name="Groeperen 7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9" name="Rechthoek 8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" name="Picture 2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999" y="1584325"/>
            <a:ext cx="11424884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77386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825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3" r:id="rId41"/>
    <p:sldLayoutId id="2147483709" r:id="rId42"/>
    <p:sldLayoutId id="2147483726" r:id="rId43"/>
    <p:sldLayoutId id="2147483685" r:id="rId44"/>
    <p:sldLayoutId id="2147483727" r:id="rId45"/>
    <p:sldLayoutId id="2147483686" r:id="rId4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9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4" Type="http://schemas.openxmlformats.org/officeDocument/2006/relationships/image" Target="../media/image29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3" b="8943"/>
          <a:stretch>
            <a:fillRect/>
          </a:stretch>
        </p:blipFill>
        <p:spPr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Big data </a:t>
            </a:r>
            <a:r>
              <a:rPr lang="nl-NL" dirty="0" err="1" smtClean="0"/>
              <a:t>for</a:t>
            </a:r>
            <a:r>
              <a:rPr lang="nl-NL" smtClean="0"/>
              <a:t> </a:t>
            </a:r>
            <a:r>
              <a:rPr lang="nl-NL" err="1" smtClean="0"/>
              <a:t>measurements</a:t>
            </a:r>
            <a:r>
              <a:rPr lang="nl-NL" smtClean="0"/>
              <a:t> ;-)</a:t>
            </a:r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Network </a:t>
            </a:r>
            <a:r>
              <a:rPr lang="nl-NL" err="1" smtClean="0"/>
              <a:t>measurements</a:t>
            </a:r>
            <a:r>
              <a:rPr lang="nl-NL" smtClean="0"/>
              <a:t> </a:t>
            </a:r>
            <a:r>
              <a:rPr lang="nl-NL" err="1" smtClean="0"/>
              <a:t>with</a:t>
            </a:r>
            <a:r>
              <a:rPr lang="nl-NL" smtClean="0"/>
              <a:t> </a:t>
            </a:r>
            <a:r>
              <a:rPr lang="nl-NL" err="1" smtClean="0"/>
              <a:t>InfluxDB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76665" y="5545067"/>
            <a:ext cx="9040900" cy="1152000"/>
          </a:xfrm>
        </p:spPr>
        <p:txBody>
          <a:bodyPr/>
          <a:lstStyle/>
          <a:p>
            <a:r>
              <a:rPr lang="nl-NL" smtClean="0"/>
              <a:t>Max Mudde (</a:t>
            </a:r>
            <a:r>
              <a:rPr lang="nl-NL" err="1" smtClean="0"/>
              <a:t>max.mudde@surfnet.nl</a:t>
            </a:r>
            <a:r>
              <a:rPr lang="nl-NL" smtClean="0"/>
              <a:t>)</a:t>
            </a:r>
            <a:br>
              <a:rPr lang="nl-NL" smtClean="0"/>
            </a:br>
            <a:r>
              <a:rPr lang="nl-NL" smtClean="0"/>
              <a:t>Network Engineer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err="1" smtClean="0"/>
              <a:t>OpenTSDB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Build</a:t>
            </a:r>
            <a:r>
              <a:rPr lang="nl-NL" smtClean="0"/>
              <a:t> on top of </a:t>
            </a:r>
            <a:r>
              <a:rPr lang="nl-NL" err="1" smtClean="0"/>
              <a:t>hadoop</a:t>
            </a:r>
            <a:r>
              <a:rPr lang="nl-NL" smtClean="0"/>
              <a:t> &amp; </a:t>
            </a:r>
            <a:r>
              <a:rPr lang="nl-NL" err="1" smtClean="0"/>
              <a:t>hbase</a:t>
            </a:r>
            <a:r>
              <a:rPr lang="nl-NL" smtClean="0"/>
              <a:t> or Cassandra</a:t>
            </a:r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Extremely</a:t>
            </a:r>
            <a:r>
              <a:rPr lang="nl-NL" smtClean="0"/>
              <a:t> </a:t>
            </a:r>
            <a:r>
              <a:rPr lang="nl-NL" err="1" smtClean="0"/>
              <a:t>scalable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smtClean="0"/>
              <a:t>High </a:t>
            </a:r>
            <a:r>
              <a:rPr lang="nl-NL" err="1" smtClean="0"/>
              <a:t>resolution</a:t>
            </a:r>
            <a:r>
              <a:rPr lang="nl-NL"/>
              <a:t> </a:t>
            </a:r>
            <a:r>
              <a:rPr lang="nl-NL" smtClean="0"/>
              <a:t>(ms)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Tags</a:t>
            </a:r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Very</a:t>
            </a:r>
            <a:r>
              <a:rPr lang="nl-NL" smtClean="0"/>
              <a:t> </a:t>
            </a:r>
            <a:r>
              <a:rPr lang="nl-NL" err="1" smtClean="0"/>
              <a:t>active</a:t>
            </a:r>
            <a:r>
              <a:rPr lang="nl-NL" smtClean="0"/>
              <a:t> community</a:t>
            </a:r>
          </a:p>
          <a:p>
            <a:pPr>
              <a:spcBef>
                <a:spcPts val="0"/>
              </a:spcBef>
              <a:buClrTx/>
            </a:pPr>
            <a:endParaRPr lang="nl-NL" smtClean="0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nl-NL" err="1" smtClean="0"/>
              <a:t>Graphite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Build</a:t>
            </a:r>
            <a:r>
              <a:rPr lang="nl-NL" smtClean="0"/>
              <a:t> on </a:t>
            </a:r>
            <a:r>
              <a:rPr lang="nl-NL" err="1" smtClean="0"/>
              <a:t>Whisper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Not</a:t>
            </a:r>
            <a:r>
              <a:rPr lang="nl-NL" smtClean="0"/>
              <a:t> </a:t>
            </a:r>
            <a:r>
              <a:rPr lang="nl-NL" err="1" smtClean="0"/>
              <a:t>possible</a:t>
            </a:r>
            <a:r>
              <a:rPr lang="nl-NL" smtClean="0"/>
              <a:t> </a:t>
            </a:r>
            <a:r>
              <a:rPr lang="nl-NL" err="1" smtClean="0"/>
              <a:t>to</a:t>
            </a:r>
            <a:r>
              <a:rPr lang="nl-NL" smtClean="0"/>
              <a:t> store </a:t>
            </a:r>
            <a:r>
              <a:rPr lang="nl-NL" err="1" smtClean="0"/>
              <a:t>indefinitly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smtClean="0"/>
              <a:t>1 second </a:t>
            </a:r>
            <a:r>
              <a:rPr lang="nl-NL" err="1" smtClean="0"/>
              <a:t>resolution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smtClean="0"/>
              <a:t>No tags</a:t>
            </a:r>
          </a:p>
          <a:p>
            <a:pPr>
              <a:spcBef>
                <a:spcPts val="0"/>
              </a:spcBef>
              <a:buClrTx/>
            </a:pPr>
            <a:r>
              <a:rPr lang="nl-NL" err="1"/>
              <a:t>Very</a:t>
            </a:r>
            <a:r>
              <a:rPr lang="nl-NL"/>
              <a:t> </a:t>
            </a:r>
            <a:r>
              <a:rPr lang="nl-NL" err="1"/>
              <a:t>active</a:t>
            </a:r>
            <a:r>
              <a:rPr lang="nl-NL"/>
              <a:t> </a:t>
            </a:r>
            <a:r>
              <a:rPr lang="nl-NL" smtClean="0"/>
              <a:t>community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Does </a:t>
            </a:r>
            <a:r>
              <a:rPr lang="nl-NL" err="1" smtClean="0"/>
              <a:t>not</a:t>
            </a:r>
            <a:r>
              <a:rPr lang="nl-NL" smtClean="0"/>
              <a:t> </a:t>
            </a:r>
            <a:r>
              <a:rPr lang="nl-NL" err="1" smtClean="0"/>
              <a:t>scale</a:t>
            </a:r>
            <a:r>
              <a:rPr lang="nl-NL" smtClean="0"/>
              <a:t> well</a:t>
            </a:r>
          </a:p>
          <a:p>
            <a:pPr>
              <a:spcBef>
                <a:spcPts val="0"/>
              </a:spcBef>
              <a:buClrTx/>
            </a:pPr>
            <a:endParaRPr lang="nl-NL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nl-NL" err="1" smtClean="0"/>
              <a:t>Cyanite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Build</a:t>
            </a:r>
            <a:r>
              <a:rPr lang="nl-NL" smtClean="0"/>
              <a:t> on top of Cassandra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1 second </a:t>
            </a:r>
            <a:r>
              <a:rPr lang="nl-NL" err="1" smtClean="0"/>
              <a:t>resolution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smtClean="0"/>
              <a:t>No tags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Active community</a:t>
            </a:r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Selection</a:t>
            </a:r>
            <a:r>
              <a:rPr lang="nl-NL" smtClean="0"/>
              <a:t> of </a:t>
            </a:r>
            <a:r>
              <a:rPr lang="nl-NL" err="1" smtClean="0"/>
              <a:t>TSDB’s</a:t>
            </a:r>
            <a:endParaRPr lang="nl-NL"/>
          </a:p>
        </p:txBody>
      </p:sp>
      <p:sp>
        <p:nvSpPr>
          <p:cNvPr id="10" name="Tijdelijke aanduiding voor tekst 5"/>
          <p:cNvSpPr txBox="1">
            <a:spLocks/>
          </p:cNvSpPr>
          <p:nvPr/>
        </p:nvSpPr>
        <p:spPr>
          <a:xfrm>
            <a:off x="6000750" y="1584325"/>
            <a:ext cx="5617633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44000" indent="-1440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FontTx/>
              <a:buNone/>
            </a:pPr>
            <a:r>
              <a:rPr lang="nl-NL" err="1" smtClean="0"/>
              <a:t>InfluxDB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Own</a:t>
            </a:r>
            <a:r>
              <a:rPr lang="nl-NL" smtClean="0"/>
              <a:t> databaseformat</a:t>
            </a:r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Scalable</a:t>
            </a:r>
            <a:r>
              <a:rPr lang="nl-NL" smtClean="0"/>
              <a:t> (commercial)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High </a:t>
            </a:r>
            <a:r>
              <a:rPr lang="nl-NL" err="1" smtClean="0"/>
              <a:t>resolution</a:t>
            </a:r>
            <a:r>
              <a:rPr lang="nl-NL" smtClean="0"/>
              <a:t> (ms)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Tags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Commercial support</a:t>
            </a:r>
          </a:p>
          <a:p>
            <a:pPr marL="0" indent="0">
              <a:spcBef>
                <a:spcPts val="0"/>
              </a:spcBef>
              <a:buClrTx/>
              <a:buFontTx/>
              <a:buNone/>
            </a:pPr>
            <a:endParaRPr lang="nl-NL"/>
          </a:p>
          <a:p>
            <a:pPr marL="0" indent="0">
              <a:spcBef>
                <a:spcPts val="0"/>
              </a:spcBef>
              <a:buClrTx/>
              <a:buFontTx/>
              <a:buNone/>
            </a:pPr>
            <a:r>
              <a:rPr lang="nl-NL" err="1" smtClean="0"/>
              <a:t>KairosDB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Build</a:t>
            </a:r>
            <a:r>
              <a:rPr lang="nl-NL" smtClean="0"/>
              <a:t> on Cassandra</a:t>
            </a:r>
          </a:p>
          <a:p>
            <a:pPr marL="0" indent="0">
              <a:spcBef>
                <a:spcPts val="0"/>
              </a:spcBef>
              <a:buClrTx/>
              <a:buFontTx/>
              <a:buNone/>
            </a:pPr>
            <a:endParaRPr lang="nl-NL"/>
          </a:p>
          <a:p>
            <a:pPr marL="0" indent="0">
              <a:spcBef>
                <a:spcPts val="0"/>
              </a:spcBef>
              <a:buClrTx/>
              <a:buFontTx/>
              <a:buNone/>
            </a:pPr>
            <a:r>
              <a:rPr lang="nl-NL" err="1" smtClean="0"/>
              <a:t>Promethius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Build</a:t>
            </a:r>
            <a:r>
              <a:rPr lang="nl-NL" smtClean="0"/>
              <a:t> on </a:t>
            </a:r>
            <a:r>
              <a:rPr lang="nl-NL" err="1" smtClean="0"/>
              <a:t>whisper</a:t>
            </a:r>
            <a:endParaRPr lang="nl-NL" smtClean="0"/>
          </a:p>
          <a:p>
            <a:pPr>
              <a:spcBef>
                <a:spcPts val="0"/>
              </a:spcBef>
              <a:buClrTx/>
            </a:pPr>
            <a:r>
              <a:rPr lang="nl-NL" err="1" smtClean="0"/>
              <a:t>Lowest</a:t>
            </a:r>
            <a:r>
              <a:rPr lang="nl-NL" smtClean="0"/>
              <a:t> </a:t>
            </a:r>
            <a:r>
              <a:rPr lang="nl-NL" err="1" smtClean="0"/>
              <a:t>resolution</a:t>
            </a:r>
            <a:r>
              <a:rPr lang="nl-NL" smtClean="0"/>
              <a:t> (1min)</a:t>
            </a:r>
          </a:p>
          <a:p>
            <a:pPr>
              <a:spcBef>
                <a:spcPts val="0"/>
              </a:spcBef>
              <a:buClrTx/>
            </a:pPr>
            <a:r>
              <a:rPr lang="nl-NL" smtClean="0"/>
              <a:t>Tags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265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 err="1" smtClean="0"/>
              <a:t>What</a:t>
            </a:r>
            <a:r>
              <a:rPr lang="nl-NL" sz="2400" dirty="0" smtClean="0"/>
              <a:t> we found important</a:t>
            </a:r>
          </a:p>
          <a:p>
            <a:r>
              <a:rPr lang="nl-NL" dirty="0" smtClean="0"/>
              <a:t>Time </a:t>
            </a:r>
            <a:r>
              <a:rPr lang="nl-NL" dirty="0" err="1" smtClean="0"/>
              <a:t>vs</a:t>
            </a:r>
            <a:r>
              <a:rPr lang="nl-NL" dirty="0" smtClean="0"/>
              <a:t> Money</a:t>
            </a:r>
          </a:p>
          <a:p>
            <a:r>
              <a:rPr lang="nl-NL" dirty="0" smtClean="0"/>
              <a:t>Active community</a:t>
            </a:r>
          </a:p>
          <a:p>
            <a:r>
              <a:rPr lang="nl-NL" dirty="0" smtClean="0"/>
              <a:t>Easy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understand</a:t>
            </a:r>
            <a:r>
              <a:rPr lang="nl-NL" dirty="0" smtClean="0"/>
              <a:t> query </a:t>
            </a:r>
            <a:r>
              <a:rPr lang="nl-NL" dirty="0" err="1" smtClean="0"/>
              <a:t>language</a:t>
            </a:r>
            <a:endParaRPr lang="nl-NL" dirty="0"/>
          </a:p>
          <a:p>
            <a:r>
              <a:rPr lang="nl-NL" dirty="0" err="1" smtClean="0"/>
              <a:t>Enrich</a:t>
            </a:r>
            <a:r>
              <a:rPr lang="nl-NL" dirty="0" smtClean="0"/>
              <a:t> data </a:t>
            </a:r>
            <a:r>
              <a:rPr lang="nl-NL" dirty="0" err="1" smtClean="0"/>
              <a:t>with</a:t>
            </a:r>
            <a:r>
              <a:rPr lang="nl-NL" dirty="0" smtClean="0"/>
              <a:t> tags (Metadata)</a:t>
            </a:r>
          </a:p>
          <a:p>
            <a:r>
              <a:rPr lang="nl-NL" dirty="0" err="1" smtClean="0"/>
              <a:t>Ease</a:t>
            </a:r>
            <a:r>
              <a:rPr lang="nl-NL" dirty="0" smtClean="0"/>
              <a:t> of management (we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Dbadmin’s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Documentation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Selection</a:t>
            </a:r>
            <a:r>
              <a:rPr lang="nl-NL"/>
              <a:t> of </a:t>
            </a:r>
            <a:r>
              <a:rPr lang="nl-NL" err="1"/>
              <a:t>TSDB’s</a:t>
            </a:r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574800"/>
            <a:ext cx="5227010" cy="167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8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InfluxDB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Tags</a:t>
            </a:r>
          </a:p>
          <a:p>
            <a:r>
              <a:rPr lang="nl-NL" dirty="0" smtClean="0"/>
              <a:t>HA Cluster (Commercial)</a:t>
            </a:r>
          </a:p>
          <a:p>
            <a:r>
              <a:rPr lang="nl-NL" dirty="0" smtClean="0"/>
              <a:t>Support (commercial)</a:t>
            </a:r>
            <a:endParaRPr lang="nl-NL" dirty="0"/>
          </a:p>
          <a:p>
            <a:r>
              <a:rPr lang="nl-NL" dirty="0" smtClean="0"/>
              <a:t>Easy </a:t>
            </a:r>
            <a:r>
              <a:rPr lang="nl-NL" dirty="0" err="1" smtClean="0"/>
              <a:t>install</a:t>
            </a:r>
            <a:endParaRPr lang="nl-NL" dirty="0" smtClean="0"/>
          </a:p>
          <a:p>
            <a:pPr lvl="1"/>
            <a:r>
              <a:rPr lang="nl-NL" dirty="0" err="1" smtClean="0"/>
              <a:t>Binary</a:t>
            </a:r>
            <a:r>
              <a:rPr lang="nl-NL" dirty="0" smtClean="0"/>
              <a:t> packages (</a:t>
            </a:r>
            <a:r>
              <a:rPr lang="nl-NL" dirty="0" err="1" smtClean="0"/>
              <a:t>windows</a:t>
            </a:r>
            <a:r>
              <a:rPr lang="nl-NL" dirty="0" smtClean="0"/>
              <a:t>, RH, </a:t>
            </a:r>
            <a:r>
              <a:rPr lang="nl-NL" dirty="0" err="1" smtClean="0"/>
              <a:t>Deb</a:t>
            </a:r>
            <a:r>
              <a:rPr lang="nl-NL" dirty="0" smtClean="0"/>
              <a:t>, </a:t>
            </a:r>
            <a:r>
              <a:rPr lang="nl-NL" dirty="0" err="1" smtClean="0"/>
              <a:t>tar</a:t>
            </a:r>
            <a:r>
              <a:rPr lang="nl-NL" dirty="0" smtClean="0"/>
              <a:t>)</a:t>
            </a:r>
          </a:p>
          <a:p>
            <a:pPr lvl="1"/>
            <a:r>
              <a:rPr lang="nl-NL" dirty="0"/>
              <a:t>D</a:t>
            </a:r>
            <a:r>
              <a:rPr lang="nl-NL" dirty="0" smtClean="0"/>
              <a:t>ocker containers</a:t>
            </a:r>
            <a:endParaRPr lang="nl-NL" dirty="0"/>
          </a:p>
          <a:p>
            <a:r>
              <a:rPr lang="nl-NL" dirty="0" err="1" smtClean="0"/>
              <a:t>Less</a:t>
            </a:r>
            <a:r>
              <a:rPr lang="nl-NL" dirty="0" smtClean="0"/>
              <a:t> </a:t>
            </a:r>
            <a:r>
              <a:rPr lang="nl-NL" dirty="0" err="1" smtClean="0"/>
              <a:t>moving</a:t>
            </a:r>
            <a:r>
              <a:rPr lang="nl-NL" dirty="0" smtClean="0"/>
              <a:t> </a:t>
            </a:r>
            <a:r>
              <a:rPr lang="nl-NL" dirty="0" err="1" smtClean="0"/>
              <a:t>parts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dependensies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Selection</a:t>
            </a:r>
            <a:r>
              <a:rPr lang="nl-NL"/>
              <a:t> of </a:t>
            </a:r>
            <a:r>
              <a:rPr lang="nl-NL" err="1"/>
              <a:t>TSDB’s</a:t>
            </a:r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94840"/>
            <a:ext cx="5227010" cy="167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375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Monitoring Through SNMP</a:t>
            </a:r>
          </a:p>
          <a:p>
            <a:r>
              <a:rPr lang="nl-NL" err="1" smtClean="0"/>
              <a:t>Selective</a:t>
            </a:r>
            <a:r>
              <a:rPr lang="nl-NL" smtClean="0"/>
              <a:t> in </a:t>
            </a:r>
            <a:r>
              <a:rPr lang="nl-NL" err="1" smtClean="0"/>
              <a:t>what</a:t>
            </a:r>
            <a:r>
              <a:rPr lang="nl-NL" smtClean="0"/>
              <a:t> we monitor</a:t>
            </a:r>
          </a:p>
          <a:p>
            <a:endParaRPr lang="nl-NL"/>
          </a:p>
          <a:p>
            <a:pPr marL="0" indent="0">
              <a:buNone/>
            </a:pPr>
            <a:r>
              <a:rPr lang="nl-NL" err="1" smtClean="0"/>
              <a:t>Agents</a:t>
            </a:r>
            <a:endParaRPr lang="nl-NL" smtClean="0"/>
          </a:p>
          <a:p>
            <a:r>
              <a:rPr lang="nl-NL" err="1" smtClean="0"/>
              <a:t>Collectd</a:t>
            </a:r>
            <a:r>
              <a:rPr lang="nl-NL" smtClean="0"/>
              <a:t> (no tag support)</a:t>
            </a:r>
          </a:p>
          <a:p>
            <a:r>
              <a:rPr lang="nl-NL" err="1" smtClean="0"/>
              <a:t>Telegraf</a:t>
            </a:r>
            <a:r>
              <a:rPr lang="nl-NL" smtClean="0"/>
              <a:t> (tags bases on </a:t>
            </a:r>
            <a:r>
              <a:rPr lang="nl-NL" err="1" smtClean="0"/>
              <a:t>snmp</a:t>
            </a:r>
            <a:r>
              <a:rPr lang="nl-NL" smtClean="0"/>
              <a:t> </a:t>
            </a:r>
            <a:r>
              <a:rPr lang="nl-NL" err="1" smtClean="0"/>
              <a:t>tables</a:t>
            </a:r>
            <a:r>
              <a:rPr lang="nl-NL" smtClean="0"/>
              <a:t>) (</a:t>
            </a:r>
            <a:r>
              <a:rPr lang="nl-NL" err="1" smtClean="0"/>
              <a:t>plugins</a:t>
            </a:r>
            <a:r>
              <a:rPr lang="nl-NL" smtClean="0"/>
              <a:t>)</a:t>
            </a:r>
          </a:p>
          <a:p>
            <a:r>
              <a:rPr lang="nl-NL" err="1" smtClean="0"/>
              <a:t>Adapt</a:t>
            </a:r>
            <a:r>
              <a:rPr lang="nl-NL" smtClean="0"/>
              <a:t> </a:t>
            </a:r>
            <a:r>
              <a:rPr lang="nl-NL" err="1" smtClean="0"/>
              <a:t>current</a:t>
            </a:r>
            <a:r>
              <a:rPr lang="nl-NL" smtClean="0"/>
              <a:t> scripts</a:t>
            </a:r>
            <a:endParaRPr lang="nl-NL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r="15102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Monitoring Agent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9501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err="1" smtClean="0"/>
              <a:t>Alternatively</a:t>
            </a:r>
            <a:r>
              <a:rPr lang="nl-NL" smtClean="0"/>
              <a:t> more </a:t>
            </a:r>
            <a:r>
              <a:rPr lang="nl-NL" err="1" smtClean="0"/>
              <a:t>and</a:t>
            </a:r>
            <a:r>
              <a:rPr lang="nl-NL" smtClean="0"/>
              <a:t> more tools </a:t>
            </a:r>
            <a:r>
              <a:rPr lang="nl-NL" err="1" smtClean="0"/>
              <a:t>supprt</a:t>
            </a:r>
            <a:r>
              <a:rPr lang="nl-NL"/>
              <a:t> </a:t>
            </a:r>
            <a:r>
              <a:rPr lang="nl-NL" err="1" smtClean="0"/>
              <a:t>InfluxDB</a:t>
            </a:r>
            <a:endParaRPr lang="nl-NL" smtClean="0"/>
          </a:p>
          <a:p>
            <a:r>
              <a:rPr lang="nl-NL" err="1" smtClean="0"/>
              <a:t>Librenms</a:t>
            </a:r>
            <a:endParaRPr lang="nl-NL" smtClean="0"/>
          </a:p>
          <a:p>
            <a:r>
              <a:rPr lang="nl-NL" smtClean="0"/>
              <a:t>Icinga2</a:t>
            </a:r>
          </a:p>
          <a:p>
            <a:endParaRPr lang="nl-NL" smtClean="0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r="15102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Monitoring Agent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857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Telegraf</a:t>
            </a:r>
            <a:endParaRPr lang="nl-NL" dirty="0" smtClean="0"/>
          </a:p>
          <a:p>
            <a:r>
              <a:rPr lang="nl-NL" dirty="0" err="1" smtClean="0"/>
              <a:t>Pluggable</a:t>
            </a:r>
            <a:endParaRPr lang="nl-NL" dirty="0" smtClean="0"/>
          </a:p>
          <a:p>
            <a:r>
              <a:rPr lang="nl-NL" dirty="0" err="1" smtClean="0"/>
              <a:t>Highly</a:t>
            </a:r>
            <a:r>
              <a:rPr lang="nl-NL" dirty="0" smtClean="0"/>
              <a:t> </a:t>
            </a:r>
            <a:r>
              <a:rPr lang="nl-NL" dirty="0" err="1" smtClean="0"/>
              <a:t>configurable</a:t>
            </a:r>
            <a:endParaRPr lang="nl-NL" dirty="0" smtClean="0"/>
          </a:p>
          <a:p>
            <a:r>
              <a:rPr lang="nl-NL" dirty="0" err="1" smtClean="0"/>
              <a:t>Seems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gaining</a:t>
            </a:r>
            <a:r>
              <a:rPr lang="nl-NL" dirty="0" smtClean="0"/>
              <a:t> momentum</a:t>
            </a:r>
          </a:p>
          <a:p>
            <a:r>
              <a:rPr lang="nl-NL" dirty="0" smtClean="0"/>
              <a:t>Strong development</a:t>
            </a:r>
          </a:p>
          <a:p>
            <a:r>
              <a:rPr lang="nl-NL" dirty="0" err="1"/>
              <a:t>Ease</a:t>
            </a:r>
            <a:r>
              <a:rPr lang="nl-NL" dirty="0"/>
              <a:t> of </a:t>
            </a:r>
            <a:r>
              <a:rPr lang="nl-NL" dirty="0" err="1" smtClean="0"/>
              <a:t>maintance</a:t>
            </a:r>
            <a:endParaRPr lang="nl-NL" dirty="0" smtClean="0"/>
          </a:p>
          <a:p>
            <a:r>
              <a:rPr lang="nl-NL" dirty="0" smtClean="0"/>
              <a:t>Supports multiple </a:t>
            </a:r>
            <a:r>
              <a:rPr lang="nl-NL" dirty="0" err="1" smtClean="0"/>
              <a:t>backends</a:t>
            </a:r>
            <a:endParaRPr lang="nl-NL" dirty="0" smtClean="0"/>
          </a:p>
          <a:p>
            <a:r>
              <a:rPr lang="nl-NL" dirty="0" smtClean="0"/>
              <a:t>Parallel </a:t>
            </a:r>
            <a:r>
              <a:rPr lang="nl-NL" dirty="0" err="1" smtClean="0"/>
              <a:t>polling</a:t>
            </a:r>
            <a:endParaRPr lang="nl-NL" dirty="0" smtClean="0"/>
          </a:p>
          <a:p>
            <a:r>
              <a:rPr lang="nl-NL" dirty="0" err="1" smtClean="0"/>
              <a:t>Caching</a:t>
            </a:r>
            <a:endParaRPr lang="nl-NL" dirty="0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r="15102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Monitoring Agent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198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85" y="1584325"/>
            <a:ext cx="8553442" cy="4983163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InfluxDB</a:t>
            </a:r>
            <a:r>
              <a:rPr lang="nl-NL" smtClean="0"/>
              <a:t> setup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294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mtClean="0"/>
              <a:t>Looks </a:t>
            </a:r>
            <a:r>
              <a:rPr lang="nl-NL" err="1" smtClean="0"/>
              <a:t>somewhat</a:t>
            </a:r>
            <a:r>
              <a:rPr lang="nl-NL" smtClean="0"/>
              <a:t> like SQL</a:t>
            </a:r>
          </a:p>
          <a:p>
            <a:endParaRPr lang="nl-NL"/>
          </a:p>
          <a:p>
            <a:pPr marL="0" indent="0">
              <a:buNone/>
            </a:pP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SELECT *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NetworkMeasurements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"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time &gt;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now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() - 1h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and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agent_host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= '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bor.master.surf.net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' AND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ifName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= 'xe-6/1/0</a:t>
            </a:r>
            <a:r>
              <a:rPr lang="nl-NL" sz="1200" smtClean="0">
                <a:latin typeface="Courier New" charset="0"/>
                <a:ea typeface="Courier New" charset="0"/>
                <a:cs typeface="Courier New" charset="0"/>
              </a:rPr>
              <a:t>';</a:t>
            </a:r>
          </a:p>
          <a:p>
            <a:pPr marL="0" indent="0">
              <a:buNone/>
            </a:pPr>
            <a:endParaRPr lang="nl-NL" sz="120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endParaRPr lang="nl-NL" sz="1200" smtClean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Querying</a:t>
            </a:r>
            <a:r>
              <a:rPr lang="nl-NL" smtClean="0"/>
              <a:t> </a:t>
            </a:r>
            <a:r>
              <a:rPr lang="nl-NL" err="1" smtClean="0"/>
              <a:t>influxDB</a:t>
            </a: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16" y="2890092"/>
            <a:ext cx="11099575" cy="302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87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6341365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GROUP BY (tag)</a:t>
            </a:r>
          </a:p>
          <a:p>
            <a:pPr marL="0" indent="0">
              <a:buNone/>
            </a:pP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ifHCInOctets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NetworkMeasurements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"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agent_host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" = '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bor.master.surf.net'and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 time &gt;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now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() - 5m GROUP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By</a:t>
            </a:r>
            <a:r>
              <a:rPr lang="nl-NL" sz="12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dirty="0" err="1">
                <a:latin typeface="Courier New" charset="0"/>
                <a:ea typeface="Courier New" charset="0"/>
                <a:cs typeface="Courier New" charset="0"/>
              </a:rPr>
              <a:t>ifName</a:t>
            </a:r>
            <a:r>
              <a:rPr lang="nl-NL" sz="1200" dirty="0" smtClean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 marL="0" indent="0">
              <a:buNone/>
            </a:pPr>
            <a:endParaRPr lang="nl-NL" sz="12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Get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all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input counters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from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router ‘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bor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’ of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the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last 5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mins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and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group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them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</a:t>
            </a:r>
            <a:r>
              <a:rPr lang="nl-NL" sz="1200" dirty="0" err="1" smtClean="0">
                <a:latin typeface="+mj-lt"/>
                <a:ea typeface="Courier New" charset="0"/>
                <a:cs typeface="Courier New" charset="0"/>
              </a:rPr>
              <a:t>by</a:t>
            </a:r>
            <a:r>
              <a:rPr lang="nl-NL" sz="1200" dirty="0" smtClean="0">
                <a:latin typeface="+mj-lt"/>
                <a:ea typeface="Courier New" charset="0"/>
                <a:cs typeface="Courier New" charset="0"/>
              </a:rPr>
              <a:t> interface name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Querying</a:t>
            </a:r>
            <a:r>
              <a:rPr lang="nl-NL" smtClean="0"/>
              <a:t> </a:t>
            </a:r>
            <a:r>
              <a:rPr lang="nl-NL" err="1"/>
              <a:t>I</a:t>
            </a:r>
            <a:r>
              <a:rPr lang="nl-NL" err="1" smtClean="0"/>
              <a:t>nfluxDB</a:t>
            </a:r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503" y="1471191"/>
            <a:ext cx="3009343" cy="521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11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mtClean="0"/>
              <a:t>Mathematical &amp; </a:t>
            </a:r>
            <a:r>
              <a:rPr lang="nl-NL" err="1" smtClean="0"/>
              <a:t>statistical</a:t>
            </a:r>
            <a:r>
              <a:rPr lang="nl-NL" smtClean="0"/>
              <a:t> </a:t>
            </a:r>
            <a:r>
              <a:rPr lang="nl-NL" err="1" smtClean="0"/>
              <a:t>functions</a:t>
            </a:r>
            <a:endParaRPr lang="nl-NL" smtClean="0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nl-NL" sz="1200" b="1" err="1" smtClean="0">
                <a:latin typeface="Courier New" charset="0"/>
                <a:ea typeface="Courier New" charset="0"/>
                <a:cs typeface="Courier New" charset="0"/>
              </a:rPr>
              <a:t>non_negative_derivative</a:t>
            </a:r>
            <a:r>
              <a:rPr lang="nl-NL" sz="1200" smtClean="0">
                <a:latin typeface="Courier New" charset="0"/>
                <a:ea typeface="Courier New" charset="0"/>
                <a:cs typeface="Courier New" charset="0"/>
              </a:rPr>
              <a:t>(ifHCInOctets,</a:t>
            </a:r>
            <a:r>
              <a:rPr lang="nl-NL" sz="1200" b="1" smtClean="0">
                <a:latin typeface="Courier New" charset="0"/>
                <a:ea typeface="Courier New" charset="0"/>
                <a:cs typeface="Courier New" charset="0"/>
              </a:rPr>
              <a:t>1s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)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*8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NetworkMeasurements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"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agent_host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" = '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bor.master.surf.net'and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time &gt;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now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() - 1h GROUP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By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err="1" smtClean="0">
                <a:latin typeface="Courier New" charset="0"/>
                <a:ea typeface="Courier New" charset="0"/>
                <a:cs typeface="Courier New" charset="0"/>
              </a:rPr>
              <a:t>ifName</a:t>
            </a:r>
            <a:r>
              <a:rPr lang="nl-NL" sz="1200" smtClean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 marL="0" indent="0">
              <a:buNone/>
            </a:pPr>
            <a:endParaRPr lang="nl-NL" smtClean="0"/>
          </a:p>
          <a:p>
            <a:pPr marL="0" indent="0">
              <a:buNone/>
            </a:pPr>
            <a:r>
              <a:rPr lang="nl-NL" err="1" smtClean="0"/>
              <a:t>Derivative</a:t>
            </a:r>
            <a:r>
              <a:rPr lang="nl-NL"/>
              <a:t> </a:t>
            </a:r>
            <a:r>
              <a:rPr lang="nl-NL" smtClean="0"/>
              <a:t>= </a:t>
            </a:r>
            <a:r>
              <a:rPr lang="nl-NL" err="1" smtClean="0"/>
              <a:t>Convert</a:t>
            </a:r>
            <a:r>
              <a:rPr lang="nl-NL" smtClean="0"/>
              <a:t> counters </a:t>
            </a:r>
            <a:r>
              <a:rPr lang="nl-NL" err="1" smtClean="0"/>
              <a:t>to</a:t>
            </a:r>
            <a:r>
              <a:rPr lang="nl-NL" smtClean="0"/>
              <a:t> bytes/sec</a:t>
            </a:r>
          </a:p>
          <a:p>
            <a:pPr marL="0" indent="0">
              <a:buNone/>
            </a:pPr>
            <a:r>
              <a:rPr lang="nl-NL" smtClean="0"/>
              <a:t>Math = </a:t>
            </a:r>
            <a:r>
              <a:rPr lang="nl-NL" err="1"/>
              <a:t>C</a:t>
            </a:r>
            <a:r>
              <a:rPr lang="nl-NL" err="1" smtClean="0"/>
              <a:t>onvert</a:t>
            </a:r>
            <a:r>
              <a:rPr lang="nl-NL" smtClean="0"/>
              <a:t> bytes </a:t>
            </a:r>
            <a:r>
              <a:rPr lang="nl-NL" err="1" smtClean="0"/>
              <a:t>to</a:t>
            </a:r>
            <a:r>
              <a:rPr lang="nl-NL" smtClean="0"/>
              <a:t> bits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err="1" smtClean="0"/>
              <a:t>Other</a:t>
            </a:r>
            <a:r>
              <a:rPr lang="nl-NL" smtClean="0"/>
              <a:t> </a:t>
            </a:r>
            <a:r>
              <a:rPr lang="nl-NL" err="1" smtClean="0"/>
              <a:t>functions</a:t>
            </a:r>
            <a:r>
              <a:rPr lang="nl-NL" smtClean="0"/>
              <a:t>:</a:t>
            </a:r>
          </a:p>
          <a:p>
            <a:r>
              <a:rPr lang="nl-NL" err="1" smtClean="0"/>
              <a:t>Mean</a:t>
            </a:r>
            <a:endParaRPr lang="nl-NL" smtClean="0"/>
          </a:p>
          <a:p>
            <a:r>
              <a:rPr lang="nl-NL" err="1" smtClean="0"/>
              <a:t>Median</a:t>
            </a:r>
            <a:endParaRPr lang="nl-NL" smtClean="0"/>
          </a:p>
          <a:p>
            <a:r>
              <a:rPr lang="nl-NL" err="1" smtClean="0"/>
              <a:t>Sum</a:t>
            </a:r>
            <a:endParaRPr lang="nl-NL" smtClean="0"/>
          </a:p>
          <a:p>
            <a:r>
              <a:rPr lang="nl-NL" err="1" smtClean="0"/>
              <a:t>Distinct</a:t>
            </a:r>
            <a:endParaRPr lang="nl-NL" smtClean="0"/>
          </a:p>
          <a:p>
            <a:r>
              <a:rPr lang="nl-NL" err="1" smtClean="0"/>
              <a:t>Percentile</a:t>
            </a:r>
            <a:endParaRPr lang="nl-NL" smtClean="0"/>
          </a:p>
          <a:p>
            <a:r>
              <a:rPr lang="nl-NL" smtClean="0"/>
              <a:t>Top</a:t>
            </a:r>
          </a:p>
          <a:p>
            <a:r>
              <a:rPr lang="nl-NL" err="1" smtClean="0"/>
              <a:t>Etc</a:t>
            </a:r>
            <a:r>
              <a:rPr lang="mr-IN" smtClean="0"/>
              <a:t>…</a:t>
            </a:r>
            <a:endParaRPr lang="nl-NL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Querying</a:t>
            </a:r>
            <a:r>
              <a:rPr lang="nl-NL"/>
              <a:t> </a:t>
            </a:r>
            <a:r>
              <a:rPr lang="nl-NL" err="1"/>
              <a:t>InfluxDB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488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is a time series</a:t>
            </a:r>
          </a:p>
          <a:p>
            <a:r>
              <a:rPr lang="nl-NL" dirty="0" err="1" smtClean="0"/>
              <a:t>Why</a:t>
            </a:r>
            <a:r>
              <a:rPr lang="nl-NL" dirty="0" smtClean="0"/>
              <a:t> </a:t>
            </a:r>
            <a:r>
              <a:rPr lang="nl-NL" dirty="0" smtClean="0"/>
              <a:t>do we </a:t>
            </a:r>
            <a:r>
              <a:rPr lang="nl-NL" dirty="0" err="1" smtClean="0"/>
              <a:t>need</a:t>
            </a:r>
            <a:r>
              <a:rPr lang="nl-NL" dirty="0" smtClean="0"/>
              <a:t> time series data</a:t>
            </a:r>
          </a:p>
          <a:p>
            <a:r>
              <a:rPr lang="nl-NL" dirty="0" err="1" smtClean="0"/>
              <a:t>What</a:t>
            </a:r>
            <a:r>
              <a:rPr lang="nl-NL" dirty="0" smtClean="0"/>
              <a:t> we </a:t>
            </a:r>
            <a:r>
              <a:rPr lang="nl-NL" dirty="0" smtClean="0"/>
              <a:t>had</a:t>
            </a:r>
            <a:endParaRPr lang="nl-NL" sz="1100" dirty="0" smtClean="0"/>
          </a:p>
          <a:p>
            <a:r>
              <a:rPr lang="nl-NL" dirty="0" err="1" smtClean="0"/>
              <a:t>What</a:t>
            </a:r>
            <a:r>
              <a:rPr lang="nl-NL" dirty="0" smtClean="0"/>
              <a:t> we </a:t>
            </a:r>
            <a:r>
              <a:rPr lang="nl-NL" dirty="0" err="1" smtClean="0"/>
              <a:t>wanted</a:t>
            </a:r>
            <a:endParaRPr lang="nl-NL" dirty="0" smtClean="0"/>
          </a:p>
          <a:p>
            <a:r>
              <a:rPr lang="nl-NL" dirty="0" smtClean="0"/>
              <a:t>Database </a:t>
            </a:r>
            <a:r>
              <a:rPr lang="nl-NL" dirty="0" err="1" smtClean="0"/>
              <a:t>selection</a:t>
            </a:r>
            <a:endParaRPr lang="nl-NL" dirty="0"/>
          </a:p>
          <a:p>
            <a:r>
              <a:rPr lang="nl-NL" dirty="0" smtClean="0"/>
              <a:t>Collection </a:t>
            </a:r>
            <a:r>
              <a:rPr lang="nl-NL" dirty="0" smtClean="0"/>
              <a:t>agent</a:t>
            </a:r>
          </a:p>
          <a:p>
            <a:r>
              <a:rPr lang="nl-NL" dirty="0" err="1" smtClean="0"/>
              <a:t>Visualising</a:t>
            </a:r>
            <a:r>
              <a:rPr lang="nl-NL" dirty="0" smtClean="0"/>
              <a:t> data</a:t>
            </a:r>
            <a:endParaRPr lang="nl-NL" dirty="0" smtClean="0"/>
          </a:p>
          <a:p>
            <a:r>
              <a:rPr lang="nl-NL" dirty="0" err="1" smtClean="0"/>
              <a:t>Future</a:t>
            </a:r>
            <a:r>
              <a:rPr lang="nl-NL" dirty="0" smtClean="0"/>
              <a:t> of monitoring</a:t>
            </a:r>
          </a:p>
          <a:p>
            <a:r>
              <a:rPr lang="nl-NL" dirty="0" smtClean="0"/>
              <a:t>Demo</a:t>
            </a:r>
            <a:endParaRPr lang="nl-NL" dirty="0" smtClean="0"/>
          </a:p>
          <a:p>
            <a:endParaRPr lang="nl-NL" dirty="0" smtClean="0"/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" r="3132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109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err="1" smtClean="0"/>
              <a:t>Subqueryies</a:t>
            </a:r>
            <a:endParaRPr lang="nl-NL" smtClean="0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percentile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("derivative",95) </a:t>
            </a:r>
            <a:r>
              <a:rPr lang="nl-NL" sz="1200" err="1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nl-NL" sz="120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(SELECT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derivative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(ifHCInOctets,1s)*8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 "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NetworkMeasurements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"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 time &gt;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now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() - 30d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and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agent_host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 = '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bor.master.surf.net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' AND </a:t>
            </a:r>
            <a:r>
              <a:rPr lang="nl-NL" sz="1200" b="1" err="1">
                <a:latin typeface="Courier New" charset="0"/>
                <a:ea typeface="Courier New" charset="0"/>
                <a:cs typeface="Courier New" charset="0"/>
              </a:rPr>
              <a:t>ifName</a:t>
            </a:r>
            <a:r>
              <a:rPr lang="nl-NL" sz="1200" b="1">
                <a:latin typeface="Courier New" charset="0"/>
                <a:ea typeface="Courier New" charset="0"/>
                <a:cs typeface="Courier New" charset="0"/>
              </a:rPr>
              <a:t> = 'xe-6/1/0')</a:t>
            </a:r>
            <a:endParaRPr lang="nl-NL" sz="1200" b="1" smtClean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smtClean="0"/>
              <a:t>First get </a:t>
            </a:r>
            <a:r>
              <a:rPr lang="nl-NL" err="1" smtClean="0"/>
              <a:t>derivative</a:t>
            </a:r>
            <a:r>
              <a:rPr lang="nl-NL" smtClean="0"/>
              <a:t> </a:t>
            </a:r>
            <a:r>
              <a:rPr lang="nl-NL" err="1" smtClean="0"/>
              <a:t>and</a:t>
            </a:r>
            <a:r>
              <a:rPr lang="nl-NL" smtClean="0"/>
              <a:t> </a:t>
            </a:r>
            <a:r>
              <a:rPr lang="nl-NL" err="1" smtClean="0"/>
              <a:t>convert</a:t>
            </a:r>
            <a:r>
              <a:rPr lang="nl-NL" smtClean="0"/>
              <a:t> </a:t>
            </a:r>
            <a:r>
              <a:rPr lang="nl-NL" err="1" smtClean="0"/>
              <a:t>to</a:t>
            </a:r>
            <a:r>
              <a:rPr lang="nl-NL" smtClean="0"/>
              <a:t> bits/sec of last 30 </a:t>
            </a:r>
            <a:r>
              <a:rPr lang="nl-NL" err="1" smtClean="0"/>
              <a:t>days</a:t>
            </a:r>
            <a:endParaRPr lang="nl-NL" smtClean="0"/>
          </a:p>
          <a:p>
            <a:pPr marL="0" indent="0">
              <a:buNone/>
            </a:pPr>
            <a:r>
              <a:rPr lang="nl-NL" smtClean="0"/>
              <a:t>	</a:t>
            </a:r>
            <a:r>
              <a:rPr lang="nl-NL" err="1" smtClean="0"/>
              <a:t>Then</a:t>
            </a:r>
            <a:endParaRPr lang="nl-NL" smtClean="0"/>
          </a:p>
          <a:p>
            <a:pPr marL="0" indent="0">
              <a:buNone/>
            </a:pPr>
            <a:r>
              <a:rPr lang="nl-NL" smtClean="0"/>
              <a:t>Get 95th </a:t>
            </a:r>
            <a:r>
              <a:rPr lang="nl-NL" err="1" smtClean="0"/>
              <a:t>percentile</a:t>
            </a:r>
            <a:endParaRPr lang="nl-NL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Querying</a:t>
            </a:r>
            <a:r>
              <a:rPr lang="nl-NL"/>
              <a:t> </a:t>
            </a:r>
            <a:r>
              <a:rPr lang="nl-NL" err="1"/>
              <a:t>InfluxDB</a:t>
            </a: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813" y="4407575"/>
            <a:ext cx="40640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8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Visualizing</a:t>
            </a:r>
            <a:r>
              <a:rPr lang="nl-NL" smtClean="0"/>
              <a:t> data</a:t>
            </a: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754" y="1654411"/>
            <a:ext cx="6493437" cy="447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13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383117" y="1584325"/>
            <a:ext cx="4601259" cy="4408488"/>
          </a:xfrm>
        </p:spPr>
        <p:txBody>
          <a:bodyPr/>
          <a:lstStyle/>
          <a:p>
            <a:r>
              <a:rPr lang="nl-NL" smtClean="0"/>
              <a:t>Supports </a:t>
            </a:r>
            <a:r>
              <a:rPr lang="nl-NL" err="1" smtClean="0"/>
              <a:t>every</a:t>
            </a:r>
            <a:r>
              <a:rPr lang="nl-NL" smtClean="0"/>
              <a:t> major backend</a:t>
            </a:r>
          </a:p>
          <a:p>
            <a:r>
              <a:rPr lang="nl-NL" smtClean="0"/>
              <a:t>Easy </a:t>
            </a:r>
            <a:r>
              <a:rPr lang="nl-NL" err="1" smtClean="0"/>
              <a:t>to</a:t>
            </a:r>
            <a:r>
              <a:rPr lang="nl-NL" smtClean="0"/>
              <a:t> </a:t>
            </a:r>
            <a:r>
              <a:rPr lang="nl-NL" err="1" smtClean="0"/>
              <a:t>use</a:t>
            </a:r>
            <a:r>
              <a:rPr lang="nl-NL" smtClean="0"/>
              <a:t> query builder</a:t>
            </a:r>
          </a:p>
          <a:p>
            <a:r>
              <a:rPr lang="nl-NL" smtClean="0"/>
              <a:t>Plug-ins</a:t>
            </a:r>
          </a:p>
          <a:p>
            <a:r>
              <a:rPr lang="nl-NL" err="1" smtClean="0"/>
              <a:t>Easily</a:t>
            </a:r>
            <a:r>
              <a:rPr lang="nl-NL" smtClean="0"/>
              <a:t> </a:t>
            </a:r>
            <a:r>
              <a:rPr lang="nl-NL" err="1" smtClean="0"/>
              <a:t>create</a:t>
            </a:r>
            <a:r>
              <a:rPr lang="nl-NL" smtClean="0"/>
              <a:t> (</a:t>
            </a:r>
            <a:r>
              <a:rPr lang="nl-NL" err="1" smtClean="0"/>
              <a:t>dynamic</a:t>
            </a:r>
            <a:r>
              <a:rPr lang="nl-NL" smtClean="0"/>
              <a:t>) dashboards</a:t>
            </a:r>
          </a:p>
          <a:p>
            <a:endParaRPr lang="nl-NL"/>
          </a:p>
          <a:p>
            <a:r>
              <a:rPr lang="en-GB" smtClean="0"/>
              <a:t>Correlate</a:t>
            </a:r>
            <a:r>
              <a:rPr lang="nl-NL" smtClean="0"/>
              <a:t> </a:t>
            </a:r>
            <a:r>
              <a:rPr lang="nl-NL" err="1" smtClean="0"/>
              <a:t>graphs</a:t>
            </a:r>
            <a:r>
              <a:rPr lang="nl-NL" smtClean="0"/>
              <a:t> </a:t>
            </a:r>
            <a:r>
              <a:rPr lang="nl-NL" err="1" smtClean="0"/>
              <a:t>from</a:t>
            </a:r>
            <a:r>
              <a:rPr lang="nl-NL" smtClean="0"/>
              <a:t> different </a:t>
            </a:r>
            <a:r>
              <a:rPr lang="nl-NL" err="1" smtClean="0"/>
              <a:t>backends</a:t>
            </a:r>
            <a:endParaRPr lang="nl-NL" smtClean="0"/>
          </a:p>
          <a:p>
            <a:endParaRPr lang="nl-NL"/>
          </a:p>
          <a:p>
            <a:r>
              <a:rPr lang="nl-NL" smtClean="0"/>
              <a:t>i.e. </a:t>
            </a:r>
            <a:r>
              <a:rPr lang="nl-NL" err="1" smtClean="0"/>
              <a:t>Create</a:t>
            </a:r>
            <a:r>
              <a:rPr lang="nl-NL" smtClean="0"/>
              <a:t> </a:t>
            </a:r>
            <a:r>
              <a:rPr lang="nl-NL" err="1" smtClean="0"/>
              <a:t>graphs</a:t>
            </a:r>
            <a:r>
              <a:rPr lang="nl-NL" smtClean="0"/>
              <a:t> </a:t>
            </a:r>
            <a:r>
              <a:rPr lang="nl-NL" err="1" smtClean="0"/>
              <a:t>and</a:t>
            </a:r>
            <a:r>
              <a:rPr lang="nl-NL" smtClean="0"/>
              <a:t> </a:t>
            </a:r>
            <a:r>
              <a:rPr lang="nl-NL" err="1" smtClean="0"/>
              <a:t>anotate</a:t>
            </a:r>
            <a:r>
              <a:rPr lang="nl-NL" smtClean="0"/>
              <a:t> </a:t>
            </a:r>
            <a:r>
              <a:rPr lang="nl-NL" err="1" smtClean="0"/>
              <a:t>them</a:t>
            </a:r>
            <a:r>
              <a:rPr lang="nl-NL" smtClean="0"/>
              <a:t> </a:t>
            </a:r>
            <a:r>
              <a:rPr lang="nl-NL" err="1" smtClean="0"/>
              <a:t>with</a:t>
            </a:r>
            <a:r>
              <a:rPr lang="nl-NL" smtClean="0"/>
              <a:t> log events </a:t>
            </a:r>
            <a:r>
              <a:rPr lang="nl-NL" err="1" smtClean="0"/>
              <a:t>from</a:t>
            </a:r>
            <a:r>
              <a:rPr lang="nl-NL" smtClean="0"/>
              <a:t> </a:t>
            </a:r>
            <a:r>
              <a:rPr lang="nl-NL" err="1" smtClean="0"/>
              <a:t>elasticsearch</a:t>
            </a:r>
            <a:endParaRPr lang="nl-NL" smtClean="0"/>
          </a:p>
          <a:p>
            <a:endParaRPr lang="nl-NL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Grafana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072" y="1517962"/>
            <a:ext cx="6981270" cy="454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1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Grafana</a:t>
            </a:r>
            <a:endParaRPr lang="en-US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1490143"/>
            <a:ext cx="9194800" cy="464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9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But</a:t>
            </a:r>
            <a:r>
              <a:rPr lang="mr-IN" dirty="0"/>
              <a:t>……</a:t>
            </a:r>
            <a:r>
              <a:rPr lang="en-US" dirty="0"/>
              <a:t>.SNMP???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51" y="175466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68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But</a:t>
            </a:r>
            <a:r>
              <a:rPr lang="mr-IN" dirty="0" smtClean="0"/>
              <a:t>……</a:t>
            </a:r>
            <a:r>
              <a:rPr lang="en-US" dirty="0" smtClean="0"/>
              <a:t>.SNMP???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5869403" cy="4408488"/>
          </a:xfrm>
        </p:spPr>
        <p:txBody>
          <a:bodyPr/>
          <a:lstStyle/>
          <a:p>
            <a:pPr marL="0" indent="0">
              <a:spcBef>
                <a:spcPts val="0"/>
              </a:spcBef>
              <a:buClrTx/>
              <a:buNone/>
            </a:pPr>
            <a:r>
              <a:rPr lang="nl-NL" dirty="0" smtClean="0"/>
              <a:t>Inefficiënt design</a:t>
            </a:r>
          </a:p>
          <a:p>
            <a:pPr lvl="1"/>
            <a:r>
              <a:rPr lang="nl-NL" dirty="0"/>
              <a:t>Polling </a:t>
            </a:r>
            <a:r>
              <a:rPr lang="nl-NL" dirty="0" err="1" smtClean="0"/>
              <a:t>based</a:t>
            </a:r>
            <a:endParaRPr lang="nl-NL" dirty="0" smtClean="0"/>
          </a:p>
          <a:p>
            <a:pPr lvl="1"/>
            <a:r>
              <a:rPr lang="nl-NL" dirty="0" err="1" smtClean="0"/>
              <a:t>Creates</a:t>
            </a:r>
            <a:r>
              <a:rPr lang="nl-NL" dirty="0" smtClean="0"/>
              <a:t> high load in </a:t>
            </a:r>
            <a:r>
              <a:rPr lang="nl-NL" dirty="0" err="1" smtClean="0"/>
              <a:t>NE’s</a:t>
            </a:r>
            <a:endParaRPr lang="nl-NL" dirty="0" smtClean="0"/>
          </a:p>
          <a:p>
            <a:pPr lvl="1"/>
            <a:r>
              <a:rPr lang="nl-NL" dirty="0" smtClean="0"/>
              <a:t>Slow</a:t>
            </a:r>
          </a:p>
          <a:p>
            <a:pPr lvl="1"/>
            <a:r>
              <a:rPr lang="nl-NL" dirty="0" err="1" smtClean="0"/>
              <a:t>Scaling</a:t>
            </a:r>
            <a:r>
              <a:rPr lang="nl-NL" dirty="0" smtClean="0"/>
              <a:t> issues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CLI</a:t>
            </a:r>
          </a:p>
          <a:p>
            <a:pPr lvl="1"/>
            <a:r>
              <a:rPr lang="nl-NL" dirty="0" err="1" smtClean="0"/>
              <a:t>Unstructured</a:t>
            </a:r>
            <a:endParaRPr lang="nl-NL" dirty="0" smtClean="0"/>
          </a:p>
          <a:p>
            <a:pPr lvl="1"/>
            <a:r>
              <a:rPr lang="nl-NL" dirty="0" smtClean="0"/>
              <a:t>Subject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chanes</a:t>
            </a:r>
            <a:endParaRPr lang="nl-NL" dirty="0" smtClean="0"/>
          </a:p>
          <a:p>
            <a:pPr>
              <a:spcBef>
                <a:spcPts val="0"/>
              </a:spcBef>
              <a:buClrTx/>
            </a:pPr>
            <a:endParaRPr lang="nl-NL" dirty="0" smtClean="0"/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nl-NL" dirty="0" err="1" smtClean="0"/>
              <a:t>Syslog</a:t>
            </a:r>
            <a:endParaRPr lang="nl-NL" dirty="0" smtClean="0"/>
          </a:p>
          <a:p>
            <a:pPr lvl="1"/>
            <a:r>
              <a:rPr lang="nl-NL" dirty="0" err="1" smtClean="0"/>
              <a:t>Unstructured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51" y="175466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84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Focus on </a:t>
            </a:r>
            <a:r>
              <a:rPr lang="nl-NL" dirty="0" err="1" smtClean="0"/>
              <a:t>statistics</a:t>
            </a:r>
            <a:endParaRPr lang="nl-NL" dirty="0" smtClean="0"/>
          </a:p>
          <a:p>
            <a:r>
              <a:rPr lang="nl-NL" dirty="0" smtClean="0"/>
              <a:t>Monitoring system </a:t>
            </a:r>
            <a:r>
              <a:rPr lang="nl-NL" dirty="0" err="1" smtClean="0"/>
              <a:t>just</a:t>
            </a:r>
            <a:r>
              <a:rPr lang="nl-NL" dirty="0" smtClean="0"/>
              <a:t> </a:t>
            </a:r>
            <a:r>
              <a:rPr lang="nl-NL" dirty="0" err="1" smtClean="0"/>
              <a:t>listens</a:t>
            </a:r>
            <a:r>
              <a:rPr lang="nl-NL" dirty="0" smtClean="0"/>
              <a:t> (push model)</a:t>
            </a:r>
          </a:p>
          <a:p>
            <a:r>
              <a:rPr lang="nl-NL" dirty="0" err="1" smtClean="0"/>
              <a:t>Structured</a:t>
            </a:r>
            <a:endParaRPr lang="nl-NL" dirty="0"/>
          </a:p>
          <a:p>
            <a:r>
              <a:rPr lang="nl-NL" dirty="0" err="1" smtClean="0"/>
              <a:t>Efficient</a:t>
            </a:r>
            <a:endParaRPr lang="nl-NL" dirty="0" smtClean="0"/>
          </a:p>
          <a:p>
            <a:r>
              <a:rPr lang="nl-NL" dirty="0" err="1" smtClean="0"/>
              <a:t>Resolution</a:t>
            </a:r>
            <a:endParaRPr lang="nl-NL" dirty="0" smtClean="0"/>
          </a:p>
          <a:p>
            <a:r>
              <a:rPr lang="nl-NL" dirty="0" err="1" smtClean="0"/>
              <a:t>Periodic</a:t>
            </a:r>
            <a:r>
              <a:rPr lang="nl-NL" dirty="0" smtClean="0"/>
              <a:t> delivery</a:t>
            </a:r>
          </a:p>
          <a:p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just</a:t>
            </a:r>
            <a:r>
              <a:rPr lang="nl-NL" dirty="0" smtClean="0"/>
              <a:t> </a:t>
            </a:r>
            <a:r>
              <a:rPr lang="nl-NL" dirty="0" err="1" smtClean="0"/>
              <a:t>traffics</a:t>
            </a:r>
            <a:r>
              <a:rPr lang="nl-NL" dirty="0" smtClean="0"/>
              <a:t> </a:t>
            </a:r>
            <a:r>
              <a:rPr lang="nl-NL" dirty="0" err="1" smtClean="0"/>
              <a:t>statistics</a:t>
            </a:r>
            <a:r>
              <a:rPr lang="nl-NL" dirty="0" smtClean="0"/>
              <a:t> (</a:t>
            </a:r>
            <a:r>
              <a:rPr lang="nl-NL" dirty="0" err="1" smtClean="0"/>
              <a:t>unlike</a:t>
            </a:r>
            <a:r>
              <a:rPr lang="nl-NL" dirty="0" smtClean="0"/>
              <a:t> </a:t>
            </a:r>
            <a:r>
              <a:rPr lang="nl-NL" dirty="0" err="1" smtClean="0"/>
              <a:t>sFlow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Interface up/down</a:t>
            </a:r>
          </a:p>
          <a:p>
            <a:pPr lvl="1"/>
            <a:r>
              <a:rPr lang="nl-NL" dirty="0" smtClean="0"/>
              <a:t>BGP</a:t>
            </a:r>
          </a:p>
          <a:p>
            <a:pPr lvl="1"/>
            <a:r>
              <a:rPr lang="nl-NL" dirty="0" smtClean="0"/>
              <a:t>LSP</a:t>
            </a:r>
          </a:p>
          <a:p>
            <a:pPr lvl="1"/>
            <a:r>
              <a:rPr lang="nl-NL" dirty="0" err="1" smtClean="0"/>
              <a:t>Topology</a:t>
            </a:r>
            <a:endParaRPr lang="nl-NL" dirty="0" smtClean="0"/>
          </a:p>
          <a:p>
            <a:pPr lvl="1"/>
            <a:r>
              <a:rPr lang="nl-NL" dirty="0" err="1" smtClean="0"/>
              <a:t>QoS</a:t>
            </a:r>
            <a:endParaRPr lang="nl-NL" dirty="0" smtClean="0"/>
          </a:p>
          <a:p>
            <a:pPr lvl="1"/>
            <a:r>
              <a:rPr lang="nl-NL" dirty="0" smtClean="0"/>
              <a:t>ACL </a:t>
            </a:r>
            <a:r>
              <a:rPr lang="nl-NL" dirty="0" err="1" smtClean="0"/>
              <a:t>stats</a:t>
            </a:r>
            <a:endParaRPr lang="nl-NL" dirty="0" smtClean="0"/>
          </a:p>
          <a:p>
            <a:pPr lvl="1"/>
            <a:r>
              <a:rPr lang="nl-NL" dirty="0" smtClean="0"/>
              <a:t>System health (CPU/memory)</a:t>
            </a:r>
            <a:endParaRPr lang="nl-NL" dirty="0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" r="477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Behold</a:t>
            </a:r>
            <a:r>
              <a:rPr lang="mr-IN" smtClean="0"/>
              <a:t>…</a:t>
            </a:r>
            <a:r>
              <a:rPr lang="en-US" smtClean="0"/>
              <a:t>.Streaming Telemetry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0900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Router </a:t>
            </a:r>
            <a:r>
              <a:rPr lang="nl-NL" err="1" smtClean="0"/>
              <a:t>config</a:t>
            </a:r>
            <a:endParaRPr lang="nl-NL" smtClean="0"/>
          </a:p>
          <a:p>
            <a:pPr lvl="1"/>
            <a:r>
              <a:rPr lang="nl-NL" err="1" smtClean="0"/>
              <a:t>Define</a:t>
            </a:r>
            <a:r>
              <a:rPr lang="nl-NL" smtClean="0"/>
              <a:t> </a:t>
            </a:r>
            <a:r>
              <a:rPr lang="nl-NL" err="1" smtClean="0"/>
              <a:t>what</a:t>
            </a:r>
            <a:r>
              <a:rPr lang="nl-NL" smtClean="0"/>
              <a:t> </a:t>
            </a:r>
            <a:r>
              <a:rPr lang="nl-NL" err="1" smtClean="0"/>
              <a:t>needs</a:t>
            </a:r>
            <a:r>
              <a:rPr lang="nl-NL" smtClean="0"/>
              <a:t> </a:t>
            </a:r>
            <a:r>
              <a:rPr lang="nl-NL" err="1" smtClean="0"/>
              <a:t>to</a:t>
            </a:r>
            <a:r>
              <a:rPr lang="nl-NL" smtClean="0"/>
              <a:t> </a:t>
            </a:r>
            <a:r>
              <a:rPr lang="nl-NL" err="1" smtClean="0"/>
              <a:t>be</a:t>
            </a:r>
            <a:r>
              <a:rPr lang="nl-NL" smtClean="0"/>
              <a:t> sent (ie traffic </a:t>
            </a:r>
            <a:r>
              <a:rPr lang="nl-NL" err="1" smtClean="0"/>
              <a:t>and</a:t>
            </a:r>
            <a:r>
              <a:rPr lang="nl-NL" smtClean="0"/>
              <a:t> routing </a:t>
            </a:r>
            <a:r>
              <a:rPr lang="nl-NL" err="1" smtClean="0"/>
              <a:t>stats</a:t>
            </a:r>
            <a:r>
              <a:rPr lang="nl-NL" smtClean="0"/>
              <a:t>)</a:t>
            </a:r>
          </a:p>
          <a:p>
            <a:pPr lvl="1"/>
            <a:r>
              <a:rPr lang="nl-NL" err="1" smtClean="0"/>
              <a:t>Define</a:t>
            </a:r>
            <a:r>
              <a:rPr lang="nl-NL" smtClean="0"/>
              <a:t> </a:t>
            </a:r>
            <a:r>
              <a:rPr lang="nl-NL" err="1" smtClean="0"/>
              <a:t>to</a:t>
            </a:r>
            <a:r>
              <a:rPr lang="nl-NL" smtClean="0"/>
              <a:t> </a:t>
            </a:r>
            <a:r>
              <a:rPr lang="nl-NL" err="1" smtClean="0"/>
              <a:t>witch</a:t>
            </a:r>
            <a:r>
              <a:rPr lang="nl-NL" smtClean="0"/>
              <a:t> collector</a:t>
            </a:r>
          </a:p>
          <a:p>
            <a:pPr lvl="1"/>
            <a:endParaRPr lang="nl-NL"/>
          </a:p>
          <a:p>
            <a:r>
              <a:rPr lang="nl-NL" err="1" smtClean="0"/>
              <a:t>Fluentd</a:t>
            </a:r>
            <a:endParaRPr lang="nl-NL" smtClean="0"/>
          </a:p>
          <a:p>
            <a:pPr lvl="1"/>
            <a:r>
              <a:rPr lang="nl-NL" err="1" smtClean="0"/>
              <a:t>Accepts</a:t>
            </a:r>
            <a:r>
              <a:rPr lang="nl-NL" smtClean="0"/>
              <a:t> data</a:t>
            </a:r>
          </a:p>
          <a:p>
            <a:pPr lvl="1"/>
            <a:r>
              <a:rPr lang="nl-NL" err="1" smtClean="0"/>
              <a:t>Translates</a:t>
            </a:r>
            <a:r>
              <a:rPr lang="nl-NL" smtClean="0"/>
              <a:t> </a:t>
            </a:r>
            <a:r>
              <a:rPr lang="nl-NL" err="1" smtClean="0"/>
              <a:t>it</a:t>
            </a:r>
            <a:endParaRPr lang="nl-NL" smtClean="0"/>
          </a:p>
          <a:p>
            <a:pPr lvl="1"/>
            <a:r>
              <a:rPr lang="nl-NL" err="1" smtClean="0"/>
              <a:t>Sends</a:t>
            </a:r>
            <a:r>
              <a:rPr lang="nl-NL" smtClean="0"/>
              <a:t> </a:t>
            </a:r>
            <a:r>
              <a:rPr lang="nl-NL" err="1" smtClean="0"/>
              <a:t>it</a:t>
            </a:r>
            <a:r>
              <a:rPr lang="nl-NL" smtClean="0"/>
              <a:t> </a:t>
            </a:r>
            <a:r>
              <a:rPr lang="nl-NL" err="1" smtClean="0"/>
              <a:t>to</a:t>
            </a:r>
            <a:r>
              <a:rPr lang="nl-NL" smtClean="0"/>
              <a:t> </a:t>
            </a:r>
            <a:r>
              <a:rPr lang="nl-NL" err="1" smtClean="0"/>
              <a:t>InfluxDB</a:t>
            </a:r>
            <a:endParaRPr lang="nl-NL" smtClean="0"/>
          </a:p>
          <a:p>
            <a:pPr lvl="1"/>
            <a:endParaRPr lang="nl-NL" smtClean="0"/>
          </a:p>
          <a:p>
            <a:r>
              <a:rPr lang="nl-NL" err="1" smtClean="0"/>
              <a:t>InfluxDB</a:t>
            </a:r>
            <a:endParaRPr lang="nl-NL"/>
          </a:p>
          <a:p>
            <a:pPr lvl="1"/>
            <a:r>
              <a:rPr lang="nl-NL" smtClean="0"/>
              <a:t>Stores </a:t>
            </a:r>
            <a:r>
              <a:rPr lang="nl-NL" err="1" smtClean="0"/>
              <a:t>meterics</a:t>
            </a:r>
            <a:endParaRPr lang="nl-NL" smtClean="0"/>
          </a:p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Streaming </a:t>
            </a:r>
            <a:r>
              <a:rPr lang="nl-NL" err="1" smtClean="0"/>
              <a:t>telemetry</a:t>
            </a:r>
            <a:r>
              <a:rPr lang="nl-NL" smtClean="0"/>
              <a:t> setup</a:t>
            </a:r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932" y="1737357"/>
            <a:ext cx="7552706" cy="410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0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7" b="23377"/>
          <a:stretch>
            <a:fillRect/>
          </a:stretch>
        </p:blipFill>
        <p:spPr/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Demo time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171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smtClean="0"/>
              <a:t>Max Mudde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err="1"/>
              <a:t>m</a:t>
            </a:r>
            <a:r>
              <a:rPr lang="nl-NL" err="1" smtClean="0"/>
              <a:t>ax.mudde@surfnet.nl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Is a series of data points </a:t>
            </a:r>
            <a:r>
              <a:rPr lang="nl-NL" err="1" smtClean="0"/>
              <a:t>indexed</a:t>
            </a:r>
            <a:r>
              <a:rPr lang="nl-NL" smtClean="0"/>
              <a:t> in time order.</a:t>
            </a:r>
          </a:p>
          <a:p>
            <a:r>
              <a:rPr lang="nl-NL" smtClean="0"/>
              <a:t>The series is most </a:t>
            </a:r>
            <a:r>
              <a:rPr lang="nl-NL" err="1" smtClean="0"/>
              <a:t>commonly</a:t>
            </a:r>
            <a:r>
              <a:rPr lang="nl-NL" smtClean="0"/>
              <a:t> </a:t>
            </a:r>
            <a:r>
              <a:rPr lang="nl-NL" err="1" smtClean="0"/>
              <a:t>graphed</a:t>
            </a:r>
            <a:r>
              <a:rPr lang="nl-NL" smtClean="0"/>
              <a:t> or </a:t>
            </a:r>
            <a:r>
              <a:rPr lang="nl-NL" err="1" smtClean="0"/>
              <a:t>listed</a:t>
            </a:r>
            <a:r>
              <a:rPr lang="nl-NL" smtClean="0"/>
              <a:t> in order of time</a:t>
            </a:r>
          </a:p>
          <a:p>
            <a:endParaRPr lang="nl-NL" smtClean="0"/>
          </a:p>
          <a:p>
            <a:r>
              <a:rPr lang="nl-NL" smtClean="0"/>
              <a:t>We </a:t>
            </a:r>
            <a:r>
              <a:rPr lang="nl-NL" err="1" smtClean="0"/>
              <a:t>use</a:t>
            </a:r>
            <a:r>
              <a:rPr lang="nl-NL" smtClean="0"/>
              <a:t> </a:t>
            </a:r>
            <a:r>
              <a:rPr lang="nl-NL" err="1" smtClean="0"/>
              <a:t>it</a:t>
            </a:r>
            <a:r>
              <a:rPr lang="nl-NL" smtClean="0"/>
              <a:t> </a:t>
            </a:r>
            <a:r>
              <a:rPr lang="nl-NL" err="1" smtClean="0"/>
              <a:t>everywhere</a:t>
            </a:r>
            <a:r>
              <a:rPr lang="nl-NL" smtClean="0"/>
              <a:t>:</a:t>
            </a:r>
          </a:p>
          <a:p>
            <a:pPr lvl="1"/>
            <a:r>
              <a:rPr lang="nl-NL" err="1" smtClean="0"/>
              <a:t>Meterological</a:t>
            </a:r>
            <a:r>
              <a:rPr lang="nl-NL" smtClean="0"/>
              <a:t> data</a:t>
            </a:r>
            <a:endParaRPr lang="nl-NL"/>
          </a:p>
          <a:p>
            <a:pPr lvl="1"/>
            <a:r>
              <a:rPr lang="nl-NL" smtClean="0"/>
              <a:t>Tide </a:t>
            </a:r>
            <a:r>
              <a:rPr lang="nl-NL" err="1" smtClean="0"/>
              <a:t>graphs</a:t>
            </a:r>
            <a:endParaRPr lang="nl-NL" smtClean="0"/>
          </a:p>
          <a:p>
            <a:pPr lvl="1"/>
            <a:r>
              <a:rPr lang="nl-NL" smtClean="0"/>
              <a:t>Financial trends</a:t>
            </a:r>
          </a:p>
          <a:p>
            <a:pPr lvl="1"/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What</a:t>
            </a:r>
            <a:r>
              <a:rPr lang="nl-NL" smtClean="0"/>
              <a:t> is time series data</a:t>
            </a:r>
            <a:endParaRPr lang="nl-NL"/>
          </a:p>
        </p:txBody>
      </p:sp>
      <p:pic>
        <p:nvPicPr>
          <p:cNvPr id="10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6137" y="2392786"/>
            <a:ext cx="6860648" cy="37131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4430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In a time series database a datapoint is ALWAYS </a:t>
            </a:r>
            <a:r>
              <a:rPr lang="nl-NL" dirty="0" err="1"/>
              <a:t>accompanied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a timestamp</a:t>
            </a:r>
          </a:p>
          <a:p>
            <a:r>
              <a:rPr lang="nl-NL" dirty="0"/>
              <a:t>Datapoints are </a:t>
            </a:r>
            <a:r>
              <a:rPr lang="nl-NL" dirty="0" err="1"/>
              <a:t>often</a:t>
            </a:r>
            <a:r>
              <a:rPr lang="nl-NL" dirty="0"/>
              <a:t> </a:t>
            </a:r>
            <a:r>
              <a:rPr lang="nl-NL" dirty="0" err="1"/>
              <a:t>accompanied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smtClean="0"/>
              <a:t>metadata </a:t>
            </a:r>
            <a:r>
              <a:rPr lang="nl-NL" dirty="0"/>
              <a:t>(tags)</a:t>
            </a:r>
          </a:p>
          <a:p>
            <a:endParaRPr lang="nl-NL" dirty="0" smtClean="0"/>
          </a:p>
          <a:p>
            <a:r>
              <a:rPr lang="nl-NL" dirty="0" err="1" smtClean="0"/>
              <a:t>Numeric</a:t>
            </a:r>
            <a:r>
              <a:rPr lang="nl-NL" dirty="0" smtClean="0"/>
              <a:t> (integer) </a:t>
            </a:r>
            <a:r>
              <a:rPr lang="nl-NL" dirty="0" err="1" smtClean="0"/>
              <a:t>value</a:t>
            </a:r>
            <a:endParaRPr lang="nl-NL" dirty="0" smtClean="0"/>
          </a:p>
          <a:p>
            <a:r>
              <a:rPr lang="nl-NL" dirty="0" err="1" smtClean="0"/>
              <a:t>Binary</a:t>
            </a:r>
            <a:r>
              <a:rPr lang="nl-NL" dirty="0" smtClean="0"/>
              <a:t> (</a:t>
            </a:r>
            <a:r>
              <a:rPr lang="nl-NL" dirty="0" err="1" smtClean="0"/>
              <a:t>true</a:t>
            </a:r>
            <a:r>
              <a:rPr lang="nl-NL" dirty="0" smtClean="0"/>
              <a:t>/</a:t>
            </a:r>
            <a:r>
              <a:rPr lang="nl-NL" dirty="0" err="1" smtClean="0"/>
              <a:t>false</a:t>
            </a:r>
            <a:r>
              <a:rPr lang="nl-NL" dirty="0" smtClean="0"/>
              <a:t>)</a:t>
            </a:r>
          </a:p>
          <a:p>
            <a:r>
              <a:rPr lang="nl-NL" dirty="0"/>
              <a:t>S</a:t>
            </a:r>
            <a:r>
              <a:rPr lang="nl-NL" dirty="0" smtClean="0"/>
              <a:t>tring (events)</a:t>
            </a:r>
          </a:p>
          <a:p>
            <a:endParaRPr lang="nl-NL" dirty="0" smtClean="0"/>
          </a:p>
          <a:p>
            <a:r>
              <a:rPr lang="nl-NL" dirty="0" err="1" smtClean="0"/>
              <a:t>Equal</a:t>
            </a:r>
            <a:r>
              <a:rPr lang="nl-NL" dirty="0" smtClean="0"/>
              <a:t> time </a:t>
            </a:r>
            <a:r>
              <a:rPr lang="nl-NL" dirty="0" err="1" smtClean="0"/>
              <a:t>periods</a:t>
            </a:r>
            <a:endParaRPr lang="nl-NL" dirty="0" smtClean="0"/>
          </a:p>
          <a:p>
            <a:r>
              <a:rPr lang="nl-NL" dirty="0" smtClean="0"/>
              <a:t>State changes </a:t>
            </a:r>
          </a:p>
          <a:p>
            <a:r>
              <a:rPr lang="nl-NL" dirty="0"/>
              <a:t>E</a:t>
            </a:r>
            <a:r>
              <a:rPr lang="nl-NL" dirty="0" smtClean="0"/>
              <a:t>vents</a:t>
            </a:r>
            <a:endParaRPr lang="nl-NL" dirty="0"/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r="3533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What</a:t>
            </a:r>
            <a:r>
              <a:rPr lang="nl-NL"/>
              <a:t> is time series </a:t>
            </a:r>
            <a:r>
              <a:rPr lang="nl-NL" smtClean="0"/>
              <a:t>data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5956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" r="1255"/>
          <a:stretch>
            <a:fillRect/>
          </a:stretch>
        </p:blipFill>
        <p:spPr/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What</a:t>
            </a:r>
            <a:r>
              <a:rPr lang="nl-NL" smtClean="0"/>
              <a:t> is time series data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193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Why</a:t>
            </a:r>
            <a:r>
              <a:rPr lang="nl-NL" smtClean="0"/>
              <a:t> do we </a:t>
            </a:r>
            <a:r>
              <a:rPr lang="nl-NL" err="1" smtClean="0"/>
              <a:t>need</a:t>
            </a:r>
            <a:r>
              <a:rPr lang="nl-NL" smtClean="0"/>
              <a:t> time series data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nl-NL" dirty="0" smtClean="0"/>
              <a:t>Monitoring! We </a:t>
            </a:r>
            <a:r>
              <a:rPr lang="nl-NL" dirty="0" err="1" smtClean="0"/>
              <a:t>basically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know</a:t>
            </a:r>
            <a:r>
              <a:rPr lang="nl-NL" dirty="0" smtClean="0"/>
              <a:t> </a:t>
            </a:r>
            <a:r>
              <a:rPr lang="nl-NL" dirty="0" err="1" smtClean="0"/>
              <a:t>whats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on</a:t>
            </a:r>
          </a:p>
          <a:p>
            <a:endParaRPr lang="nl-NL" dirty="0"/>
          </a:p>
          <a:p>
            <a:r>
              <a:rPr lang="nl-NL" dirty="0" err="1" smtClean="0"/>
              <a:t>Sudden</a:t>
            </a:r>
            <a:r>
              <a:rPr lang="nl-NL" dirty="0" smtClean="0"/>
              <a:t> changes in traffic</a:t>
            </a:r>
          </a:p>
          <a:p>
            <a:r>
              <a:rPr lang="nl-NL" dirty="0"/>
              <a:t>Error </a:t>
            </a:r>
            <a:r>
              <a:rPr lang="nl-NL" dirty="0" err="1" smtClean="0"/>
              <a:t>detection</a:t>
            </a:r>
            <a:endParaRPr lang="nl-NL" dirty="0"/>
          </a:p>
          <a:p>
            <a:r>
              <a:rPr lang="nl-NL" dirty="0" err="1" smtClean="0"/>
              <a:t>Capacitymanagement</a:t>
            </a:r>
            <a:r>
              <a:rPr lang="nl-NL" dirty="0" smtClean="0"/>
              <a:t>; Do we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upgrade/downgrade</a:t>
            </a:r>
          </a:p>
          <a:p>
            <a:r>
              <a:rPr lang="nl-NL" dirty="0" smtClean="0"/>
              <a:t>Trendanalysis; We want </a:t>
            </a:r>
            <a:r>
              <a:rPr lang="nl-NL" dirty="0" err="1" smtClean="0"/>
              <a:t>to</a:t>
            </a:r>
            <a:r>
              <a:rPr lang="nl-NL" dirty="0" smtClean="0"/>
              <a:t> track changes in </a:t>
            </a:r>
            <a:r>
              <a:rPr lang="nl-NL" dirty="0" err="1" smtClean="0"/>
              <a:t>behaviour</a:t>
            </a:r>
            <a:endParaRPr lang="nl-NL" dirty="0" smtClean="0"/>
          </a:p>
          <a:p>
            <a:r>
              <a:rPr lang="nl-NL" dirty="0" err="1" smtClean="0"/>
              <a:t>Billing</a:t>
            </a:r>
            <a:endParaRPr lang="nl-NL" dirty="0" smtClean="0"/>
          </a:p>
          <a:p>
            <a:r>
              <a:rPr lang="nl-NL" dirty="0" smtClean="0"/>
              <a:t>Reporting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89797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RRDtool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endParaRPr lang="nl-NL" dirty="0" smtClean="0"/>
          </a:p>
          <a:p>
            <a:r>
              <a:rPr lang="nl-NL" dirty="0" smtClean="0"/>
              <a:t>Perl/Python </a:t>
            </a:r>
            <a:r>
              <a:rPr lang="nl-NL" dirty="0" err="1" smtClean="0"/>
              <a:t>snmp</a:t>
            </a:r>
            <a:r>
              <a:rPr lang="nl-NL" dirty="0" smtClean="0"/>
              <a:t> scripts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Cons</a:t>
            </a:r>
            <a:r>
              <a:rPr lang="nl-NL" dirty="0" smtClean="0"/>
              <a:t>:</a:t>
            </a:r>
          </a:p>
          <a:p>
            <a:r>
              <a:rPr lang="nl-NL" dirty="0" smtClean="0"/>
              <a:t>File </a:t>
            </a:r>
            <a:r>
              <a:rPr lang="nl-NL" dirty="0" err="1" smtClean="0"/>
              <a:t>based</a:t>
            </a:r>
            <a:r>
              <a:rPr lang="nl-NL" dirty="0" smtClean="0"/>
              <a:t> time series</a:t>
            </a:r>
          </a:p>
          <a:p>
            <a:r>
              <a:rPr lang="nl-NL" dirty="0" err="1" smtClean="0"/>
              <a:t>Horrible</a:t>
            </a:r>
            <a:r>
              <a:rPr lang="nl-NL" dirty="0" smtClean="0"/>
              <a:t> </a:t>
            </a:r>
            <a:r>
              <a:rPr lang="nl-NL" dirty="0" err="1" smtClean="0"/>
              <a:t>retention</a:t>
            </a:r>
            <a:r>
              <a:rPr lang="nl-NL" dirty="0" smtClean="0"/>
              <a:t> (default)</a:t>
            </a:r>
          </a:p>
          <a:p>
            <a:r>
              <a:rPr lang="nl-NL" dirty="0" err="1" smtClean="0"/>
              <a:t>Static</a:t>
            </a:r>
            <a:r>
              <a:rPr lang="nl-NL" dirty="0" smtClean="0"/>
              <a:t> images</a:t>
            </a:r>
          </a:p>
          <a:p>
            <a:r>
              <a:rPr lang="nl-NL" dirty="0" smtClean="0"/>
              <a:t>(</a:t>
            </a:r>
            <a:r>
              <a:rPr lang="nl-NL" dirty="0" err="1" smtClean="0"/>
              <a:t>almost</a:t>
            </a:r>
            <a:r>
              <a:rPr lang="nl-NL" dirty="0" smtClean="0"/>
              <a:t>) no </a:t>
            </a:r>
            <a:r>
              <a:rPr lang="nl-NL" dirty="0" err="1" smtClean="0"/>
              <a:t>correlation</a:t>
            </a:r>
            <a:r>
              <a:rPr lang="nl-NL" dirty="0" smtClean="0"/>
              <a:t> </a:t>
            </a:r>
            <a:r>
              <a:rPr lang="nl-NL" dirty="0" err="1" smtClean="0"/>
              <a:t>posibities</a:t>
            </a:r>
            <a:endParaRPr lang="nl-NL" dirty="0" smtClean="0"/>
          </a:p>
          <a:p>
            <a:r>
              <a:rPr lang="nl-NL" dirty="0" err="1" smtClean="0"/>
              <a:t>Static</a:t>
            </a:r>
            <a:r>
              <a:rPr lang="nl-NL" dirty="0" smtClean="0"/>
              <a:t> </a:t>
            </a:r>
            <a:r>
              <a:rPr lang="nl-NL" dirty="0" err="1" smtClean="0"/>
              <a:t>intervals</a:t>
            </a:r>
            <a:endParaRPr lang="nl-NL" dirty="0" smtClean="0"/>
          </a:p>
          <a:p>
            <a:r>
              <a:rPr lang="nl-NL" dirty="0" err="1"/>
              <a:t>Static</a:t>
            </a:r>
            <a:r>
              <a:rPr lang="nl-NL" dirty="0"/>
              <a:t> images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Plans to change this setup for almost a decade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 smtClean="0"/>
              <a:t>What</a:t>
            </a:r>
            <a:r>
              <a:rPr lang="nl-NL" smtClean="0"/>
              <a:t> we had</a:t>
            </a:r>
            <a:endParaRPr lang="nl-NL"/>
          </a:p>
        </p:txBody>
      </p:sp>
      <p:pic>
        <p:nvPicPr>
          <p:cNvPr id="10" name="Tijdelijke aanduiding voor afbeelding 9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4" b="65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80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4" b="6894"/>
          <a:stretch>
            <a:fillRect/>
          </a:stretch>
        </p:blipFill>
        <p:spPr/>
      </p:pic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Correlation</a:t>
            </a:r>
            <a:endParaRPr lang="nl-NL" dirty="0"/>
          </a:p>
          <a:p>
            <a:r>
              <a:rPr lang="nl-NL" dirty="0" smtClean="0"/>
              <a:t>Database</a:t>
            </a:r>
          </a:p>
          <a:p>
            <a:r>
              <a:rPr lang="nl-NL" dirty="0" smtClean="0"/>
              <a:t>Query </a:t>
            </a:r>
            <a:r>
              <a:rPr lang="nl-NL" dirty="0" err="1" smtClean="0"/>
              <a:t>language</a:t>
            </a:r>
            <a:endParaRPr lang="nl-NL" dirty="0" smtClean="0"/>
          </a:p>
          <a:p>
            <a:r>
              <a:rPr lang="nl-NL" dirty="0" err="1" smtClean="0"/>
              <a:t>Better</a:t>
            </a:r>
            <a:r>
              <a:rPr lang="nl-NL" dirty="0" smtClean="0"/>
              <a:t> </a:t>
            </a:r>
            <a:r>
              <a:rPr lang="nl-NL" dirty="0" err="1" smtClean="0"/>
              <a:t>retention</a:t>
            </a:r>
            <a:r>
              <a:rPr lang="nl-NL" dirty="0" smtClean="0"/>
              <a:t> (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flexible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Dynamic</a:t>
            </a:r>
            <a:r>
              <a:rPr lang="nl-NL" dirty="0" smtClean="0"/>
              <a:t> </a:t>
            </a:r>
            <a:r>
              <a:rPr lang="nl-NL" dirty="0" err="1" smtClean="0"/>
              <a:t>intervals</a:t>
            </a:r>
            <a:endParaRPr lang="nl-NL" dirty="0" smtClean="0"/>
          </a:p>
          <a:p>
            <a:r>
              <a:rPr lang="nl-NL" dirty="0" smtClean="0"/>
              <a:t>High </a:t>
            </a:r>
            <a:r>
              <a:rPr lang="nl-NL" dirty="0" err="1" smtClean="0"/>
              <a:t>resolution</a:t>
            </a:r>
            <a:r>
              <a:rPr lang="nl-NL" dirty="0" smtClean="0"/>
              <a:t> (per/(</a:t>
            </a:r>
            <a:r>
              <a:rPr lang="nl-NL" dirty="0" err="1" smtClean="0"/>
              <a:t>mili</a:t>
            </a:r>
            <a:r>
              <a:rPr lang="nl-NL" dirty="0" smtClean="0"/>
              <a:t>)second)</a:t>
            </a:r>
          </a:p>
          <a:p>
            <a:r>
              <a:rPr lang="nl-NL" dirty="0" smtClean="0"/>
              <a:t>Basic </a:t>
            </a:r>
            <a:r>
              <a:rPr lang="nl-NL" dirty="0" err="1" smtClean="0"/>
              <a:t>statistical</a:t>
            </a:r>
            <a:r>
              <a:rPr lang="nl-NL" dirty="0" smtClean="0"/>
              <a:t> analysis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Big data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analytics</a:t>
            </a:r>
            <a:r>
              <a:rPr lang="nl-NL" dirty="0" smtClean="0"/>
              <a:t>!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Wat we </a:t>
            </a:r>
            <a:r>
              <a:rPr lang="nl-NL" err="1" smtClean="0"/>
              <a:t>wanted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82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Selection</a:t>
            </a:r>
            <a:r>
              <a:rPr lang="nl-NL"/>
              <a:t> of </a:t>
            </a:r>
            <a:r>
              <a:rPr lang="nl-NL" err="1"/>
              <a:t>TSDB’s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096000" y="2015184"/>
            <a:ext cx="6350000" cy="101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91" y="2039714"/>
            <a:ext cx="4488047" cy="1037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600" y="4236599"/>
            <a:ext cx="46228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410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">
  <a:themeElements>
    <a:clrScheme name="Surf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DB4"/>
      </a:accent1>
      <a:accent2>
        <a:srgbClr val="0090C4"/>
      </a:accent2>
      <a:accent3>
        <a:srgbClr val="5EA8D2"/>
      </a:accent3>
      <a:accent4>
        <a:srgbClr val="9BC4E1"/>
      </a:accent4>
      <a:accent5>
        <a:srgbClr val="CEE0F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4" id="{7E6A11E6-3AB3-0841-9356-54A294DBC622}" vid="{6D977012-73F3-6F42-BB90-DD0C9BDD33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9EB17D-20AA-4E4E-949B-6F7A74234A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6F37FF-871A-4413-B2EA-18FCE92FA643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73ADDF6-C92D-48EC-A5F4-E3D83B582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 16-9</Template>
  <TotalTime>0</TotalTime>
  <Words>805</Words>
  <Application>Microsoft Macintosh PowerPoint</Application>
  <PresentationFormat>Breedbeeld</PresentationFormat>
  <Paragraphs>245</Paragraphs>
  <Slides>29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4" baseType="lpstr">
      <vt:lpstr>Calibri</vt:lpstr>
      <vt:lpstr>Courier New</vt:lpstr>
      <vt:lpstr>Verdana</vt:lpstr>
      <vt:lpstr>Arial</vt:lpstr>
      <vt:lpstr>SURF</vt:lpstr>
      <vt:lpstr>Network measurements with InfluxDB</vt:lpstr>
      <vt:lpstr>Agenda</vt:lpstr>
      <vt:lpstr>What is time series data</vt:lpstr>
      <vt:lpstr>What is time series data</vt:lpstr>
      <vt:lpstr>What is time series data</vt:lpstr>
      <vt:lpstr>Why do we need time series data</vt:lpstr>
      <vt:lpstr>What we had</vt:lpstr>
      <vt:lpstr>Wat we wanted</vt:lpstr>
      <vt:lpstr>Selection of TSDB’s</vt:lpstr>
      <vt:lpstr>Selection of TSDB’s</vt:lpstr>
      <vt:lpstr>Selection of TSDB’s</vt:lpstr>
      <vt:lpstr>Selection of TSDB’s</vt:lpstr>
      <vt:lpstr>Monitoring Agent</vt:lpstr>
      <vt:lpstr>Monitoring Agent</vt:lpstr>
      <vt:lpstr>Monitoring Agent</vt:lpstr>
      <vt:lpstr>InfluxDB setup</vt:lpstr>
      <vt:lpstr>Querying influxDB</vt:lpstr>
      <vt:lpstr>Querying InfluxDB</vt:lpstr>
      <vt:lpstr>Querying InfluxDB</vt:lpstr>
      <vt:lpstr>Querying InfluxDB</vt:lpstr>
      <vt:lpstr>Visualizing data</vt:lpstr>
      <vt:lpstr>Grafana</vt:lpstr>
      <vt:lpstr>Grafana</vt:lpstr>
      <vt:lpstr>But…….SNMP???</vt:lpstr>
      <vt:lpstr>But…….SNMP???</vt:lpstr>
      <vt:lpstr>Behold….Streaming Telemetry</vt:lpstr>
      <vt:lpstr>Streaming telemetry setup</vt:lpstr>
      <vt:lpstr>Demo time</vt:lpstr>
      <vt:lpstr>PowerPoint-presentatie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 Mudde</dc:creator>
  <cp:lastModifiedBy/>
  <cp:revision>1</cp:revision>
  <dcterms:created xsi:type="dcterms:W3CDTF">2017-04-03T07:40:50Z</dcterms:created>
  <dcterms:modified xsi:type="dcterms:W3CDTF">2017-04-27T06:53:24Z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