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88" r:id="rId2"/>
    <p:sldMasterId id="2147483648" r:id="rId3"/>
  </p:sldMasterIdLst>
  <p:notesMasterIdLst>
    <p:notesMasterId r:id="rId7"/>
  </p:notesMasterIdLst>
  <p:sldIdLst>
    <p:sldId id="360" r:id="rId4"/>
    <p:sldId id="363" r:id="rId5"/>
    <p:sldId id="3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1556"/>
    <a:srgbClr val="E24301"/>
    <a:srgbClr val="003F5F"/>
    <a:srgbClr val="A7B3B4"/>
    <a:srgbClr val="CC007B"/>
    <a:srgbClr val="712177"/>
    <a:srgbClr val="065081"/>
    <a:srgbClr val="99BDCB"/>
    <a:srgbClr val="4C7F94"/>
    <a:srgbClr val="C7DB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490" autoAdjust="0"/>
    <p:restoredTop sz="81703" autoAdjust="0"/>
  </p:normalViewPr>
  <p:slideViewPr>
    <p:cSldViewPr snapToGrid="0">
      <p:cViewPr varScale="1">
        <p:scale>
          <a:sx n="90" d="100"/>
          <a:sy n="90" d="100"/>
        </p:scale>
        <p:origin x="800" y="19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15/10/2018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1.jp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3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2.jp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3.jp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7084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0968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12608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420653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758571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619654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332055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550346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088894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88102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2342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9270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87293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630975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406311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806841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904316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2970754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598214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4879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8382821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837511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-55418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563594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45880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39"/>
          <a:stretch/>
        </p:blipFill>
        <p:spPr>
          <a:xfrm>
            <a:off x="10319656" y="0"/>
            <a:ext cx="1872343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rgbClr val="06508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5439914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92538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3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4870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748" y="-8626"/>
            <a:ext cx="2868252" cy="68667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28931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97782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76923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55862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20.xml"/><Relationship Id="rId26" Type="http://schemas.openxmlformats.org/officeDocument/2006/relationships/slideLayout" Target="../slideLayouts/slideLayout28.xml"/><Relationship Id="rId3" Type="http://schemas.openxmlformats.org/officeDocument/2006/relationships/slideLayout" Target="../slideLayouts/slideLayout5.xml"/><Relationship Id="rId21" Type="http://schemas.openxmlformats.org/officeDocument/2006/relationships/slideLayout" Target="../slideLayouts/slideLayout23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5" Type="http://schemas.openxmlformats.org/officeDocument/2006/relationships/slideLayout" Target="../slideLayouts/slideLayout27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20" Type="http://schemas.openxmlformats.org/officeDocument/2006/relationships/slideLayout" Target="../slideLayouts/slideLayout22.xml"/><Relationship Id="rId29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2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23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12.xml"/><Relationship Id="rId19" Type="http://schemas.openxmlformats.org/officeDocument/2006/relationships/slideLayout" Target="../slideLayouts/slideLayout21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Relationship Id="rId22" Type="http://schemas.openxmlformats.org/officeDocument/2006/relationships/slideLayout" Target="../slideLayouts/slideLayout24.xml"/><Relationship Id="rId27" Type="http://schemas.openxmlformats.org/officeDocument/2006/relationships/slideLayout" Target="../slideLayouts/slideLayout29.xml"/><Relationship Id="rId30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7EAA8-B7E5-4FC7-AB41-745FA14F2C83}" type="datetimeFigureOut">
              <a:rPr lang="en-GB" smtClean="0"/>
              <a:t>15/10/2018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8E993-549D-46EE-BEB7-091808556954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8" name="Text Placeholder 10"/>
          <p:cNvSpPr txBox="1">
            <a:spLocks/>
          </p:cNvSpPr>
          <p:nvPr userDrawn="1"/>
        </p:nvSpPr>
        <p:spPr>
          <a:xfrm>
            <a:off x="882914" y="1834440"/>
            <a:ext cx="631137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b="1" i="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Lorem</a:t>
            </a:r>
            <a:r>
              <a:rPr lang="en-GB" sz="2800" b="1" i="0" kern="120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Ipsum </a:t>
            </a:r>
            <a:r>
              <a:rPr lang="en-GB" sz="2800" b="1" i="0" kern="1200" baseline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Dolor</a:t>
            </a:r>
            <a:r>
              <a:rPr lang="en-GB" sz="2800" b="1" i="0" kern="120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Sit </a:t>
            </a:r>
            <a:r>
              <a:rPr lang="en-GB" sz="2800" b="1" i="0" kern="1200" baseline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Amet</a:t>
            </a:r>
            <a:r>
              <a:rPr lang="en-GB" sz="2800" b="1" i="0" kern="120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800" b="1" i="0" kern="1200" baseline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Sectetur</a:t>
            </a:r>
            <a:r>
              <a:rPr lang="en-GB" sz="2800" b="1" i="0" kern="120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800" b="1" i="0" kern="1200" baseline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Adipiscing</a:t>
            </a:r>
            <a:r>
              <a:rPr lang="en-GB" sz="2800" b="1" i="0" kern="120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800" b="1" i="0" kern="1200" baseline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Elit</a:t>
            </a:r>
            <a:r>
              <a:rPr lang="en-GB" sz="2800" b="1" i="0" kern="1200" baseline="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2800" b="1" i="0" kern="1200" baseline="0" dirty="0" err="1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Vivamus</a:t>
            </a:r>
            <a:endParaRPr lang="en-US" sz="28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92439" y="2682447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2400" dirty="0">
                <a:solidFill>
                  <a:schemeClr val="bg1"/>
                </a:solidFill>
                <a:latin typeface="+mn-lt"/>
              </a:rPr>
              <a:t>Subtitle </a:t>
            </a:r>
            <a:r>
              <a:rPr lang="en-US" sz="2400" baseline="0" dirty="0">
                <a:solidFill>
                  <a:schemeClr val="bg1"/>
                </a:solidFill>
                <a:latin typeface="+mn-lt"/>
              </a:rPr>
              <a:t>(if applicable)</a:t>
            </a:r>
            <a:endParaRPr lang="en-GB" sz="2400" dirty="0">
              <a:solidFill>
                <a:schemeClr val="bg1"/>
              </a:solidFill>
              <a:latin typeface="+mn-lt"/>
            </a:endParaRPr>
          </a:p>
          <a:p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92438" y="6087277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  <p:sp>
        <p:nvSpPr>
          <p:cNvPr id="12" name="Text Placeholder 6"/>
          <p:cNvSpPr txBox="1">
            <a:spLocks/>
          </p:cNvSpPr>
          <p:nvPr userDrawn="1"/>
        </p:nvSpPr>
        <p:spPr>
          <a:xfrm>
            <a:off x="892439" y="3606739"/>
            <a:ext cx="6163776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200" b="1" i="0" dirty="0">
                <a:solidFill>
                  <a:schemeClr val="bg1"/>
                </a:solidFill>
                <a:latin typeface="+mn-lt"/>
              </a:rPr>
              <a:t>Name</a:t>
            </a:r>
            <a:r>
              <a:rPr lang="en-US" sz="2200" b="1" i="0" baseline="0" dirty="0">
                <a:solidFill>
                  <a:schemeClr val="bg1"/>
                </a:solidFill>
                <a:latin typeface="+mn-lt"/>
              </a:rPr>
              <a:t> Surname</a:t>
            </a:r>
            <a:endParaRPr lang="en-US" sz="2200" b="1" i="0" dirty="0">
              <a:solidFill>
                <a:schemeClr val="bg1"/>
              </a:solidFill>
              <a:latin typeface="+mn-lt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i="1" dirty="0">
                <a:solidFill>
                  <a:schemeClr val="bg1"/>
                </a:solidFill>
                <a:latin typeface="+mn-lt"/>
              </a:rPr>
              <a:t>Role in </a:t>
            </a:r>
            <a:r>
              <a:rPr lang="en-US" sz="2000" i="1" cap="all" baseline="0" dirty="0" err="1">
                <a:solidFill>
                  <a:schemeClr val="bg1"/>
                </a:solidFill>
                <a:latin typeface="+mn-lt"/>
              </a:rPr>
              <a:t>Géant</a:t>
            </a:r>
            <a:endParaRPr lang="en-GB" sz="2000" i="1" cap="all" baseline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3" name="Text Placeholder 6"/>
          <p:cNvSpPr txBox="1">
            <a:spLocks/>
          </p:cNvSpPr>
          <p:nvPr userDrawn="1"/>
        </p:nvSpPr>
        <p:spPr>
          <a:xfrm>
            <a:off x="892439" y="474087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</a:rPr>
              <a:t>Event, Location, Date</a:t>
            </a:r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5" name="Text Placeholder 6"/>
          <p:cNvSpPr txBox="1">
            <a:spLocks/>
          </p:cNvSpPr>
          <p:nvPr userDrawn="1"/>
        </p:nvSpPr>
        <p:spPr>
          <a:xfrm>
            <a:off x="882914" y="5223782"/>
            <a:ext cx="2394857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0" dirty="0">
                <a:solidFill>
                  <a:schemeClr val="bg1"/>
                </a:solidFill>
                <a:latin typeface="+mn-lt"/>
              </a:rPr>
              <a:t>Public / Confidential</a:t>
            </a:r>
            <a:r>
              <a:rPr lang="en-US" sz="1000" b="0" baseline="0" dirty="0">
                <a:solidFill>
                  <a:schemeClr val="bg1"/>
                </a:solidFill>
                <a:latin typeface="+mn-lt"/>
              </a:rPr>
              <a:t> / Restricted</a:t>
            </a:r>
            <a:endParaRPr lang="en-GB" sz="1000" b="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4529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7EAA8-B7E5-4FC7-AB41-745FA14F2C83}" type="datetimeFigureOut">
              <a:rPr lang="en-GB" smtClean="0"/>
              <a:t>15/10/2018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8E993-549D-46EE-BEB7-091808556954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8" name="Text Placeholder 10"/>
          <p:cNvSpPr txBox="1">
            <a:spLocks/>
          </p:cNvSpPr>
          <p:nvPr userDrawn="1"/>
        </p:nvSpPr>
        <p:spPr>
          <a:xfrm>
            <a:off x="998895" y="2538238"/>
            <a:ext cx="608710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dirty="0">
                <a:solidFill>
                  <a:schemeClr val="bg1"/>
                </a:solidFill>
                <a:latin typeface="+mn-lt"/>
              </a:rPr>
              <a:t>Thank</a:t>
            </a:r>
            <a:r>
              <a:rPr lang="en-US" sz="4400" b="1" baseline="0" dirty="0">
                <a:solidFill>
                  <a:schemeClr val="bg1"/>
                </a:solidFill>
                <a:latin typeface="+mn-lt"/>
              </a:rPr>
              <a:t> you</a:t>
            </a:r>
            <a:endParaRPr lang="en-US" sz="44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998895" y="5110823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3" name="Text Placeholder 6"/>
          <p:cNvSpPr txBox="1">
            <a:spLocks/>
          </p:cNvSpPr>
          <p:nvPr userDrawn="1"/>
        </p:nvSpPr>
        <p:spPr>
          <a:xfrm>
            <a:off x="998896" y="335706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</a:rPr>
              <a:t>Any questions?</a:t>
            </a:r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1622016" y="6108114"/>
            <a:ext cx="23481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GÉANT Association on behalf of the GN4 Phase 2 project (GN4-2).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research leading to these results has received funding from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European Union’s Horizon 2020 research and innovation programme under Grant Agreement No. </a:t>
            </a:r>
            <a:r>
              <a:rPr lang="is-IS" sz="600" dirty="0">
                <a:solidFill>
                  <a:schemeClr val="bg1"/>
                </a:solidFill>
                <a:effectLst/>
                <a:latin typeface="+mn-lt"/>
              </a:rPr>
              <a:t>731122 </a:t>
            </a:r>
            <a:r>
              <a:rPr lang="en-GB" sz="600" dirty="0">
                <a:solidFill>
                  <a:schemeClr val="bg1"/>
                </a:solidFill>
                <a:effectLst/>
                <a:latin typeface="+mn-lt"/>
              </a:rPr>
              <a:t>(</a:t>
            </a:r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</a:rPr>
              <a:t>GN4-2).</a:t>
            </a:r>
            <a:endParaRPr lang="en-GB" sz="600" dirty="0">
              <a:solidFill>
                <a:schemeClr val="bg1"/>
              </a:solidFill>
              <a:effectLst/>
              <a:latin typeface="+mn-lt"/>
            </a:endParaRP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347" y="6157486"/>
            <a:ext cx="568670" cy="36292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346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895" y="1353031"/>
            <a:ext cx="80728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998895" y="6229350"/>
            <a:ext cx="13271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C291A8E1-EA52-46DB-B869-DB8F37812DDF}" type="slidenum">
              <a:rPr lang="en-GB" sz="1200" smtClean="0">
                <a:solidFill>
                  <a:srgbClr val="065081"/>
                </a:solidFill>
                <a:latin typeface="+mn-lt"/>
              </a:rPr>
              <a:t>‹#›</a:t>
            </a:fld>
            <a:endParaRPr lang="en-GB" sz="1200" dirty="0">
              <a:solidFill>
                <a:srgbClr val="065081"/>
              </a:solidFill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2" r:id="rId16"/>
    <p:sldLayoutId id="2147483673" r:id="rId17"/>
    <p:sldLayoutId id="2147483674" r:id="rId18"/>
    <p:sldLayoutId id="2147483675" r:id="rId19"/>
    <p:sldLayoutId id="2147483676" r:id="rId20"/>
    <p:sldLayoutId id="2147483677" r:id="rId21"/>
    <p:sldLayoutId id="2147483678" r:id="rId22"/>
    <p:sldLayoutId id="2147483679" r:id="rId23"/>
    <p:sldLayoutId id="2147483680" r:id="rId24"/>
    <p:sldLayoutId id="2147483681" r:id="rId25"/>
    <p:sldLayoutId id="2147483682" r:id="rId26"/>
    <p:sldLayoutId id="2147483683" r:id="rId27"/>
    <p:sldLayoutId id="2147483684" r:id="rId28"/>
    <p:sldLayoutId id="2147483685" r:id="rId2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32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Placeholder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3200" b="1" kern="1200">
                <a:solidFill>
                  <a:srgbClr val="06508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Date Placeholder 3"/>
          <p:cNvSpPr txBox="1">
            <a:spLocks/>
          </p:cNvSpPr>
          <p:nvPr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2D7EAA8-B7E5-4FC7-AB41-745FA14F2C83}" type="datetimeFigureOut">
              <a:rPr lang="en-GB" smtClean="0"/>
              <a:pPr/>
              <a:t>15/10/2018</a:t>
            </a:fld>
            <a:endParaRPr lang="en-GB"/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F98E993-549D-46EE-BEB7-091808556954}" type="slidenum">
              <a:rPr lang="en-GB" smtClean="0"/>
              <a:pPr/>
              <a:t>1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882914" y="1834440"/>
            <a:ext cx="631137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>
                <a:solidFill>
                  <a:schemeClr val="bg1"/>
                </a:solidFill>
                <a:latin typeface="+mn-lt"/>
              </a:rPr>
              <a:t>GN4-3 WP8 Security Work Package</a:t>
            </a:r>
          </a:p>
          <a:p>
            <a:endParaRPr lang="en-US" sz="28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892439" y="2682447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2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" name="Text Placeholder 6"/>
          <p:cNvSpPr txBox="1">
            <a:spLocks/>
          </p:cNvSpPr>
          <p:nvPr/>
        </p:nvSpPr>
        <p:spPr>
          <a:xfrm>
            <a:off x="892438" y="6087277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/>
        </p:nvSpPr>
        <p:spPr>
          <a:xfrm>
            <a:off x="892439" y="3606739"/>
            <a:ext cx="6163776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200" b="1" dirty="0">
                <a:solidFill>
                  <a:schemeClr val="bg1"/>
                </a:solidFill>
              </a:rPr>
              <a:t>Sigita </a:t>
            </a:r>
            <a:r>
              <a:rPr lang="en-US" sz="2200" b="1" dirty="0" err="1">
                <a:solidFill>
                  <a:schemeClr val="bg1"/>
                </a:solidFill>
              </a:rPr>
              <a:t>Jurkynaitė</a:t>
            </a:r>
            <a:endParaRPr lang="en-US" sz="2200" b="1" i="0" dirty="0">
              <a:solidFill>
                <a:schemeClr val="bg1"/>
              </a:solidFill>
              <a:latin typeface="+mn-lt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i="1" cap="all" baseline="0" dirty="0">
                <a:solidFill>
                  <a:schemeClr val="bg1"/>
                </a:solidFill>
              </a:rPr>
              <a:t>Project development officer, </a:t>
            </a:r>
            <a:r>
              <a:rPr lang="en-US" sz="2000" i="1" cap="all" baseline="0" dirty="0" err="1">
                <a:solidFill>
                  <a:schemeClr val="bg1"/>
                </a:solidFill>
                <a:latin typeface="+mn-lt"/>
              </a:rPr>
              <a:t>Géant</a:t>
            </a:r>
            <a:endParaRPr lang="en-GB" sz="2000" i="1" cap="all" baseline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4" name="Text Placeholder 6"/>
          <p:cNvSpPr txBox="1">
            <a:spLocks/>
          </p:cNvSpPr>
          <p:nvPr/>
        </p:nvSpPr>
        <p:spPr>
          <a:xfrm>
            <a:off x="892439" y="474087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</a:rPr>
              <a:t>SIG-ISM</a:t>
            </a:r>
            <a:r>
              <a:rPr lang="en-US" sz="2000" dirty="0">
                <a:solidFill>
                  <a:schemeClr val="bg1"/>
                </a:solidFill>
                <a:latin typeface="+mn-lt"/>
              </a:rPr>
              <a:t>, Luxembourg, 15 </a:t>
            </a:r>
            <a:r>
              <a:rPr lang="en-US" sz="2000" dirty="0">
                <a:solidFill>
                  <a:schemeClr val="bg1"/>
                </a:solidFill>
              </a:rPr>
              <a:t>October 2018</a:t>
            </a:r>
          </a:p>
          <a:p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5" name="Text Placeholder 6"/>
          <p:cNvSpPr txBox="1">
            <a:spLocks/>
          </p:cNvSpPr>
          <p:nvPr/>
        </p:nvSpPr>
        <p:spPr>
          <a:xfrm>
            <a:off x="882914" y="5223782"/>
            <a:ext cx="2394857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0" dirty="0">
                <a:solidFill>
                  <a:schemeClr val="bg1"/>
                </a:solidFill>
                <a:latin typeface="+mn-lt"/>
              </a:rPr>
              <a:t>Public </a:t>
            </a:r>
            <a:endParaRPr lang="en-US" sz="1000" dirty="0">
              <a:solidFill>
                <a:schemeClr val="bg1"/>
              </a:solidFill>
            </a:endParaRPr>
          </a:p>
          <a:p>
            <a:endParaRPr lang="en-GB" sz="1000" b="0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97608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4">
            <a:extLst>
              <a:ext uri="{FF2B5EF4-FFF2-40B4-BE49-F238E27FC236}">
                <a16:creationId xmlns:a16="http://schemas.microsoft.com/office/drawing/2014/main" id="{B76D5C52-40AC-074F-B016-2702CF9D210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91856292"/>
              </p:ext>
            </p:extLst>
          </p:nvPr>
        </p:nvGraphicFramePr>
        <p:xfrm>
          <a:off x="721781" y="1078924"/>
          <a:ext cx="9779531" cy="5151023"/>
        </p:xfrm>
        <a:graphic>
          <a:graphicData uri="http://schemas.openxmlformats.org/drawingml/2006/table">
            <a:tbl>
              <a:tblPr/>
              <a:tblGrid>
                <a:gridCol w="2170878">
                  <a:extLst>
                    <a:ext uri="{9D8B030D-6E8A-4147-A177-3AD203B41FA5}">
                      <a16:colId xmlns:a16="http://schemas.microsoft.com/office/drawing/2014/main" val="215755822"/>
                    </a:ext>
                  </a:extLst>
                </a:gridCol>
                <a:gridCol w="3766946">
                  <a:extLst>
                    <a:ext uri="{9D8B030D-6E8A-4147-A177-3AD203B41FA5}">
                      <a16:colId xmlns:a16="http://schemas.microsoft.com/office/drawing/2014/main" val="4210433047"/>
                    </a:ext>
                  </a:extLst>
                </a:gridCol>
                <a:gridCol w="3841707">
                  <a:extLst>
                    <a:ext uri="{9D8B030D-6E8A-4147-A177-3AD203B41FA5}">
                      <a16:colId xmlns:a16="http://schemas.microsoft.com/office/drawing/2014/main" val="2095082104"/>
                    </a:ext>
                  </a:extLst>
                </a:gridCol>
              </a:tblGrid>
              <a:tr h="399361"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b="0">
                          <a:solidFill>
                            <a:srgbClr val="333333"/>
                          </a:solidFill>
                          <a:effectLst/>
                        </a:rPr>
                        <a:t>Task</a:t>
                      </a:r>
                    </a:p>
                  </a:txBody>
                  <a:tcPr marL="92985" marR="92985" marT="65089" marB="65089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b="0">
                          <a:solidFill>
                            <a:srgbClr val="333333"/>
                          </a:solidFill>
                          <a:effectLst/>
                        </a:rPr>
                        <a:t>Topics</a:t>
                      </a:r>
                    </a:p>
                  </a:txBody>
                  <a:tcPr marL="92985" marR="92985" marT="65089" marB="65089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b="0">
                          <a:solidFill>
                            <a:srgbClr val="333333"/>
                          </a:solidFill>
                          <a:effectLst/>
                        </a:rPr>
                        <a:t>Task Leader</a:t>
                      </a:r>
                    </a:p>
                  </a:txBody>
                  <a:tcPr marL="92985" marR="92985" marT="65089" marB="65089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1549410"/>
                  </a:ext>
                </a:extLst>
              </a:tr>
              <a:tr h="910622"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b="1">
                          <a:solidFill>
                            <a:srgbClr val="333333"/>
                          </a:solidFill>
                          <a:effectLst/>
                        </a:rPr>
                        <a:t>Business Continuity </a:t>
                      </a:r>
                    </a:p>
                  </a:txBody>
                  <a:tcPr marL="92985" marR="92985" marT="65089" marB="65089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>
                          <a:effectLst/>
                        </a:rPr>
                        <a:t>Incident response, Crisis Management, Training and Awareness</a:t>
                      </a:r>
                    </a:p>
                  </a:txBody>
                  <a:tcPr marL="92985" marR="92985" marT="65089" marB="65089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dirty="0">
                          <a:effectLst/>
                        </a:rPr>
                        <a:t>Marcel Breuer LRZ/DFN</a:t>
                      </a:r>
                    </a:p>
                  </a:txBody>
                  <a:tcPr marL="92985" marR="92985" marT="65089" marB="65089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289049"/>
                  </a:ext>
                </a:extLst>
              </a:tr>
              <a:tr h="648539"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b="1">
                          <a:solidFill>
                            <a:srgbClr val="333333"/>
                          </a:solidFill>
                          <a:effectLst/>
                        </a:rPr>
                        <a:t>Security Baselining </a:t>
                      </a:r>
                    </a:p>
                  </a:txBody>
                  <a:tcPr marL="92985" marR="92985" marT="65089" marB="65089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>
                          <a:effectLst/>
                        </a:rPr>
                        <a:t>Risk Management, Security Baselining</a:t>
                      </a:r>
                    </a:p>
                  </a:txBody>
                  <a:tcPr marL="92985" marR="92985" marT="65089" marB="65089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dirty="0">
                          <a:effectLst/>
                        </a:rPr>
                        <a:t>Nicole Harris GÉANT</a:t>
                      </a:r>
                    </a:p>
                  </a:txBody>
                  <a:tcPr marL="92985" marR="92985" marT="65089" marB="65089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7723951"/>
                  </a:ext>
                </a:extLst>
              </a:tr>
              <a:tr h="670197">
                <a:tc rowSpan="6">
                  <a:txBody>
                    <a:bodyPr/>
                    <a:lstStyle/>
                    <a:p>
                      <a:pPr algn="l" fontAlgn="t"/>
                      <a:r>
                        <a:rPr lang="en-US" sz="1800" b="1">
                          <a:solidFill>
                            <a:srgbClr val="333333"/>
                          </a:solidFill>
                          <a:effectLst/>
                        </a:rPr>
                        <a:t>Products &amp; Services </a:t>
                      </a:r>
                    </a:p>
                  </a:txBody>
                  <a:tcPr marL="92985" marR="92985" marT="65089" marB="65089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b="1">
                          <a:solidFill>
                            <a:srgbClr val="333333"/>
                          </a:solidFill>
                          <a:effectLst/>
                        </a:rPr>
                        <a:t>SUBTASKS:</a:t>
                      </a:r>
                    </a:p>
                  </a:txBody>
                  <a:tcPr marL="92985" marR="92985" marT="65089" marB="65089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br>
                        <a:rPr lang="en-US" sz="1800">
                          <a:effectLst/>
                        </a:rPr>
                      </a:br>
                      <a:endParaRPr lang="en-US" sz="1800">
                        <a:effectLst/>
                      </a:endParaRPr>
                    </a:p>
                  </a:txBody>
                  <a:tcPr marL="92985" marR="92985" marT="65089" marB="65089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5589271"/>
                  </a:ext>
                </a:extLst>
              </a:tr>
              <a:tr h="39936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>
                          <a:effectLst/>
                        </a:rPr>
                        <a:t>SOC</a:t>
                      </a:r>
                    </a:p>
                  </a:txBody>
                  <a:tcPr marL="92985" marR="92985" marT="65089" marB="65089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>
                          <a:effectLst/>
                        </a:rPr>
                        <a:t>Arne Øslebø, UNINETT/NORDUnet</a:t>
                      </a:r>
                    </a:p>
                  </a:txBody>
                  <a:tcPr marL="92985" marR="92985" marT="65089" marB="65089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95429750"/>
                  </a:ext>
                </a:extLst>
              </a:tr>
              <a:tr h="64853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>
                          <a:effectLst/>
                        </a:rPr>
                        <a:t>Vulnerability assessment as a service</a:t>
                      </a:r>
                    </a:p>
                  </a:txBody>
                  <a:tcPr marL="92985" marR="92985" marT="65089" marB="65089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>
                          <a:effectLst/>
                        </a:rPr>
                        <a:t>Henrik Lund Kramshøj, NORDUnet</a:t>
                      </a:r>
                    </a:p>
                  </a:txBody>
                  <a:tcPr marL="92985" marR="92985" marT="65089" marB="65089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3244729"/>
                  </a:ext>
                </a:extLst>
              </a:tr>
              <a:tr h="39936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>
                          <a:effectLst/>
                        </a:rPr>
                        <a:t>DDoS</a:t>
                      </a:r>
                    </a:p>
                  </a:txBody>
                  <a:tcPr marL="92985" marR="92985" marT="65089" marB="65089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>
                          <a:effectLst/>
                        </a:rPr>
                        <a:t>Jochen Schoenfelder, DFN </a:t>
                      </a:r>
                    </a:p>
                  </a:txBody>
                  <a:tcPr marL="92985" marR="92985" marT="65089" marB="65089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5071250"/>
                  </a:ext>
                </a:extLst>
              </a:tr>
              <a:tr h="39936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>
                          <a:effectLst/>
                        </a:rPr>
                        <a:t>Firewall on Demand</a:t>
                      </a:r>
                    </a:p>
                  </a:txBody>
                  <a:tcPr marL="92985" marR="92985" marT="65089" marB="65089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>
                          <a:effectLst/>
                        </a:rPr>
                        <a:t>David Schmitz LRZ/DFN </a:t>
                      </a:r>
                    </a:p>
                  </a:txBody>
                  <a:tcPr marL="92985" marR="92985" marT="65089" marB="65089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226972"/>
                  </a:ext>
                </a:extLst>
              </a:tr>
              <a:tr h="64651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dirty="0" err="1">
                          <a:effectLst/>
                        </a:rPr>
                        <a:t>eduVPN</a:t>
                      </a:r>
                      <a:endParaRPr lang="en-US" sz="1800" dirty="0">
                        <a:effectLst/>
                      </a:endParaRPr>
                    </a:p>
                  </a:txBody>
                  <a:tcPr marL="92985" marR="92985" marT="65089" marB="65089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800" dirty="0" err="1">
                          <a:effectLst/>
                        </a:rPr>
                        <a:t>Tangui</a:t>
                      </a:r>
                      <a:r>
                        <a:rPr lang="en-US" sz="1800" dirty="0">
                          <a:effectLst/>
                        </a:rPr>
                        <a:t> </a:t>
                      </a:r>
                      <a:r>
                        <a:rPr lang="en-US" sz="1800" dirty="0" err="1">
                          <a:effectLst/>
                        </a:rPr>
                        <a:t>Coulouarn</a:t>
                      </a:r>
                      <a:r>
                        <a:rPr lang="en-US" sz="1800" dirty="0">
                          <a:effectLst/>
                        </a:rPr>
                        <a:t> DTU/NORDUNET </a:t>
                      </a:r>
                    </a:p>
                  </a:txBody>
                  <a:tcPr marL="92985" marR="92985" marT="65089" marB="65089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82983460"/>
                  </a:ext>
                </a:extLst>
              </a:tr>
            </a:tbl>
          </a:graphicData>
        </a:graphic>
      </p:graphicFrame>
      <p:sp>
        <p:nvSpPr>
          <p:cNvPr id="5" name="Title 1">
            <a:extLst>
              <a:ext uri="{FF2B5EF4-FFF2-40B4-BE49-F238E27FC236}">
                <a16:creationId xmlns:a16="http://schemas.microsoft.com/office/drawing/2014/main" id="{69E211EC-896C-D24A-A7F3-6063EF1C3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4607" y="433702"/>
            <a:ext cx="9894723" cy="430909"/>
          </a:xfrm>
        </p:spPr>
        <p:txBody>
          <a:bodyPr>
            <a:normAutofit fontScale="90000"/>
          </a:bodyPr>
          <a:lstStyle/>
          <a:p>
            <a:r>
              <a:rPr lang="en-GB" dirty="0"/>
              <a:t>WP8 Security</a:t>
            </a:r>
          </a:p>
        </p:txBody>
      </p:sp>
    </p:spTree>
    <p:extLst>
      <p:ext uri="{BB962C8B-B14F-4D97-AF65-F5344CB8AC3E}">
        <p14:creationId xmlns:p14="http://schemas.microsoft.com/office/powerpoint/2010/main" val="22083737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Placeholder 1"/>
          <p:cNvSpPr txBox="1">
            <a:spLocks/>
          </p:cNvSpPr>
          <p:nvPr/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3200" b="1" kern="1200">
                <a:solidFill>
                  <a:srgbClr val="06508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Date Placeholder 3"/>
          <p:cNvSpPr txBox="1">
            <a:spLocks/>
          </p:cNvSpPr>
          <p:nvPr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2D7EAA8-B7E5-4FC7-AB41-745FA14F2C83}" type="datetimeFigureOut">
              <a:rPr lang="en-GB" smtClean="0"/>
              <a:pPr/>
              <a:t>15/10/2018</a:t>
            </a:fld>
            <a:endParaRPr lang="en-GB"/>
          </a:p>
        </p:txBody>
      </p:sp>
      <p:sp>
        <p:nvSpPr>
          <p:cNvPr id="7" name="Slide Number Placeholder 5"/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F98E993-549D-46EE-BEB7-091808556954}" type="slidenum">
              <a:rPr lang="en-GB" smtClean="0"/>
              <a:pPr/>
              <a:t>3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9" name="Text Placeholder 10"/>
          <p:cNvSpPr txBox="1">
            <a:spLocks/>
          </p:cNvSpPr>
          <p:nvPr/>
        </p:nvSpPr>
        <p:spPr>
          <a:xfrm>
            <a:off x="998895" y="2538238"/>
            <a:ext cx="608710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dirty="0">
                <a:solidFill>
                  <a:schemeClr val="bg1"/>
                </a:solidFill>
                <a:latin typeface="+mn-lt"/>
              </a:rPr>
              <a:t>Thank</a:t>
            </a:r>
            <a:r>
              <a:rPr lang="en-US" sz="4400" b="1" baseline="0" dirty="0">
                <a:solidFill>
                  <a:schemeClr val="bg1"/>
                </a:solidFill>
                <a:latin typeface="+mn-lt"/>
              </a:rPr>
              <a:t> you</a:t>
            </a:r>
            <a:endParaRPr lang="en-US" sz="44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/>
        </p:nvSpPr>
        <p:spPr>
          <a:xfrm>
            <a:off x="998895" y="5110823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1" name="Text Placeholder 6"/>
          <p:cNvSpPr txBox="1">
            <a:spLocks/>
          </p:cNvSpPr>
          <p:nvPr/>
        </p:nvSpPr>
        <p:spPr>
          <a:xfrm>
            <a:off x="998896" y="335706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</a:rPr>
              <a:t>Any questions?</a:t>
            </a:r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22016" y="6108114"/>
            <a:ext cx="23481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GÉANT Association on behalf of the GN4 Phase 2 project (GN4-2).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research leading to these results has received funding from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European Union’s Horizon 2020 research and innovation programme under Grant Agreement No. </a:t>
            </a:r>
            <a:r>
              <a:rPr lang="is-IS" sz="600" dirty="0">
                <a:solidFill>
                  <a:schemeClr val="bg1"/>
                </a:solidFill>
                <a:effectLst/>
                <a:latin typeface="+mn-lt"/>
              </a:rPr>
              <a:t>731122 </a:t>
            </a:r>
            <a:r>
              <a:rPr lang="en-GB" sz="600" dirty="0">
                <a:solidFill>
                  <a:schemeClr val="bg1"/>
                </a:solidFill>
                <a:effectLst/>
                <a:latin typeface="+mn-lt"/>
              </a:rPr>
              <a:t>(</a:t>
            </a:r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</a:rPr>
              <a:t>GN4-2).</a:t>
            </a:r>
            <a:endParaRPr lang="en-GB" sz="600" dirty="0">
              <a:solidFill>
                <a:schemeClr val="bg1"/>
              </a:solidFill>
              <a:effectLst/>
              <a:latin typeface="+mn-lt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347" y="6157486"/>
            <a:ext cx="568670" cy="36292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2281371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ANT Presentation Template - August 2017.potx" id="{D619A71B-72F6-4017-9642-8E046705272E}" vid="{94030387-6E4E-45DC-8C13-3496BB4EE5F2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GEANT Presentation Template - August 2017</Template>
  <TotalTime>388</TotalTime>
  <Words>191</Words>
  <Application>Microsoft Macintosh PowerPoint</Application>
  <PresentationFormat>Widescreen</PresentationFormat>
  <Paragraphs>51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Custom Design</vt:lpstr>
      <vt:lpstr>1_Custom Design</vt:lpstr>
      <vt:lpstr>Office Theme</vt:lpstr>
      <vt:lpstr>PowerPoint Presentation</vt:lpstr>
      <vt:lpstr>WP8 Security</vt:lpstr>
      <vt:lpstr>PowerPoint Presentation</vt:lpstr>
    </vt:vector>
  </TitlesOfParts>
  <Company>DANTE Ltd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Meloni</dc:creator>
  <cp:lastModifiedBy>Microsoft Office User</cp:lastModifiedBy>
  <cp:revision>53</cp:revision>
  <dcterms:created xsi:type="dcterms:W3CDTF">2018-03-16T12:13:33Z</dcterms:created>
  <dcterms:modified xsi:type="dcterms:W3CDTF">2018-10-15T09:59:38Z</dcterms:modified>
</cp:coreProperties>
</file>