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3"/>
    <p:restoredTop sz="94652"/>
  </p:normalViewPr>
  <p:slideViewPr>
    <p:cSldViewPr snapToGrid="0" snapToObjects="1">
      <p:cViewPr varScale="1">
        <p:scale>
          <a:sx n="114" d="100"/>
          <a:sy n="114" d="100"/>
        </p:scale>
        <p:origin x="2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ancianoreydelosvinos.es/EL-ANCIANO-REY/ingles/index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SIGISM/WG+2%3A+Guidance+on+setting+up+and+running+ISMS+for+NRENs" TargetMode="External"/><Relationship Id="rId2" Type="http://schemas.openxmlformats.org/officeDocument/2006/relationships/hyperlink" Target="https://wiki.geant.org/pages/viewpage.action?pageId=7294278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ancianoreydelosvinos.es/EL-ANCIANO-REY/ingles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ownload/attachments/92570513/Annex7-Security-other%20security%20products%20and%20services.docx?version=1&amp;modificationDate=1513609942416&amp;api=v2" TargetMode="External"/><Relationship Id="rId13" Type="http://schemas.openxmlformats.org/officeDocument/2006/relationships/hyperlink" Target="https://wiki.geant.org/download/attachments/92570513/Annex12-Security-%20Incident%20Response.docx?version=1&amp;modificationDate=1513611531693&amp;api=v2" TargetMode="External"/><Relationship Id="rId3" Type="http://schemas.openxmlformats.org/officeDocument/2006/relationships/hyperlink" Target="https://wiki.geant.org/download/attachments/92570513/Annex2-Security-Firewall%20on%20Demand%20(FoD).docx?version=1&amp;modificationDate=1513608406606&amp;api=v2" TargetMode="External"/><Relationship Id="rId7" Type="http://schemas.openxmlformats.org/officeDocument/2006/relationships/hyperlink" Target="https://wiki.geant.org/download/attachments/92570513/Annex6-Security-EduVPN.docx?version=1&amp;modificationDate=1513609535457&amp;api=v2" TargetMode="External"/><Relationship Id="rId12" Type="http://schemas.openxmlformats.org/officeDocument/2006/relationships/hyperlink" Target="https://wiki.geant.org/download/attachments/92570513/Annex11-Security-%20Awareness.docx?version=1&amp;modificationDate=1513611292983&amp;api=v2" TargetMode="External"/><Relationship Id="rId2" Type="http://schemas.openxmlformats.org/officeDocument/2006/relationships/hyperlink" Target="https://wiki.geant.org/download/attachments/92570513/Annex1-Security%20Baselining.docx?version=1&amp;modificationDate=1513608423737&amp;api=v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geant.org/download/attachments/92570513/Annex5-Security-Vulnerability%20Assessment.docx?version=1&amp;modificationDate=1513609318502&amp;api=v2" TargetMode="External"/><Relationship Id="rId11" Type="http://schemas.openxmlformats.org/officeDocument/2006/relationships/hyperlink" Target="https://wiki.geant.org/download/attachments/92570513/Annex10-Security-%20Training.docx?version=1&amp;modificationDate=1513611092207&amp;api=v2" TargetMode="External"/><Relationship Id="rId5" Type="http://schemas.openxmlformats.org/officeDocument/2006/relationships/hyperlink" Target="https://wiki.geant.org/download/attachments/92570513/Annex4-Security-SOC%20operations%20and%20tools.docx?version=1&amp;modificationDate=1513609121012&amp;api=v2" TargetMode="External"/><Relationship Id="rId10" Type="http://schemas.openxmlformats.org/officeDocument/2006/relationships/hyperlink" Target="https://wiki.geant.org/download/attachments/92570513/Annex9-Security-Management%20of%20Risk.docx?version=1&amp;modificationDate=1513610884554&amp;api=v2" TargetMode="External"/><Relationship Id="rId4" Type="http://schemas.openxmlformats.org/officeDocument/2006/relationships/hyperlink" Target="https://wiki.geant.org/download/attachments/92570513/Annex3-Security-Centralised%20DDoS%20Mitigation.docx?version=1&amp;modificationDate=1513608874812&amp;api=v2" TargetMode="External"/><Relationship Id="rId9" Type="http://schemas.openxmlformats.org/officeDocument/2006/relationships/hyperlink" Target="https://wiki.geant.org/download/attachments/92570513/Annex8-Security-Legal%20and%20Privacy.docx?version=1&amp;modificationDate=1513610586288&amp;api=v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5E51F3-0AFC-C246-B104-606393D702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6th SIG-ISM Workshop</a:t>
            </a:r>
            <a:br>
              <a:rPr lang="nl-NL" dirty="0"/>
            </a:br>
            <a:r>
              <a:rPr lang="nl-NL" dirty="0" err="1"/>
              <a:t>February</a:t>
            </a:r>
            <a:r>
              <a:rPr lang="nl-NL" dirty="0"/>
              <a:t> 2018, Madrid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215FDDF-9A84-7C4F-8A52-47A16942B6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6074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CCC54E7-8015-2D4A-82B7-CC6666349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84819"/>
          </a:xfrm>
        </p:spPr>
        <p:txBody>
          <a:bodyPr/>
          <a:lstStyle/>
          <a:p>
            <a:r>
              <a:rPr lang="nl-NL" dirty="0"/>
              <a:t>Agenda </a:t>
            </a:r>
            <a:r>
              <a:rPr lang="nl-NL" dirty="0" err="1"/>
              <a:t>February</a:t>
            </a:r>
            <a:r>
              <a:rPr lang="nl-NL" dirty="0"/>
              <a:t> 12th</a:t>
            </a:r>
          </a:p>
        </p:txBody>
      </p:sp>
      <p:graphicFrame>
        <p:nvGraphicFramePr>
          <p:cNvPr id="10" name="Tijdelijke aanduiding voor inhoud 9">
            <a:extLst>
              <a:ext uri="{FF2B5EF4-FFF2-40B4-BE49-F238E27FC236}">
                <a16:creationId xmlns:a16="http://schemas.microsoft.com/office/drawing/2014/main" id="{4FB6916D-0364-0C46-9BCD-C2D1957C90CE}"/>
              </a:ext>
            </a:extLst>
          </p:cNvPr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1020415" y="1503336"/>
          <a:ext cx="10257811" cy="50613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73715">
                  <a:extLst>
                    <a:ext uri="{9D8B030D-6E8A-4147-A177-3AD203B41FA5}">
                      <a16:colId xmlns:a16="http://schemas.microsoft.com/office/drawing/2014/main" val="2916040391"/>
                    </a:ext>
                  </a:extLst>
                </a:gridCol>
                <a:gridCol w="7884096">
                  <a:extLst>
                    <a:ext uri="{9D8B030D-6E8A-4147-A177-3AD203B41FA5}">
                      <a16:colId xmlns:a16="http://schemas.microsoft.com/office/drawing/2014/main" val="3804343384"/>
                    </a:ext>
                  </a:extLst>
                </a:gridCol>
              </a:tblGrid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12.30 – 13.30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Arrival</a:t>
                      </a:r>
                      <a:r>
                        <a:rPr lang="nl-NL" dirty="0"/>
                        <a:t>, light lunch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190005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13.30 – 14.00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Welcome</a:t>
                      </a:r>
                      <a:r>
                        <a:rPr lang="nl-NL" dirty="0"/>
                        <a:t>, </a:t>
                      </a:r>
                      <a:r>
                        <a:rPr lang="nl-NL" dirty="0" err="1"/>
                        <a:t>introductions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and</a:t>
                      </a:r>
                      <a:r>
                        <a:rPr lang="nl-NL" dirty="0"/>
                        <a:t> update  in </a:t>
                      </a:r>
                      <a:r>
                        <a:rPr lang="nl-NL" dirty="0" err="1"/>
                        <a:t>other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related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activities</a:t>
                      </a:r>
                      <a:r>
                        <a:rPr lang="nl-NL" dirty="0"/>
                        <a:t> (Alf)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226919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14.00 – 14.30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Updates on </a:t>
                      </a:r>
                      <a:r>
                        <a:rPr lang="nl-NL" dirty="0" err="1"/>
                        <a:t>regional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collaborations</a:t>
                      </a:r>
                      <a:r>
                        <a:rPr lang="nl-NL" dirty="0"/>
                        <a:t> (Cynthia, Rolf, James, Roderick)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745304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14.30 – 15.30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GEANT GN4-3 Security </a:t>
                      </a:r>
                      <a:r>
                        <a:rPr lang="nl-NL" dirty="0" err="1"/>
                        <a:t>white</a:t>
                      </a:r>
                      <a:r>
                        <a:rPr lang="nl-NL" dirty="0"/>
                        <a:t> paper (Alf &amp; </a:t>
                      </a:r>
                      <a:r>
                        <a:rPr lang="nl-NL" dirty="0" err="1"/>
                        <a:t>Sigita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030470"/>
                  </a:ext>
                </a:extLst>
              </a:tr>
              <a:tr h="357332">
                <a:tc>
                  <a:txBody>
                    <a:bodyPr/>
                    <a:lstStyle/>
                    <a:p>
                      <a:r>
                        <a:rPr lang="nl-NL" dirty="0"/>
                        <a:t>15.00 – 15.30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409790"/>
                  </a:ext>
                </a:extLst>
              </a:tr>
              <a:tr h="1421769">
                <a:tc>
                  <a:txBody>
                    <a:bodyPr/>
                    <a:lstStyle/>
                    <a:p>
                      <a:r>
                        <a:rPr lang="nl-NL" dirty="0"/>
                        <a:t>15.30 – 17.00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Community </a:t>
                      </a:r>
                      <a:r>
                        <a:rPr lang="nl-NL" dirty="0" err="1"/>
                        <a:t>presentations</a:t>
                      </a:r>
                      <a:r>
                        <a:rPr lang="nl-NL" dirty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err="1"/>
                        <a:t>Cybersave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yourself</a:t>
                      </a:r>
                      <a:r>
                        <a:rPr lang="nl-NL" dirty="0"/>
                        <a:t> – Albert </a:t>
                      </a:r>
                      <a:r>
                        <a:rPr lang="nl-NL" dirty="0" err="1"/>
                        <a:t>hankel</a:t>
                      </a:r>
                      <a:endParaRPr lang="nl-NL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SANFREN  </a:t>
                      </a:r>
                      <a:r>
                        <a:rPr lang="nl-NL" dirty="0" err="1"/>
                        <a:t>Sybersecurity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challenge</a:t>
                      </a:r>
                      <a:r>
                        <a:rPr lang="nl-NL" dirty="0"/>
                        <a:t> – Roderick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SURFaudit Benchmark 2017 (Bart)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CLAW </a:t>
                      </a:r>
                      <a:r>
                        <a:rPr lang="nl-NL" dirty="0" err="1"/>
                        <a:t>exercise</a:t>
                      </a:r>
                      <a:r>
                        <a:rPr lang="nl-NL" dirty="0"/>
                        <a:t> 2017 &amp; 2018 (Charlie)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428565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17.00 – 17.15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Closing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remarks</a:t>
                      </a:r>
                      <a:r>
                        <a:rPr lang="nl-NL" dirty="0"/>
                        <a:t> (Alf)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903721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20./30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Group </a:t>
                      </a:r>
                      <a:r>
                        <a:rPr lang="nl-NL" dirty="0" err="1"/>
                        <a:t>Dinner</a:t>
                      </a:r>
                      <a:r>
                        <a:rPr lang="nl-NL" dirty="0"/>
                        <a:t> at </a:t>
                      </a:r>
                      <a:r>
                        <a:rPr lang="nl-NL" u="none" dirty="0">
                          <a:solidFill>
                            <a:schemeClr val="tx1"/>
                          </a:solidFill>
                          <a:hlinkClick r:id="rId2"/>
                        </a:rPr>
                        <a:t>El Anciano Rey de los Vinos</a:t>
                      </a:r>
                      <a:endParaRPr lang="nl-NL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596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5346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CCC54E7-8015-2D4A-82B7-CC6666349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84819"/>
          </a:xfrm>
        </p:spPr>
        <p:txBody>
          <a:bodyPr/>
          <a:lstStyle/>
          <a:p>
            <a:r>
              <a:rPr lang="nl-NL" dirty="0"/>
              <a:t>Agenda </a:t>
            </a:r>
            <a:r>
              <a:rPr lang="nl-NL" dirty="0" err="1"/>
              <a:t>February</a:t>
            </a:r>
            <a:r>
              <a:rPr lang="nl-NL" dirty="0"/>
              <a:t> 13th</a:t>
            </a:r>
          </a:p>
        </p:txBody>
      </p:sp>
      <p:graphicFrame>
        <p:nvGraphicFramePr>
          <p:cNvPr id="10" name="Tijdelijke aanduiding voor inhoud 9">
            <a:extLst>
              <a:ext uri="{FF2B5EF4-FFF2-40B4-BE49-F238E27FC236}">
                <a16:creationId xmlns:a16="http://schemas.microsoft.com/office/drawing/2014/main" id="{4FB6916D-0364-0C46-9BCD-C2D1957C90CE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24436135"/>
              </p:ext>
            </p:extLst>
          </p:nvPr>
        </p:nvGraphicFramePr>
        <p:xfrm>
          <a:off x="1020415" y="1503336"/>
          <a:ext cx="10257811" cy="490446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73715">
                  <a:extLst>
                    <a:ext uri="{9D8B030D-6E8A-4147-A177-3AD203B41FA5}">
                      <a16:colId xmlns:a16="http://schemas.microsoft.com/office/drawing/2014/main" val="2916040391"/>
                    </a:ext>
                  </a:extLst>
                </a:gridCol>
                <a:gridCol w="7884096">
                  <a:extLst>
                    <a:ext uri="{9D8B030D-6E8A-4147-A177-3AD203B41FA5}">
                      <a16:colId xmlns:a16="http://schemas.microsoft.com/office/drawing/2014/main" val="3804343384"/>
                    </a:ext>
                  </a:extLst>
                </a:gridCol>
              </a:tblGrid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8.45 –9.00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Arrival</a:t>
                      </a:r>
                      <a:r>
                        <a:rPr lang="nl-NL" dirty="0"/>
                        <a:t>, Coffee </a:t>
                      </a:r>
                      <a:r>
                        <a:rPr lang="nl-NL" dirty="0" err="1"/>
                        <a:t>and</a:t>
                      </a:r>
                      <a:r>
                        <a:rPr lang="nl-NL" dirty="0"/>
                        <a:t> tea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190005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9.0 – 10.30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Workshop </a:t>
                      </a:r>
                      <a:r>
                        <a:rPr lang="nl-NL" dirty="0" err="1"/>
                        <a:t>activity</a:t>
                      </a:r>
                      <a:endParaRPr lang="nl-NL" dirty="0"/>
                    </a:p>
                    <a:p>
                      <a:r>
                        <a:rPr lang="nl-NL" b="1" dirty="0">
                          <a:hlinkClick r:id="rId2"/>
                        </a:rPr>
                        <a:t>WG 1: Inventory for Security Officers</a:t>
                      </a:r>
                      <a:endParaRPr lang="nl-NL" dirty="0"/>
                    </a:p>
                    <a:p>
                      <a:r>
                        <a:rPr lang="nl-NL" b="1" dirty="0">
                          <a:hlinkClick r:id="rId3"/>
                        </a:rPr>
                        <a:t>WG 2: Guidance on setting up and running ISMS for NRENs</a:t>
                      </a:r>
                      <a:endParaRPr lang="nl-NL" dirty="0"/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226919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10.30 – 10.45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Wrap</a:t>
                      </a:r>
                      <a:r>
                        <a:rPr lang="nl-NL" dirty="0"/>
                        <a:t> up - short </a:t>
                      </a:r>
                      <a:r>
                        <a:rPr lang="nl-NL" dirty="0" err="1"/>
                        <a:t>presentations</a:t>
                      </a:r>
                      <a:r>
                        <a:rPr lang="nl-NL" dirty="0"/>
                        <a:t> on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work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done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745304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10.45 – 11.00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Coffee Break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030470"/>
                  </a:ext>
                </a:extLst>
              </a:tr>
              <a:tr h="357332">
                <a:tc>
                  <a:txBody>
                    <a:bodyPr/>
                    <a:lstStyle/>
                    <a:p>
                      <a:r>
                        <a:rPr lang="nl-NL" dirty="0"/>
                        <a:t>11.00 – 13.00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SIG-ISM Value </a:t>
                      </a:r>
                      <a:r>
                        <a:rPr lang="nl-NL" b="1" dirty="0" err="1"/>
                        <a:t>proposition</a:t>
                      </a:r>
                      <a:r>
                        <a:rPr lang="nl-NL" dirty="0"/>
                        <a:t>(</a:t>
                      </a:r>
                      <a:r>
                        <a:rPr lang="nl-NL" dirty="0" err="1"/>
                        <a:t>preparation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for</a:t>
                      </a:r>
                      <a:r>
                        <a:rPr lang="nl-NL" dirty="0"/>
                        <a:t> TNC18 </a:t>
                      </a:r>
                      <a:r>
                        <a:rPr lang="nl-NL" dirty="0" err="1"/>
                        <a:t>sessions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409790"/>
                  </a:ext>
                </a:extLst>
              </a:tr>
              <a:tr h="656184">
                <a:tc>
                  <a:txBody>
                    <a:bodyPr/>
                    <a:lstStyle/>
                    <a:p>
                      <a:r>
                        <a:rPr lang="nl-NL" dirty="0"/>
                        <a:t>13.00 – 14.00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Next meeting</a:t>
                      </a:r>
                    </a:p>
                    <a:p>
                      <a:r>
                        <a:rPr lang="nl-NL" dirty="0" err="1"/>
                        <a:t>Wrap</a:t>
                      </a:r>
                      <a:r>
                        <a:rPr lang="nl-NL" dirty="0"/>
                        <a:t> up, lunch, </a:t>
                      </a:r>
                      <a:r>
                        <a:rPr lang="nl-NL" dirty="0" err="1"/>
                        <a:t>departures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428565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903721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596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5681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CCC54E7-8015-2D4A-82B7-CC6666349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84819"/>
          </a:xfrm>
        </p:spPr>
        <p:txBody>
          <a:bodyPr/>
          <a:lstStyle/>
          <a:p>
            <a:r>
              <a:rPr lang="nl-NL" dirty="0"/>
              <a:t>Agenda </a:t>
            </a:r>
            <a:r>
              <a:rPr lang="nl-NL" dirty="0" err="1"/>
              <a:t>February</a:t>
            </a:r>
            <a:r>
              <a:rPr lang="nl-NL" dirty="0"/>
              <a:t> 12th</a:t>
            </a:r>
          </a:p>
        </p:txBody>
      </p:sp>
      <p:graphicFrame>
        <p:nvGraphicFramePr>
          <p:cNvPr id="10" name="Tijdelijke aanduiding voor inhoud 9">
            <a:extLst>
              <a:ext uri="{FF2B5EF4-FFF2-40B4-BE49-F238E27FC236}">
                <a16:creationId xmlns:a16="http://schemas.microsoft.com/office/drawing/2014/main" id="{4FB6916D-0364-0C46-9BCD-C2D1957C90CE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48301337"/>
              </p:ext>
            </p:extLst>
          </p:nvPr>
        </p:nvGraphicFramePr>
        <p:xfrm>
          <a:off x="1020415" y="1503336"/>
          <a:ext cx="10257811" cy="50613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73715">
                  <a:extLst>
                    <a:ext uri="{9D8B030D-6E8A-4147-A177-3AD203B41FA5}">
                      <a16:colId xmlns:a16="http://schemas.microsoft.com/office/drawing/2014/main" val="2916040391"/>
                    </a:ext>
                  </a:extLst>
                </a:gridCol>
                <a:gridCol w="7884096">
                  <a:extLst>
                    <a:ext uri="{9D8B030D-6E8A-4147-A177-3AD203B41FA5}">
                      <a16:colId xmlns:a16="http://schemas.microsoft.com/office/drawing/2014/main" val="3804343384"/>
                    </a:ext>
                  </a:extLst>
                </a:gridCol>
              </a:tblGrid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12.30 – 13.30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Arrival</a:t>
                      </a:r>
                      <a:r>
                        <a:rPr lang="nl-NL" dirty="0"/>
                        <a:t>, light lunch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190005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13.30 – 14.00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Welcome</a:t>
                      </a:r>
                      <a:r>
                        <a:rPr lang="nl-NL" dirty="0"/>
                        <a:t>, </a:t>
                      </a:r>
                      <a:r>
                        <a:rPr lang="nl-NL" dirty="0" err="1"/>
                        <a:t>introductions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and</a:t>
                      </a:r>
                      <a:r>
                        <a:rPr lang="nl-NL" dirty="0"/>
                        <a:t> update  in </a:t>
                      </a:r>
                      <a:r>
                        <a:rPr lang="nl-NL" dirty="0" err="1"/>
                        <a:t>other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related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activities</a:t>
                      </a:r>
                      <a:r>
                        <a:rPr lang="nl-NL" dirty="0"/>
                        <a:t> (Alf)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226919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14.00 – 14.30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Updates on </a:t>
                      </a:r>
                      <a:r>
                        <a:rPr lang="nl-NL" dirty="0" err="1"/>
                        <a:t>regional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collaborations</a:t>
                      </a:r>
                      <a:r>
                        <a:rPr lang="nl-NL" dirty="0"/>
                        <a:t> (Cynthia, Rolf, James, Roderick)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745304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14.30 – 15.30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GEANT GN4-3 Security </a:t>
                      </a:r>
                      <a:r>
                        <a:rPr lang="nl-NL" dirty="0" err="1"/>
                        <a:t>white</a:t>
                      </a:r>
                      <a:r>
                        <a:rPr lang="nl-NL" dirty="0"/>
                        <a:t> paper (Alf &amp; </a:t>
                      </a:r>
                      <a:r>
                        <a:rPr lang="nl-NL" dirty="0" err="1"/>
                        <a:t>Sigita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030470"/>
                  </a:ext>
                </a:extLst>
              </a:tr>
              <a:tr h="357332">
                <a:tc>
                  <a:txBody>
                    <a:bodyPr/>
                    <a:lstStyle/>
                    <a:p>
                      <a:r>
                        <a:rPr lang="nl-NL" dirty="0"/>
                        <a:t>15.00 – 15.30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409790"/>
                  </a:ext>
                </a:extLst>
              </a:tr>
              <a:tr h="1421769">
                <a:tc>
                  <a:txBody>
                    <a:bodyPr/>
                    <a:lstStyle/>
                    <a:p>
                      <a:r>
                        <a:rPr lang="nl-NL" dirty="0"/>
                        <a:t>15.30 – 17.00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Community </a:t>
                      </a:r>
                      <a:r>
                        <a:rPr lang="nl-NL" dirty="0" err="1"/>
                        <a:t>presentations</a:t>
                      </a:r>
                      <a:r>
                        <a:rPr lang="nl-NL" dirty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err="1"/>
                        <a:t>Cybersave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yourself</a:t>
                      </a:r>
                      <a:r>
                        <a:rPr lang="nl-NL" dirty="0"/>
                        <a:t> – Albert </a:t>
                      </a:r>
                      <a:r>
                        <a:rPr lang="nl-NL" dirty="0" err="1"/>
                        <a:t>hankel</a:t>
                      </a:r>
                      <a:endParaRPr lang="nl-NL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SANFREN  </a:t>
                      </a:r>
                      <a:r>
                        <a:rPr lang="nl-NL" dirty="0" err="1"/>
                        <a:t>Sybersecurity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challenge</a:t>
                      </a:r>
                      <a:r>
                        <a:rPr lang="nl-NL" dirty="0"/>
                        <a:t> – Roderick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SURFaudit Benchmark 2017 (Bart)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/>
                        <a:t>CLAW </a:t>
                      </a:r>
                      <a:r>
                        <a:rPr lang="nl-NL" dirty="0" err="1"/>
                        <a:t>exercise</a:t>
                      </a:r>
                      <a:r>
                        <a:rPr lang="nl-NL" dirty="0"/>
                        <a:t> 2017 &amp; 2018 (Charlie)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428565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17.00 – 17.15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Closing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remarks</a:t>
                      </a:r>
                      <a:r>
                        <a:rPr lang="nl-NL" dirty="0"/>
                        <a:t> (Alf)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903721"/>
                  </a:ext>
                </a:extLst>
              </a:tr>
              <a:tr h="538761">
                <a:tc>
                  <a:txBody>
                    <a:bodyPr/>
                    <a:lstStyle/>
                    <a:p>
                      <a:r>
                        <a:rPr lang="nl-NL" dirty="0"/>
                        <a:t>20./30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Group </a:t>
                      </a:r>
                      <a:r>
                        <a:rPr lang="nl-NL" dirty="0" err="1"/>
                        <a:t>Dinner</a:t>
                      </a:r>
                      <a:r>
                        <a:rPr lang="nl-NL" dirty="0"/>
                        <a:t> at </a:t>
                      </a:r>
                      <a:r>
                        <a:rPr lang="nl-NL" u="none" dirty="0">
                          <a:solidFill>
                            <a:schemeClr val="tx1"/>
                          </a:solidFill>
                          <a:hlinkClick r:id="rId2"/>
                        </a:rPr>
                        <a:t>El Anciano Rey de los Vinos</a:t>
                      </a:r>
                      <a:endParaRPr lang="nl-NL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596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199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A66D1-A9B9-8641-9CDE-BAAA86CEE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International Security </a:t>
            </a:r>
            <a:r>
              <a:rPr lang="nl-NL" dirty="0" err="1"/>
              <a:t>Activities</a:t>
            </a:r>
            <a:endParaRPr lang="nl-NL" dirty="0"/>
          </a:p>
        </p:txBody>
      </p:sp>
      <p:sp>
        <p:nvSpPr>
          <p:cNvPr id="4" name="Afgeronde rechthoek 3">
            <a:extLst>
              <a:ext uri="{FF2B5EF4-FFF2-40B4-BE49-F238E27FC236}">
                <a16:creationId xmlns:a16="http://schemas.microsoft.com/office/drawing/2014/main" id="{284D0E32-C24A-A244-88D7-CDF6AA7DDFC3}"/>
              </a:ext>
            </a:extLst>
          </p:cNvPr>
          <p:cNvSpPr/>
          <p:nvPr/>
        </p:nvSpPr>
        <p:spPr>
          <a:xfrm>
            <a:off x="1695460" y="1983782"/>
            <a:ext cx="4153546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>
                <a:solidFill>
                  <a:schemeClr val="tx1"/>
                </a:solidFill>
              </a:rPr>
              <a:t>WISE</a:t>
            </a:r>
          </a:p>
          <a:p>
            <a:pPr algn="ctr"/>
            <a:r>
              <a:rPr lang="nl-NL" dirty="0">
                <a:solidFill>
                  <a:schemeClr val="tx1"/>
                </a:solidFill>
              </a:rPr>
              <a:t>Workshop in </a:t>
            </a:r>
            <a:r>
              <a:rPr lang="nl-NL" dirty="0" err="1">
                <a:solidFill>
                  <a:schemeClr val="tx1"/>
                </a:solidFill>
              </a:rPr>
              <a:t>Abingdon</a:t>
            </a:r>
            <a:r>
              <a:rPr lang="nl-NL" dirty="0">
                <a:solidFill>
                  <a:schemeClr val="tx1"/>
                </a:solidFill>
              </a:rPr>
              <a:t>, Feb. 26 – 28 </a:t>
            </a:r>
          </a:p>
        </p:txBody>
      </p:sp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F57FBCFD-23EF-8C45-A7F5-D80686F3C0FE}"/>
              </a:ext>
            </a:extLst>
          </p:cNvPr>
          <p:cNvSpPr/>
          <p:nvPr/>
        </p:nvSpPr>
        <p:spPr>
          <a:xfrm>
            <a:off x="6630691" y="1999281"/>
            <a:ext cx="4153546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>
                <a:solidFill>
                  <a:schemeClr val="tx1"/>
                </a:solidFill>
              </a:rPr>
              <a:t>Global NREN security </a:t>
            </a:r>
            <a:r>
              <a:rPr lang="nl-NL" sz="3600" dirty="0" err="1">
                <a:solidFill>
                  <a:schemeClr val="tx1"/>
                </a:solidFill>
              </a:rPr>
              <a:t>group</a:t>
            </a:r>
            <a:endParaRPr lang="nl-NL" sz="3600" dirty="0">
              <a:solidFill>
                <a:schemeClr val="tx1"/>
              </a:solidFill>
            </a:endParaRPr>
          </a:p>
          <a:p>
            <a:pPr algn="ctr"/>
            <a:r>
              <a:rPr lang="nl-NL" dirty="0">
                <a:solidFill>
                  <a:schemeClr val="tx1"/>
                </a:solidFill>
              </a:rPr>
              <a:t>Crisis </a:t>
            </a:r>
            <a:r>
              <a:rPr lang="nl-NL" dirty="0" err="1">
                <a:solidFill>
                  <a:schemeClr val="tx1"/>
                </a:solidFill>
              </a:rPr>
              <a:t>exercise</a:t>
            </a:r>
            <a:endParaRPr lang="nl-NL" dirty="0">
              <a:solidFill>
                <a:schemeClr val="tx1"/>
              </a:solidFill>
            </a:endParaRPr>
          </a:p>
          <a:p>
            <a:pPr algn="ctr"/>
            <a:r>
              <a:rPr lang="nl-NL" dirty="0">
                <a:solidFill>
                  <a:schemeClr val="tx1"/>
                </a:solidFill>
              </a:rPr>
              <a:t>Security baseline</a:t>
            </a:r>
          </a:p>
          <a:p>
            <a:pPr algn="ctr"/>
            <a:r>
              <a:rPr lang="nl-NL" dirty="0">
                <a:solidFill>
                  <a:schemeClr val="tx1"/>
                </a:solidFill>
              </a:rPr>
              <a:t>DDOS </a:t>
            </a:r>
            <a:r>
              <a:rPr lang="nl-NL" dirty="0" err="1">
                <a:solidFill>
                  <a:schemeClr val="tx1"/>
                </a:solidFill>
              </a:rPr>
              <a:t>mitigation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B66FDD37-B47B-A94A-A819-96A64D91399A}"/>
              </a:ext>
            </a:extLst>
          </p:cNvPr>
          <p:cNvSpPr/>
          <p:nvPr/>
        </p:nvSpPr>
        <p:spPr>
          <a:xfrm>
            <a:off x="1695460" y="4348688"/>
            <a:ext cx="4153546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>
                <a:solidFill>
                  <a:schemeClr val="tx1"/>
                </a:solidFill>
              </a:rPr>
              <a:t>TF-CSIRT</a:t>
            </a:r>
          </a:p>
          <a:p>
            <a:pPr algn="ctr"/>
            <a:r>
              <a:rPr lang="nl-NL" dirty="0">
                <a:solidFill>
                  <a:schemeClr val="tx1"/>
                </a:solidFill>
              </a:rPr>
              <a:t>CSIRT/FIRST meeting</a:t>
            </a:r>
          </a:p>
        </p:txBody>
      </p:sp>
      <p:sp>
        <p:nvSpPr>
          <p:cNvPr id="7" name="Afgeronde rechthoek 6">
            <a:extLst>
              <a:ext uri="{FF2B5EF4-FFF2-40B4-BE49-F238E27FC236}">
                <a16:creationId xmlns:a16="http://schemas.microsoft.com/office/drawing/2014/main" id="{00A395A2-724D-D646-8635-AFDB05829A9C}"/>
              </a:ext>
            </a:extLst>
          </p:cNvPr>
          <p:cNvSpPr/>
          <p:nvPr/>
        </p:nvSpPr>
        <p:spPr>
          <a:xfrm>
            <a:off x="6630691" y="4286696"/>
            <a:ext cx="4153546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>
                <a:solidFill>
                  <a:schemeClr val="tx1"/>
                </a:solidFill>
              </a:rPr>
              <a:t>FIRST </a:t>
            </a:r>
            <a:r>
              <a:rPr lang="nl-NL" sz="3600" dirty="0" err="1">
                <a:solidFill>
                  <a:schemeClr val="tx1"/>
                </a:solidFill>
              </a:rPr>
              <a:t>Academic</a:t>
            </a:r>
            <a:r>
              <a:rPr lang="nl-NL" sz="3600" dirty="0">
                <a:solidFill>
                  <a:schemeClr val="tx1"/>
                </a:solidFill>
              </a:rPr>
              <a:t> Security SIG</a:t>
            </a:r>
          </a:p>
        </p:txBody>
      </p:sp>
    </p:spTree>
    <p:extLst>
      <p:ext uri="{BB962C8B-B14F-4D97-AF65-F5344CB8AC3E}">
        <p14:creationId xmlns:p14="http://schemas.microsoft.com/office/powerpoint/2010/main" val="2261324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EA412890-7594-7D4B-A44A-818AC6F54F5C}"/>
              </a:ext>
            </a:extLst>
          </p:cNvPr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32" y="510028"/>
            <a:ext cx="11034794" cy="55963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9316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D326CCC-955A-DC48-8BB1-C9744C557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07327"/>
          </a:xfrm>
        </p:spPr>
        <p:txBody>
          <a:bodyPr>
            <a:normAutofit/>
          </a:bodyPr>
          <a:lstStyle/>
          <a:p>
            <a:r>
              <a:rPr lang="nl-NL" sz="3200" dirty="0"/>
              <a:t>2nd Crisis </a:t>
            </a:r>
            <a:r>
              <a:rPr lang="nl-NL" sz="3200" dirty="0" err="1"/>
              <a:t>exercise</a:t>
            </a:r>
            <a:r>
              <a:rPr lang="nl-NL" sz="3200" dirty="0"/>
              <a:t> Global NREN security </a:t>
            </a:r>
            <a:r>
              <a:rPr lang="nl-NL" sz="3200" dirty="0" err="1"/>
              <a:t>group</a:t>
            </a:r>
            <a:endParaRPr lang="nl-NL" sz="3200" dirty="0"/>
          </a:p>
        </p:txBody>
      </p:sp>
      <p:sp>
        <p:nvSpPr>
          <p:cNvPr id="10" name="Afgeronde rechthoek 9">
            <a:extLst>
              <a:ext uri="{FF2B5EF4-FFF2-40B4-BE49-F238E27FC236}">
                <a16:creationId xmlns:a16="http://schemas.microsoft.com/office/drawing/2014/main" id="{99CC1E1F-A10E-C74F-9B72-D842F6A32451}"/>
              </a:ext>
            </a:extLst>
          </p:cNvPr>
          <p:cNvSpPr/>
          <p:nvPr/>
        </p:nvSpPr>
        <p:spPr>
          <a:xfrm>
            <a:off x="207624" y="1425844"/>
            <a:ext cx="3759942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u="sng" dirty="0" err="1">
                <a:solidFill>
                  <a:schemeClr val="tx1"/>
                </a:solidFill>
              </a:rPr>
              <a:t>Participants</a:t>
            </a:r>
            <a:r>
              <a:rPr lang="nl-NL" sz="2400" u="sng" dirty="0">
                <a:solidFill>
                  <a:schemeClr val="tx1"/>
                </a:solidFill>
              </a:rPr>
              <a:t>: </a:t>
            </a:r>
          </a:p>
          <a:p>
            <a:r>
              <a:rPr lang="nl-NL" sz="2400" dirty="0">
                <a:solidFill>
                  <a:schemeClr val="tx1"/>
                </a:solidFill>
              </a:rPr>
              <a:t>RNP, </a:t>
            </a:r>
            <a:r>
              <a:rPr lang="nl-NL" sz="2400" dirty="0" err="1">
                <a:solidFill>
                  <a:schemeClr val="tx1"/>
                </a:solidFill>
              </a:rPr>
              <a:t>Esnet</a:t>
            </a:r>
            <a:r>
              <a:rPr lang="nl-NL" sz="2400" dirty="0">
                <a:solidFill>
                  <a:schemeClr val="tx1"/>
                </a:solidFill>
              </a:rPr>
              <a:t>, Internet2, </a:t>
            </a:r>
            <a:r>
              <a:rPr lang="nl-NL" sz="2400" dirty="0" err="1">
                <a:solidFill>
                  <a:schemeClr val="tx1"/>
                </a:solidFill>
              </a:rPr>
              <a:t>Canary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  <a:r>
              <a:rPr lang="nl-NL" sz="2400" dirty="0" err="1">
                <a:solidFill>
                  <a:schemeClr val="tx1"/>
                </a:solidFill>
              </a:rPr>
              <a:t>Jisc</a:t>
            </a:r>
            <a:r>
              <a:rPr lang="nl-NL" sz="2400" dirty="0">
                <a:solidFill>
                  <a:schemeClr val="tx1"/>
                </a:solidFill>
              </a:rPr>
              <a:t>, GÉANT, </a:t>
            </a:r>
            <a:r>
              <a:rPr lang="nl-NL" sz="2400" dirty="0" err="1">
                <a:solidFill>
                  <a:schemeClr val="tx1"/>
                </a:solidFill>
              </a:rPr>
              <a:t>Nordunet</a:t>
            </a:r>
            <a:r>
              <a:rPr lang="nl-NL" sz="2400" dirty="0">
                <a:solidFill>
                  <a:schemeClr val="tx1"/>
                </a:solidFill>
              </a:rPr>
              <a:t>, DFN, SURFnet, SANREN, </a:t>
            </a:r>
            <a:r>
              <a:rPr lang="nl-NL" sz="2400" dirty="0" err="1">
                <a:solidFill>
                  <a:schemeClr val="tx1"/>
                </a:solidFill>
              </a:rPr>
              <a:t>AARNet</a:t>
            </a:r>
            <a:r>
              <a:rPr lang="nl-NL" sz="2400" dirty="0">
                <a:solidFill>
                  <a:schemeClr val="tx1"/>
                </a:solidFill>
              </a:rPr>
              <a:t>, REANNZ</a:t>
            </a:r>
          </a:p>
        </p:txBody>
      </p:sp>
      <p:sp>
        <p:nvSpPr>
          <p:cNvPr id="12" name="Afgeronde rechthoek 11">
            <a:extLst>
              <a:ext uri="{FF2B5EF4-FFF2-40B4-BE49-F238E27FC236}">
                <a16:creationId xmlns:a16="http://schemas.microsoft.com/office/drawing/2014/main" id="{BA8D09A8-452D-6F4A-930E-DCCAC4442859}"/>
              </a:ext>
            </a:extLst>
          </p:cNvPr>
          <p:cNvSpPr/>
          <p:nvPr/>
        </p:nvSpPr>
        <p:spPr>
          <a:xfrm>
            <a:off x="4108968" y="1422698"/>
            <a:ext cx="4153546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u="sng" dirty="0" err="1">
                <a:solidFill>
                  <a:schemeClr val="tx1"/>
                </a:solidFill>
              </a:rPr>
              <a:t>Purpose</a:t>
            </a:r>
            <a:r>
              <a:rPr lang="nl-NL" sz="2400" dirty="0">
                <a:solidFill>
                  <a:schemeClr val="tx1"/>
                </a:solidFill>
              </a:rPr>
              <a:t>: </a:t>
            </a:r>
          </a:p>
          <a:p>
            <a:r>
              <a:rPr lang="nl-NL" sz="2400" dirty="0">
                <a:solidFill>
                  <a:schemeClr val="tx1"/>
                </a:solidFill>
              </a:rPr>
              <a:t>get a </a:t>
            </a:r>
            <a:r>
              <a:rPr lang="nl-NL" sz="2400" dirty="0" err="1">
                <a:solidFill>
                  <a:schemeClr val="tx1"/>
                </a:solidFill>
              </a:rPr>
              <a:t>good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representation</a:t>
            </a:r>
            <a:r>
              <a:rPr lang="nl-NL" sz="2400" dirty="0">
                <a:solidFill>
                  <a:schemeClr val="tx1"/>
                </a:solidFill>
              </a:rPr>
              <a:t> in a VC </a:t>
            </a:r>
            <a:r>
              <a:rPr lang="nl-NL" sz="2400" dirty="0" err="1">
                <a:solidFill>
                  <a:schemeClr val="tx1"/>
                </a:solidFill>
              </a:rPr>
              <a:t>within</a:t>
            </a:r>
            <a:r>
              <a:rPr lang="nl-NL" sz="2400" dirty="0">
                <a:solidFill>
                  <a:schemeClr val="tx1"/>
                </a:solidFill>
              </a:rPr>
              <a:t> 1 </a:t>
            </a:r>
            <a:r>
              <a:rPr lang="nl-NL" sz="2400" dirty="0" err="1">
                <a:solidFill>
                  <a:schemeClr val="tx1"/>
                </a:solidFill>
              </a:rPr>
              <a:t>hour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to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discuss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and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coordinate</a:t>
            </a:r>
            <a:r>
              <a:rPr lang="nl-NL" sz="2400" dirty="0">
                <a:solidFill>
                  <a:schemeClr val="tx1"/>
                </a:solidFill>
              </a:rPr>
              <a:t> a </a:t>
            </a:r>
            <a:r>
              <a:rPr lang="nl-NL" sz="2400" dirty="0" err="1">
                <a:solidFill>
                  <a:schemeClr val="tx1"/>
                </a:solidFill>
              </a:rPr>
              <a:t>global</a:t>
            </a:r>
            <a:r>
              <a:rPr lang="nl-NL" sz="2400" dirty="0">
                <a:solidFill>
                  <a:schemeClr val="tx1"/>
                </a:solidFill>
              </a:rPr>
              <a:t> crisis</a:t>
            </a:r>
          </a:p>
        </p:txBody>
      </p:sp>
      <p:sp>
        <p:nvSpPr>
          <p:cNvPr id="13" name="Afgeronde rechthoek 12">
            <a:extLst>
              <a:ext uri="{FF2B5EF4-FFF2-40B4-BE49-F238E27FC236}">
                <a16:creationId xmlns:a16="http://schemas.microsoft.com/office/drawing/2014/main" id="{F21CEE22-E6D5-2F4E-BA53-6EB871AB672B}"/>
              </a:ext>
            </a:extLst>
          </p:cNvPr>
          <p:cNvSpPr/>
          <p:nvPr/>
        </p:nvSpPr>
        <p:spPr>
          <a:xfrm>
            <a:off x="8403916" y="1422698"/>
            <a:ext cx="3580459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u="sng" dirty="0">
                <a:solidFill>
                  <a:schemeClr val="tx1"/>
                </a:solidFill>
              </a:rPr>
              <a:t>Method</a:t>
            </a:r>
            <a:r>
              <a:rPr lang="nl-NL" sz="2400" dirty="0">
                <a:solidFill>
                  <a:schemeClr val="tx1"/>
                </a:solidFill>
              </a:rPr>
              <a:t>: </a:t>
            </a:r>
          </a:p>
          <a:p>
            <a:r>
              <a:rPr lang="nl-NL" sz="2400" dirty="0">
                <a:solidFill>
                  <a:schemeClr val="tx1"/>
                </a:solidFill>
              </a:rPr>
              <a:t>pre-</a:t>
            </a:r>
            <a:r>
              <a:rPr lang="nl-NL" sz="2400" dirty="0" err="1">
                <a:solidFill>
                  <a:schemeClr val="tx1"/>
                </a:solidFill>
              </a:rPr>
              <a:t>announce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for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exercise</a:t>
            </a:r>
            <a:r>
              <a:rPr lang="nl-NL" sz="2400" dirty="0">
                <a:solidFill>
                  <a:schemeClr val="tx1"/>
                </a:solidFill>
              </a:rPr>
              <a:t> ‘</a:t>
            </a:r>
            <a:r>
              <a:rPr lang="nl-NL" sz="2400" dirty="0" err="1">
                <a:solidFill>
                  <a:schemeClr val="tx1"/>
                </a:solidFill>
              </a:rPr>
              <a:t>window</a:t>
            </a:r>
            <a:r>
              <a:rPr lang="nl-NL" sz="2400" dirty="0">
                <a:solidFill>
                  <a:schemeClr val="tx1"/>
                </a:solidFill>
              </a:rPr>
              <a:t>’, </a:t>
            </a:r>
            <a:r>
              <a:rPr lang="nl-NL" sz="2400" dirty="0" err="1">
                <a:solidFill>
                  <a:schemeClr val="tx1"/>
                </a:solidFill>
              </a:rPr>
              <a:t>announce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by</a:t>
            </a:r>
            <a:r>
              <a:rPr lang="nl-NL" sz="2400" dirty="0">
                <a:solidFill>
                  <a:schemeClr val="tx1"/>
                </a:solidFill>
              </a:rPr>
              <a:t> e-mail, </a:t>
            </a:r>
            <a:r>
              <a:rPr lang="nl-NL" sz="2400" dirty="0" err="1">
                <a:solidFill>
                  <a:schemeClr val="tx1"/>
                </a:solidFill>
              </a:rPr>
              <a:t>telephone</a:t>
            </a:r>
            <a:r>
              <a:rPr lang="nl-NL" sz="2400" dirty="0">
                <a:solidFill>
                  <a:schemeClr val="tx1"/>
                </a:solidFill>
              </a:rPr>
              <a:t> follow-up, VC</a:t>
            </a:r>
          </a:p>
        </p:txBody>
      </p:sp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064750A3-1F60-8D4F-B4FD-DD81D2CC370D}"/>
              </a:ext>
            </a:extLst>
          </p:cNvPr>
          <p:cNvSpPr/>
          <p:nvPr/>
        </p:nvSpPr>
        <p:spPr>
          <a:xfrm>
            <a:off x="207624" y="4680488"/>
            <a:ext cx="3310491" cy="169548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u="sng" dirty="0">
                <a:solidFill>
                  <a:schemeClr val="tx1"/>
                </a:solidFill>
              </a:rPr>
              <a:t>Timing</a:t>
            </a:r>
            <a:r>
              <a:rPr lang="nl-NL" sz="2400" dirty="0">
                <a:solidFill>
                  <a:schemeClr val="tx1"/>
                </a:solidFill>
              </a:rPr>
              <a:t>: </a:t>
            </a:r>
          </a:p>
          <a:p>
            <a:r>
              <a:rPr lang="nl-NL" sz="2400" dirty="0">
                <a:solidFill>
                  <a:schemeClr val="tx1"/>
                </a:solidFill>
              </a:rPr>
              <a:t>VC at 12.00 (</a:t>
            </a:r>
            <a:r>
              <a:rPr lang="nl-NL" sz="2400" dirty="0" err="1">
                <a:solidFill>
                  <a:schemeClr val="tx1"/>
                </a:solidFill>
              </a:rPr>
              <a:t>noon</a:t>
            </a:r>
            <a:r>
              <a:rPr lang="nl-NL" sz="2400" dirty="0">
                <a:solidFill>
                  <a:schemeClr val="tx1"/>
                </a:solidFill>
              </a:rPr>
              <a:t>) CET, </a:t>
            </a:r>
            <a:r>
              <a:rPr lang="nl-NL" sz="2400" dirty="0" err="1">
                <a:solidFill>
                  <a:schemeClr val="tx1"/>
                </a:solidFill>
              </a:rPr>
              <a:t>announce</a:t>
            </a:r>
            <a:r>
              <a:rPr lang="nl-NL" sz="2400" dirty="0">
                <a:solidFill>
                  <a:schemeClr val="tx1"/>
                </a:solidFill>
              </a:rPr>
              <a:t> e-mail 1 </a:t>
            </a:r>
            <a:r>
              <a:rPr lang="nl-NL" sz="2400" dirty="0" err="1">
                <a:solidFill>
                  <a:schemeClr val="tx1"/>
                </a:solidFill>
              </a:rPr>
              <a:t>hour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before</a:t>
            </a: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15" name="Afgeronde rechthoek 14">
            <a:extLst>
              <a:ext uri="{FF2B5EF4-FFF2-40B4-BE49-F238E27FC236}">
                <a16:creationId xmlns:a16="http://schemas.microsoft.com/office/drawing/2014/main" id="{8F5DF23C-5FFC-B343-BA8D-3664738B08EB}"/>
              </a:ext>
            </a:extLst>
          </p:cNvPr>
          <p:cNvSpPr/>
          <p:nvPr/>
        </p:nvSpPr>
        <p:spPr>
          <a:xfrm>
            <a:off x="3656866" y="4680487"/>
            <a:ext cx="3828815" cy="169548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u="sng" dirty="0" err="1">
                <a:solidFill>
                  <a:schemeClr val="tx1"/>
                </a:solidFill>
              </a:rPr>
              <a:t>Results</a:t>
            </a:r>
            <a:r>
              <a:rPr lang="nl-NL" sz="2400" dirty="0">
                <a:solidFill>
                  <a:schemeClr val="tx1"/>
                </a:solidFill>
              </a:rPr>
              <a:t>: </a:t>
            </a:r>
          </a:p>
          <a:p>
            <a:r>
              <a:rPr lang="nl-NL" sz="2400" dirty="0">
                <a:solidFill>
                  <a:schemeClr val="tx1"/>
                </a:solidFill>
              </a:rPr>
              <a:t>Telephone contact </a:t>
            </a:r>
            <a:r>
              <a:rPr lang="nl-NL" sz="2400" dirty="0" err="1">
                <a:solidFill>
                  <a:schemeClr val="tx1"/>
                </a:solidFill>
              </a:rPr>
              <a:t>with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all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</a:p>
          <a:p>
            <a:r>
              <a:rPr lang="nl-NL" sz="2400" dirty="0" err="1">
                <a:solidFill>
                  <a:schemeClr val="tx1"/>
                </a:solidFill>
              </a:rPr>
              <a:t>within</a:t>
            </a:r>
            <a:r>
              <a:rPr lang="nl-NL" sz="2400" dirty="0">
                <a:solidFill>
                  <a:schemeClr val="tx1"/>
                </a:solidFill>
              </a:rPr>
              <a:t> 15 minutes, </a:t>
            </a:r>
          </a:p>
          <a:p>
            <a:r>
              <a:rPr lang="nl-NL" sz="2400" dirty="0">
                <a:solidFill>
                  <a:schemeClr val="tx1"/>
                </a:solidFill>
              </a:rPr>
              <a:t>100% </a:t>
            </a:r>
            <a:r>
              <a:rPr lang="nl-NL" sz="2400" dirty="0" err="1">
                <a:solidFill>
                  <a:schemeClr val="tx1"/>
                </a:solidFill>
              </a:rPr>
              <a:t>participation</a:t>
            </a:r>
            <a:r>
              <a:rPr lang="nl-NL" sz="2400" dirty="0">
                <a:solidFill>
                  <a:schemeClr val="tx1"/>
                </a:solidFill>
              </a:rPr>
              <a:t> in VC</a:t>
            </a:r>
          </a:p>
        </p:txBody>
      </p:sp>
      <p:sp>
        <p:nvSpPr>
          <p:cNvPr id="16" name="Afgeronde rechthoek 15">
            <a:extLst>
              <a:ext uri="{FF2B5EF4-FFF2-40B4-BE49-F238E27FC236}">
                <a16:creationId xmlns:a16="http://schemas.microsoft.com/office/drawing/2014/main" id="{D595A70C-9FC0-E840-8160-EFDFC95C7387}"/>
              </a:ext>
            </a:extLst>
          </p:cNvPr>
          <p:cNvSpPr/>
          <p:nvPr/>
        </p:nvSpPr>
        <p:spPr>
          <a:xfrm>
            <a:off x="7624432" y="4680488"/>
            <a:ext cx="4359943" cy="169548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u="sng" dirty="0" err="1">
                <a:solidFill>
                  <a:schemeClr val="tx1"/>
                </a:solidFill>
              </a:rPr>
              <a:t>Conclusio</a:t>
            </a:r>
            <a:r>
              <a:rPr lang="nl-NL" sz="2400" dirty="0" err="1">
                <a:solidFill>
                  <a:schemeClr val="tx1"/>
                </a:solidFill>
              </a:rPr>
              <a:t>n</a:t>
            </a:r>
            <a:r>
              <a:rPr lang="nl-NL" sz="2400" dirty="0">
                <a:solidFill>
                  <a:schemeClr val="tx1"/>
                </a:solidFill>
              </a:rPr>
              <a:t>:</a:t>
            </a:r>
          </a:p>
          <a:p>
            <a:r>
              <a:rPr lang="nl-NL" sz="2400" dirty="0">
                <a:solidFill>
                  <a:schemeClr val="tx1"/>
                </a:solidFill>
              </a:rPr>
              <a:t>++ VC is </a:t>
            </a:r>
            <a:r>
              <a:rPr lang="nl-NL" sz="2400" dirty="0" err="1">
                <a:solidFill>
                  <a:schemeClr val="tx1"/>
                </a:solidFill>
              </a:rPr>
              <a:t>good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for</a:t>
            </a:r>
            <a:r>
              <a:rPr lang="nl-NL" sz="2400" dirty="0">
                <a:solidFill>
                  <a:schemeClr val="tx1"/>
                </a:solidFill>
              </a:rPr>
              <a:t> a ‘war’-room </a:t>
            </a:r>
          </a:p>
          <a:p>
            <a:r>
              <a:rPr lang="nl-NL" sz="2400" dirty="0">
                <a:solidFill>
                  <a:schemeClr val="tx1"/>
                </a:solidFill>
              </a:rPr>
              <a:t>-- Strong </a:t>
            </a:r>
            <a:r>
              <a:rPr lang="nl-NL" sz="2400" dirty="0" err="1">
                <a:solidFill>
                  <a:schemeClr val="tx1"/>
                </a:solidFill>
              </a:rPr>
              <a:t>dependency</a:t>
            </a:r>
            <a:r>
              <a:rPr lang="nl-NL" sz="2400" dirty="0">
                <a:solidFill>
                  <a:schemeClr val="tx1"/>
                </a:solidFill>
              </a:rPr>
              <a:t> on internet</a:t>
            </a:r>
          </a:p>
        </p:txBody>
      </p:sp>
      <p:sp>
        <p:nvSpPr>
          <p:cNvPr id="17" name="Afgeronde rechthoek 16">
            <a:extLst>
              <a:ext uri="{FF2B5EF4-FFF2-40B4-BE49-F238E27FC236}">
                <a16:creationId xmlns:a16="http://schemas.microsoft.com/office/drawing/2014/main" id="{71BCF761-BC7D-0844-B479-4D6910EFE898}"/>
              </a:ext>
            </a:extLst>
          </p:cNvPr>
          <p:cNvSpPr/>
          <p:nvPr/>
        </p:nvSpPr>
        <p:spPr>
          <a:xfrm>
            <a:off x="233943" y="3673098"/>
            <a:ext cx="11750431" cy="80591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u="sng" dirty="0" err="1">
                <a:solidFill>
                  <a:schemeClr val="tx1"/>
                </a:solidFill>
              </a:rPr>
              <a:t>Treath</a:t>
            </a:r>
            <a:r>
              <a:rPr lang="nl-NL" sz="2400" dirty="0">
                <a:solidFill>
                  <a:schemeClr val="tx1"/>
                </a:solidFill>
              </a:rPr>
              <a:t>: Strong </a:t>
            </a:r>
            <a:r>
              <a:rPr lang="nl-NL" sz="2400" dirty="0" err="1">
                <a:solidFill>
                  <a:schemeClr val="tx1"/>
                </a:solidFill>
              </a:rPr>
              <a:t>suspicion</a:t>
            </a:r>
            <a:r>
              <a:rPr lang="nl-NL" sz="2400" dirty="0">
                <a:solidFill>
                  <a:schemeClr val="tx1"/>
                </a:solidFill>
              </a:rPr>
              <a:t> on </a:t>
            </a:r>
            <a:r>
              <a:rPr lang="nl-NL" sz="2400" dirty="0" err="1">
                <a:solidFill>
                  <a:schemeClr val="tx1"/>
                </a:solidFill>
              </a:rPr>
              <a:t>coming</a:t>
            </a:r>
            <a:r>
              <a:rPr lang="nl-NL" sz="2400" dirty="0">
                <a:solidFill>
                  <a:schemeClr val="tx1"/>
                </a:solidFill>
              </a:rPr>
              <a:t> large </a:t>
            </a:r>
            <a:r>
              <a:rPr lang="nl-NL" sz="2400" dirty="0" err="1">
                <a:solidFill>
                  <a:schemeClr val="tx1"/>
                </a:solidFill>
              </a:rPr>
              <a:t>scale</a:t>
            </a:r>
            <a:r>
              <a:rPr lang="nl-NL" sz="2400" dirty="0">
                <a:solidFill>
                  <a:schemeClr val="tx1"/>
                </a:solidFill>
              </a:rPr>
              <a:t>,  </a:t>
            </a:r>
            <a:r>
              <a:rPr lang="nl-NL" sz="2400" dirty="0" err="1">
                <a:solidFill>
                  <a:schemeClr val="tx1"/>
                </a:solidFill>
              </a:rPr>
              <a:t>multi</a:t>
            </a:r>
            <a:r>
              <a:rPr lang="nl-NL" sz="2400" dirty="0">
                <a:solidFill>
                  <a:schemeClr val="tx1"/>
                </a:solidFill>
              </a:rPr>
              <a:t>-vector DDOS attacks on </a:t>
            </a:r>
            <a:r>
              <a:rPr lang="nl-NL" sz="2400" dirty="0" err="1">
                <a:solidFill>
                  <a:schemeClr val="tx1"/>
                </a:solidFill>
              </a:rPr>
              <a:t>scientific</a:t>
            </a:r>
            <a:r>
              <a:rPr lang="nl-NL" sz="2400" dirty="0">
                <a:solidFill>
                  <a:schemeClr val="tx1"/>
                </a:solidFill>
              </a:rPr>
              <a:t> e-</a:t>
            </a:r>
            <a:r>
              <a:rPr lang="nl-NL" sz="2400" dirty="0" err="1">
                <a:solidFill>
                  <a:schemeClr val="tx1"/>
                </a:solidFill>
              </a:rPr>
              <a:t>infrastructures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by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religious</a:t>
            </a:r>
            <a:r>
              <a:rPr lang="nl-NL" sz="2400" dirty="0">
                <a:solidFill>
                  <a:schemeClr val="tx1"/>
                </a:solidFill>
              </a:rPr>
              <a:t>, right </a:t>
            </a:r>
            <a:r>
              <a:rPr lang="nl-NL" sz="2400" dirty="0" err="1">
                <a:solidFill>
                  <a:schemeClr val="tx1"/>
                </a:solidFill>
              </a:rPr>
              <a:t>wing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activists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that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think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science</a:t>
            </a:r>
            <a:r>
              <a:rPr lang="nl-NL" sz="2400" dirty="0">
                <a:solidFill>
                  <a:schemeClr val="tx1"/>
                </a:solidFill>
              </a:rPr>
              <a:t> is a </a:t>
            </a:r>
            <a:r>
              <a:rPr lang="nl-NL" sz="2400" dirty="0" err="1">
                <a:solidFill>
                  <a:schemeClr val="tx1"/>
                </a:solidFill>
              </a:rPr>
              <a:t>treath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for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mankind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924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F2F7378-DF48-A64C-B199-BA28921CC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Regional</a:t>
            </a:r>
            <a:r>
              <a:rPr lang="nl-NL" dirty="0"/>
              <a:t> </a:t>
            </a:r>
            <a:r>
              <a:rPr lang="nl-NL" dirty="0" err="1"/>
              <a:t>Collaborations</a:t>
            </a:r>
            <a:endParaRPr lang="nl-NL" dirty="0"/>
          </a:p>
        </p:txBody>
      </p:sp>
      <p:sp>
        <p:nvSpPr>
          <p:cNvPr id="7" name="Afgeronde rechthoek 6">
            <a:extLst>
              <a:ext uri="{FF2B5EF4-FFF2-40B4-BE49-F238E27FC236}">
                <a16:creationId xmlns:a16="http://schemas.microsoft.com/office/drawing/2014/main" id="{96E8B064-9D89-5841-9FEC-DFE1FCD5146A}"/>
              </a:ext>
            </a:extLst>
          </p:cNvPr>
          <p:cNvSpPr/>
          <p:nvPr/>
        </p:nvSpPr>
        <p:spPr>
          <a:xfrm>
            <a:off x="1687436" y="1844298"/>
            <a:ext cx="4153546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>
                <a:solidFill>
                  <a:schemeClr val="tx1"/>
                </a:solidFill>
              </a:rPr>
              <a:t>Benelux</a:t>
            </a:r>
          </a:p>
        </p:txBody>
      </p:sp>
      <p:sp>
        <p:nvSpPr>
          <p:cNvPr id="8" name="Afgeronde rechthoek 7">
            <a:extLst>
              <a:ext uri="{FF2B5EF4-FFF2-40B4-BE49-F238E27FC236}">
                <a16:creationId xmlns:a16="http://schemas.microsoft.com/office/drawing/2014/main" id="{27A1F7BB-26A8-FC46-A110-AE9479C2396A}"/>
              </a:ext>
            </a:extLst>
          </p:cNvPr>
          <p:cNvSpPr/>
          <p:nvPr/>
        </p:nvSpPr>
        <p:spPr>
          <a:xfrm>
            <a:off x="6754051" y="1844298"/>
            <a:ext cx="4153546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>
                <a:solidFill>
                  <a:schemeClr val="tx1"/>
                </a:solidFill>
              </a:rPr>
              <a:t>Nordic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10" name="Afgeronde rechthoek 9">
            <a:extLst>
              <a:ext uri="{FF2B5EF4-FFF2-40B4-BE49-F238E27FC236}">
                <a16:creationId xmlns:a16="http://schemas.microsoft.com/office/drawing/2014/main" id="{6D4D75BE-313C-0042-95E9-C507BEDA3710}"/>
              </a:ext>
            </a:extLst>
          </p:cNvPr>
          <p:cNvSpPr/>
          <p:nvPr/>
        </p:nvSpPr>
        <p:spPr>
          <a:xfrm>
            <a:off x="1687436" y="4302194"/>
            <a:ext cx="4153546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>
                <a:solidFill>
                  <a:schemeClr val="tx1"/>
                </a:solidFill>
              </a:rPr>
              <a:t>Uk-Ireland</a:t>
            </a:r>
          </a:p>
        </p:txBody>
      </p:sp>
      <p:sp>
        <p:nvSpPr>
          <p:cNvPr id="11" name="Afgeronde rechthoek 10">
            <a:extLst>
              <a:ext uri="{FF2B5EF4-FFF2-40B4-BE49-F238E27FC236}">
                <a16:creationId xmlns:a16="http://schemas.microsoft.com/office/drawing/2014/main" id="{39718FD9-CA8F-B944-80DB-9240DA5F65B3}"/>
              </a:ext>
            </a:extLst>
          </p:cNvPr>
          <p:cNvSpPr/>
          <p:nvPr/>
        </p:nvSpPr>
        <p:spPr>
          <a:xfrm>
            <a:off x="6754051" y="4302194"/>
            <a:ext cx="4153546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>
                <a:solidFill>
                  <a:schemeClr val="tx1"/>
                </a:solidFill>
              </a:rPr>
              <a:t>Indian Ocean </a:t>
            </a:r>
            <a:r>
              <a:rPr lang="nl-NL" sz="3600" dirty="0" err="1">
                <a:solidFill>
                  <a:schemeClr val="tx1"/>
                </a:solidFill>
              </a:rPr>
              <a:t>Rim</a:t>
            </a:r>
            <a:r>
              <a:rPr lang="nl-NL" sz="3600" dirty="0">
                <a:solidFill>
                  <a:schemeClr val="tx1"/>
                </a:solidFill>
              </a:rPr>
              <a:t> Association</a:t>
            </a:r>
          </a:p>
        </p:txBody>
      </p:sp>
    </p:spTree>
    <p:extLst>
      <p:ext uri="{BB962C8B-B14F-4D97-AF65-F5344CB8AC3E}">
        <p14:creationId xmlns:p14="http://schemas.microsoft.com/office/powerpoint/2010/main" val="2959525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942AB0-39C3-D449-90C4-2EF5AF015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Géant Security </a:t>
            </a:r>
            <a:r>
              <a:rPr lang="nl-NL" dirty="0" err="1"/>
              <a:t>whitepaper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38DC81-263F-3546-96B6-0039C48A923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cap="none" dirty="0"/>
              <a:t>Scope: </a:t>
            </a:r>
          </a:p>
          <a:p>
            <a:pPr lvl="1"/>
            <a:r>
              <a:rPr lang="nl-NL" cap="none" dirty="0"/>
              <a:t>GÉANT </a:t>
            </a:r>
            <a:r>
              <a:rPr lang="nl-NL" cap="none" dirty="0" err="1"/>
              <a:t>and</a:t>
            </a:r>
            <a:r>
              <a:rPr lang="nl-NL" cap="none" dirty="0"/>
              <a:t> </a:t>
            </a:r>
            <a:r>
              <a:rPr lang="nl-NL" cap="none" dirty="0" err="1"/>
              <a:t>NRENs</a:t>
            </a:r>
            <a:endParaRPr lang="nl-NL" cap="none" dirty="0"/>
          </a:p>
          <a:p>
            <a:pPr lvl="1"/>
            <a:r>
              <a:rPr lang="nl-NL" cap="none" dirty="0" err="1"/>
              <a:t>Internal</a:t>
            </a:r>
            <a:r>
              <a:rPr lang="nl-NL" cap="none" dirty="0"/>
              <a:t> </a:t>
            </a:r>
            <a:r>
              <a:rPr lang="nl-NL" cap="none" dirty="0" err="1"/>
              <a:t>organisation</a:t>
            </a:r>
            <a:r>
              <a:rPr lang="nl-NL" cap="none" dirty="0"/>
              <a:t> of security, </a:t>
            </a:r>
            <a:r>
              <a:rPr lang="nl-NL" cap="none" dirty="0" err="1"/>
              <a:t>products</a:t>
            </a:r>
            <a:r>
              <a:rPr lang="nl-NL" cap="none" dirty="0"/>
              <a:t> </a:t>
            </a:r>
            <a:r>
              <a:rPr lang="nl-NL" cap="none" dirty="0" err="1"/>
              <a:t>and</a:t>
            </a:r>
            <a:r>
              <a:rPr lang="nl-NL" cap="none" dirty="0"/>
              <a:t> services, security </a:t>
            </a:r>
            <a:r>
              <a:rPr lang="nl-NL" cap="none" dirty="0" err="1"/>
              <a:t>for</a:t>
            </a:r>
            <a:r>
              <a:rPr lang="nl-NL" cap="none" dirty="0"/>
              <a:t> </a:t>
            </a:r>
            <a:r>
              <a:rPr lang="nl-NL" cap="none" dirty="0" err="1"/>
              <a:t>the</a:t>
            </a:r>
            <a:r>
              <a:rPr lang="nl-NL" cap="none" dirty="0"/>
              <a:t> </a:t>
            </a:r>
            <a:r>
              <a:rPr lang="nl-NL" cap="none" dirty="0" err="1"/>
              <a:t>constituents</a:t>
            </a:r>
            <a:endParaRPr lang="nl-NL" cap="none" dirty="0"/>
          </a:p>
          <a:p>
            <a:r>
              <a:rPr lang="nl-NL" cap="none" dirty="0"/>
              <a:t>Reach: 2018 - 2022, input </a:t>
            </a:r>
            <a:r>
              <a:rPr lang="nl-NL" cap="none" dirty="0" err="1"/>
              <a:t>for</a:t>
            </a:r>
            <a:r>
              <a:rPr lang="nl-NL" cap="none" dirty="0"/>
              <a:t> GN4-3 program 2019 – 2022</a:t>
            </a:r>
          </a:p>
          <a:p>
            <a:r>
              <a:rPr lang="nl-NL" cap="none" dirty="0"/>
              <a:t>Status: </a:t>
            </a:r>
          </a:p>
          <a:p>
            <a:pPr lvl="1"/>
            <a:r>
              <a:rPr lang="nl-NL" cap="none" dirty="0"/>
              <a:t>Whitepaper input </a:t>
            </a:r>
            <a:r>
              <a:rPr lang="nl-NL" cap="none" dirty="0" err="1"/>
              <a:t>collected</a:t>
            </a:r>
            <a:r>
              <a:rPr lang="nl-NL" cap="none" dirty="0"/>
              <a:t> </a:t>
            </a:r>
            <a:r>
              <a:rPr lang="nl-NL" cap="none" dirty="0" err="1"/>
              <a:t>from</a:t>
            </a:r>
            <a:r>
              <a:rPr lang="nl-NL" cap="none" dirty="0"/>
              <a:t> communities </a:t>
            </a:r>
            <a:r>
              <a:rPr lang="nl-NL" cap="none" dirty="0" err="1"/>
              <a:t>and</a:t>
            </a:r>
            <a:r>
              <a:rPr lang="nl-NL" cap="none" dirty="0"/>
              <a:t> </a:t>
            </a:r>
            <a:r>
              <a:rPr lang="nl-NL" cap="none" dirty="0" err="1"/>
              <a:t>individuals</a:t>
            </a:r>
            <a:endParaRPr lang="nl-NL" cap="none" dirty="0"/>
          </a:p>
          <a:p>
            <a:pPr lvl="1"/>
            <a:r>
              <a:rPr lang="nl-NL" cap="none" dirty="0"/>
              <a:t>Draft </a:t>
            </a:r>
            <a:r>
              <a:rPr lang="nl-NL" cap="none" dirty="0" err="1"/>
              <a:t>whitepaper</a:t>
            </a:r>
            <a:r>
              <a:rPr lang="nl-NL" cap="none" dirty="0"/>
              <a:t> </a:t>
            </a:r>
            <a:r>
              <a:rPr lang="nl-NL" cap="none" dirty="0" err="1"/>
              <a:t>reviewed</a:t>
            </a:r>
            <a:r>
              <a:rPr lang="nl-NL" cap="none" dirty="0"/>
              <a:t> </a:t>
            </a:r>
            <a:r>
              <a:rPr lang="nl-NL" cap="none" dirty="0" err="1"/>
              <a:t>by</a:t>
            </a:r>
            <a:r>
              <a:rPr lang="nl-NL" cap="none" dirty="0"/>
              <a:t> </a:t>
            </a:r>
            <a:r>
              <a:rPr lang="nl-NL" cap="none" dirty="0" err="1"/>
              <a:t>participants</a:t>
            </a:r>
            <a:r>
              <a:rPr lang="nl-NL" cap="none" dirty="0"/>
              <a:t> of communities </a:t>
            </a:r>
            <a:r>
              <a:rPr lang="nl-NL" cap="none" dirty="0" err="1"/>
              <a:t>and</a:t>
            </a:r>
            <a:r>
              <a:rPr lang="nl-NL" cap="none" dirty="0"/>
              <a:t> </a:t>
            </a:r>
            <a:r>
              <a:rPr lang="nl-NL" cap="none" dirty="0" err="1"/>
              <a:t>external</a:t>
            </a:r>
            <a:r>
              <a:rPr lang="nl-NL" cap="none" dirty="0"/>
              <a:t> NREN experts</a:t>
            </a:r>
          </a:p>
          <a:p>
            <a:pPr lvl="1"/>
            <a:r>
              <a:rPr lang="nl-NL" cap="none" dirty="0"/>
              <a:t>Draft </a:t>
            </a:r>
            <a:r>
              <a:rPr lang="nl-NL" cap="none" dirty="0" err="1"/>
              <a:t>whitepaper</a:t>
            </a:r>
            <a:r>
              <a:rPr lang="nl-NL" cap="none" dirty="0"/>
              <a:t> </a:t>
            </a:r>
            <a:r>
              <a:rPr lang="nl-NL" cap="none" dirty="0" err="1"/>
              <a:t>reviewed</a:t>
            </a:r>
            <a:r>
              <a:rPr lang="nl-NL" cap="none" dirty="0"/>
              <a:t> </a:t>
            </a:r>
            <a:r>
              <a:rPr lang="nl-NL" cap="none" dirty="0" err="1"/>
              <a:t>by</a:t>
            </a:r>
            <a:r>
              <a:rPr lang="nl-NL" cap="none" dirty="0"/>
              <a:t> GÉANT GPPC</a:t>
            </a:r>
          </a:p>
          <a:p>
            <a:pPr lvl="1"/>
            <a:r>
              <a:rPr lang="nl-NL" cap="none" dirty="0"/>
              <a:t>Whitepaper </a:t>
            </a:r>
            <a:r>
              <a:rPr lang="nl-NL" cap="none" dirty="0" err="1"/>
              <a:t>distributed</a:t>
            </a:r>
            <a:r>
              <a:rPr lang="nl-NL" cap="none" dirty="0"/>
              <a:t> </a:t>
            </a:r>
            <a:r>
              <a:rPr lang="nl-NL" cap="none" dirty="0" err="1"/>
              <a:t>to</a:t>
            </a:r>
            <a:r>
              <a:rPr lang="nl-NL" cap="none" dirty="0"/>
              <a:t> </a:t>
            </a:r>
            <a:r>
              <a:rPr lang="nl-NL" cap="none" dirty="0" err="1"/>
              <a:t>NRENs</a:t>
            </a:r>
            <a:r>
              <a:rPr lang="nl-NL" cap="none" dirty="0"/>
              <a:t> </a:t>
            </a:r>
            <a:r>
              <a:rPr lang="nl-NL" cap="none" dirty="0" err="1"/>
              <a:t>for</a:t>
            </a:r>
            <a:r>
              <a:rPr lang="nl-NL" cap="none" dirty="0"/>
              <a:t> ‘scoring’</a:t>
            </a:r>
          </a:p>
        </p:txBody>
      </p:sp>
    </p:spTree>
    <p:extLst>
      <p:ext uri="{BB962C8B-B14F-4D97-AF65-F5344CB8AC3E}">
        <p14:creationId xmlns:p14="http://schemas.microsoft.com/office/powerpoint/2010/main" val="1914615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D326CCC-955A-DC48-8BB1-C9744C557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07327"/>
          </a:xfrm>
        </p:spPr>
        <p:txBody>
          <a:bodyPr>
            <a:normAutofit/>
          </a:bodyPr>
          <a:lstStyle/>
          <a:p>
            <a:r>
              <a:rPr lang="nl-NL" sz="3200" dirty="0"/>
              <a:t>GÉANT Whitepaper: 6 subjects </a:t>
            </a:r>
            <a:r>
              <a:rPr lang="nl-NL" sz="3200" dirty="0" err="1"/>
              <a:t>areas</a:t>
            </a:r>
            <a:endParaRPr lang="nl-NL" sz="3200" dirty="0"/>
          </a:p>
        </p:txBody>
      </p:sp>
      <p:sp>
        <p:nvSpPr>
          <p:cNvPr id="10" name="Afgeronde rechthoek 9">
            <a:extLst>
              <a:ext uri="{FF2B5EF4-FFF2-40B4-BE49-F238E27FC236}">
                <a16:creationId xmlns:a16="http://schemas.microsoft.com/office/drawing/2014/main" id="{99CC1E1F-A10E-C74F-9B72-D842F6A32451}"/>
              </a:ext>
            </a:extLst>
          </p:cNvPr>
          <p:cNvSpPr/>
          <p:nvPr/>
        </p:nvSpPr>
        <p:spPr>
          <a:xfrm>
            <a:off x="207624" y="1425844"/>
            <a:ext cx="3759942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>
                <a:solidFill>
                  <a:schemeClr val="tx1"/>
                </a:solidFill>
              </a:rPr>
              <a:t>Security </a:t>
            </a:r>
            <a:r>
              <a:rPr lang="nl-NL" sz="2400" dirty="0" err="1">
                <a:solidFill>
                  <a:schemeClr val="tx1"/>
                </a:solidFill>
              </a:rPr>
              <a:t>Baselining</a:t>
            </a:r>
            <a:r>
              <a:rPr lang="nl-NL" sz="2400" dirty="0">
                <a:solidFill>
                  <a:schemeClr val="tx1"/>
                </a:solidFill>
              </a:rPr>
              <a:t> For </a:t>
            </a:r>
            <a:r>
              <a:rPr lang="nl-NL" sz="2400" dirty="0" err="1">
                <a:solidFill>
                  <a:schemeClr val="tx1"/>
                </a:solidFill>
              </a:rPr>
              <a:t>Products</a:t>
            </a:r>
            <a:r>
              <a:rPr lang="nl-NL" sz="2400" dirty="0">
                <a:solidFill>
                  <a:schemeClr val="tx1"/>
                </a:solidFill>
              </a:rPr>
              <a:t>, Services </a:t>
            </a:r>
            <a:r>
              <a:rPr lang="nl-NL" sz="2400" dirty="0" err="1">
                <a:solidFill>
                  <a:schemeClr val="tx1"/>
                </a:solidFill>
              </a:rPr>
              <a:t>And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Organisations</a:t>
            </a:r>
            <a:r>
              <a:rPr lang="nl-NL" sz="24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2" name="Afgeronde rechthoek 11">
            <a:extLst>
              <a:ext uri="{FF2B5EF4-FFF2-40B4-BE49-F238E27FC236}">
                <a16:creationId xmlns:a16="http://schemas.microsoft.com/office/drawing/2014/main" id="{BA8D09A8-452D-6F4A-930E-DCCAC4442859}"/>
              </a:ext>
            </a:extLst>
          </p:cNvPr>
          <p:cNvSpPr/>
          <p:nvPr/>
        </p:nvSpPr>
        <p:spPr>
          <a:xfrm>
            <a:off x="4108968" y="1422698"/>
            <a:ext cx="3841852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 err="1">
                <a:solidFill>
                  <a:schemeClr val="tx1"/>
                </a:solidFill>
              </a:rPr>
              <a:t>Managed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SecurityProducts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and</a:t>
            </a:r>
            <a:r>
              <a:rPr lang="nl-NL" sz="2400" dirty="0">
                <a:solidFill>
                  <a:schemeClr val="tx1"/>
                </a:solidFill>
              </a:rPr>
              <a:t> Services</a:t>
            </a:r>
          </a:p>
        </p:txBody>
      </p:sp>
      <p:sp>
        <p:nvSpPr>
          <p:cNvPr id="13" name="Afgeronde rechthoek 12">
            <a:extLst>
              <a:ext uri="{FF2B5EF4-FFF2-40B4-BE49-F238E27FC236}">
                <a16:creationId xmlns:a16="http://schemas.microsoft.com/office/drawing/2014/main" id="{F21CEE22-E6D5-2F4E-BA53-6EB871AB672B}"/>
              </a:ext>
            </a:extLst>
          </p:cNvPr>
          <p:cNvSpPr/>
          <p:nvPr/>
        </p:nvSpPr>
        <p:spPr>
          <a:xfrm>
            <a:off x="8095786" y="1422698"/>
            <a:ext cx="3888590" cy="19992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>
                <a:solidFill>
                  <a:schemeClr val="tx1"/>
                </a:solidFill>
              </a:rPr>
              <a:t>Legal </a:t>
            </a:r>
            <a:r>
              <a:rPr lang="nl-NL" sz="2400" dirty="0" err="1">
                <a:solidFill>
                  <a:schemeClr val="tx1"/>
                </a:solidFill>
              </a:rPr>
              <a:t>and</a:t>
            </a:r>
            <a:r>
              <a:rPr lang="nl-NL" sz="2400" dirty="0">
                <a:solidFill>
                  <a:schemeClr val="tx1"/>
                </a:solidFill>
              </a:rPr>
              <a:t> Privacy Compliance</a:t>
            </a:r>
          </a:p>
        </p:txBody>
      </p:sp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064750A3-1F60-8D4F-B4FD-DD81D2CC370D}"/>
              </a:ext>
            </a:extLst>
          </p:cNvPr>
          <p:cNvSpPr/>
          <p:nvPr/>
        </p:nvSpPr>
        <p:spPr>
          <a:xfrm>
            <a:off x="207625" y="4025590"/>
            <a:ext cx="3743340" cy="203257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>
                <a:solidFill>
                  <a:schemeClr val="tx1"/>
                </a:solidFill>
              </a:rPr>
              <a:t>Management of </a:t>
            </a:r>
            <a:r>
              <a:rPr lang="nl-NL" sz="2800" dirty="0" err="1">
                <a:solidFill>
                  <a:schemeClr val="tx1"/>
                </a:solidFill>
              </a:rPr>
              <a:t>Risks</a:t>
            </a:r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15" name="Afgeronde rechthoek 14">
            <a:extLst>
              <a:ext uri="{FF2B5EF4-FFF2-40B4-BE49-F238E27FC236}">
                <a16:creationId xmlns:a16="http://schemas.microsoft.com/office/drawing/2014/main" id="{8F5DF23C-5FFC-B343-BA8D-3664738B08EB}"/>
              </a:ext>
            </a:extLst>
          </p:cNvPr>
          <p:cNvSpPr/>
          <p:nvPr/>
        </p:nvSpPr>
        <p:spPr>
          <a:xfrm>
            <a:off x="4108968" y="4025590"/>
            <a:ext cx="3828815" cy="198239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>
                <a:solidFill>
                  <a:schemeClr val="tx1"/>
                </a:solidFill>
              </a:rPr>
              <a:t>Training </a:t>
            </a:r>
            <a:r>
              <a:rPr lang="nl-NL" sz="2400" dirty="0" err="1">
                <a:solidFill>
                  <a:schemeClr val="tx1"/>
                </a:solidFill>
              </a:rPr>
              <a:t>and</a:t>
            </a:r>
            <a:r>
              <a:rPr lang="nl-NL" sz="2400" dirty="0">
                <a:solidFill>
                  <a:schemeClr val="tx1"/>
                </a:solidFill>
              </a:rPr>
              <a:t> Awareness</a:t>
            </a:r>
          </a:p>
        </p:txBody>
      </p:sp>
      <p:sp>
        <p:nvSpPr>
          <p:cNvPr id="16" name="Afgeronde rechthoek 15">
            <a:extLst>
              <a:ext uri="{FF2B5EF4-FFF2-40B4-BE49-F238E27FC236}">
                <a16:creationId xmlns:a16="http://schemas.microsoft.com/office/drawing/2014/main" id="{D595A70C-9FC0-E840-8160-EFDFC95C7387}"/>
              </a:ext>
            </a:extLst>
          </p:cNvPr>
          <p:cNvSpPr/>
          <p:nvPr/>
        </p:nvSpPr>
        <p:spPr>
          <a:xfrm>
            <a:off x="8095787" y="4025590"/>
            <a:ext cx="3888589" cy="198239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>
                <a:solidFill>
                  <a:schemeClr val="tx1"/>
                </a:solidFill>
              </a:rPr>
              <a:t>Incident Response, Business </a:t>
            </a:r>
            <a:r>
              <a:rPr lang="nl-NL" sz="2400" dirty="0" err="1">
                <a:solidFill>
                  <a:schemeClr val="tx1"/>
                </a:solidFill>
              </a:rPr>
              <a:t>Continuity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and</a:t>
            </a:r>
            <a:r>
              <a:rPr lang="nl-NL" sz="2400" dirty="0">
                <a:solidFill>
                  <a:schemeClr val="tx1"/>
                </a:solidFill>
              </a:rPr>
              <a:t> Crisis Management</a:t>
            </a:r>
          </a:p>
        </p:txBody>
      </p:sp>
    </p:spTree>
    <p:extLst>
      <p:ext uri="{BB962C8B-B14F-4D97-AF65-F5344CB8AC3E}">
        <p14:creationId xmlns:p14="http://schemas.microsoft.com/office/powerpoint/2010/main" val="2924461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33FCB732-DEA4-2B40-B317-31A8AE76FA8D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18298153"/>
              </p:ext>
            </p:extLst>
          </p:nvPr>
        </p:nvGraphicFramePr>
        <p:xfrm>
          <a:off x="1192878" y="136601"/>
          <a:ext cx="10493600" cy="6403410"/>
        </p:xfrm>
        <a:graphic>
          <a:graphicData uri="http://schemas.openxmlformats.org/drawingml/2006/table">
            <a:tbl>
              <a:tblPr/>
              <a:tblGrid>
                <a:gridCol w="10493600">
                  <a:extLst>
                    <a:ext uri="{9D8B030D-6E8A-4147-A177-3AD203B41FA5}">
                      <a16:colId xmlns:a16="http://schemas.microsoft.com/office/drawing/2014/main" val="316386884"/>
                    </a:ext>
                  </a:extLst>
                </a:gridCol>
              </a:tblGrid>
              <a:tr h="476983">
                <a:tc>
                  <a:txBody>
                    <a:bodyPr/>
                    <a:lstStyle/>
                    <a:p>
                      <a:r>
                        <a:rPr lang="nl-NL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GÉANT Whitepaper: 12 Subject </a:t>
                      </a:r>
                      <a:r>
                        <a:rPr lang="nl-NL" sz="2800" dirty="0" err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Proposals</a:t>
                      </a:r>
                      <a:endParaRPr lang="nl-NL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/>
                </a:tc>
                <a:extLst>
                  <a:ext uri="{0D108BD9-81ED-4DB2-BD59-A6C34878D82A}">
                    <a16:rowId xmlns:a16="http://schemas.microsoft.com/office/drawing/2014/main" val="2210082843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2"/>
                        </a:rPr>
                        <a:t>Annex 1: Baselining for Products and Services and Organisations</a:t>
                      </a:r>
                      <a:endParaRPr lang="nl-NL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698525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3"/>
                        </a:rPr>
                        <a:t>Annex 2: Firewall on Demand </a:t>
                      </a:r>
                      <a:endParaRPr lang="nl-NL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8775770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4"/>
                        </a:rPr>
                        <a:t>Annex 3: Centralised DDoS mitigation</a:t>
                      </a:r>
                      <a:endParaRPr lang="nl-NL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694005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5"/>
                        </a:rPr>
                        <a:t>Annex 4: SOC operations and tools</a:t>
                      </a:r>
                      <a:endParaRPr lang="nl-NL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813457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6"/>
                        </a:rPr>
                        <a:t>Annex 5: Vulnerability Assessment "as-a-service"</a:t>
                      </a:r>
                      <a:endParaRPr lang="nl-NL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36504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7"/>
                        </a:rPr>
                        <a:t>Annex 6: EduVPN</a:t>
                      </a:r>
                      <a:endParaRPr lang="nl-NL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97836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8"/>
                        </a:rPr>
                        <a:t>Annex 7: Other security products and services</a:t>
                      </a:r>
                      <a:endParaRPr lang="nl-NL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311992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9"/>
                        </a:rPr>
                        <a:t>Annex 8: Legal and Privacy Compliance</a:t>
                      </a:r>
                      <a:endParaRPr lang="nl-NL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7007157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10"/>
                        </a:rPr>
                        <a:t>Annex 9: Management of Risks </a:t>
                      </a:r>
                      <a:endParaRPr lang="nl-NL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5403344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11"/>
                        </a:rPr>
                        <a:t>Annex 10: Training</a:t>
                      </a:r>
                      <a:endParaRPr lang="nl-NL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967549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12"/>
                        </a:rPr>
                        <a:t>Annex 11: Awareness</a:t>
                      </a:r>
                      <a:endParaRPr lang="nl-NL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015380"/>
                  </a:ext>
                </a:extLst>
              </a:tr>
              <a:tr h="476983">
                <a:tc>
                  <a:txBody>
                    <a:bodyPr/>
                    <a:lstStyle/>
                    <a:p>
                      <a:r>
                        <a:rPr lang="nl-NL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hlinkClick r:id="rId13"/>
                        </a:rPr>
                        <a:t>Annex 12: Incident Response, Business Continuity and Crisis Management</a:t>
                      </a:r>
                      <a:endParaRPr lang="nl-NL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5851" marR="65851" marT="32925" marB="329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541342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EB931131-A27F-944D-A9B3-AC2408F09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nl-NL" altLang="nl-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nl-NL" alt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861788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Aangepast 4">
      <a:dk1>
        <a:srgbClr val="000000"/>
      </a:dk1>
      <a:lt1>
        <a:srgbClr val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342DFA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Druppel</Template>
  <TotalTime>599</TotalTime>
  <Words>670</Words>
  <Application>Microsoft Macintosh PowerPoint</Application>
  <PresentationFormat>Breedbeeld</PresentationFormat>
  <Paragraphs>122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Tw Cen MT</vt:lpstr>
      <vt:lpstr>Druppel</vt:lpstr>
      <vt:lpstr>6th SIG-ISM Workshop February 2018, Madrid</vt:lpstr>
      <vt:lpstr>Agenda February 12th</vt:lpstr>
      <vt:lpstr>International Security Activities</vt:lpstr>
      <vt:lpstr>PowerPoint-presentatie</vt:lpstr>
      <vt:lpstr>2nd Crisis exercise Global NREN security group</vt:lpstr>
      <vt:lpstr>Regional Collaborations</vt:lpstr>
      <vt:lpstr>Géant Security whitepaper</vt:lpstr>
      <vt:lpstr>GÉANT Whitepaper: 6 subjects areas</vt:lpstr>
      <vt:lpstr>PowerPoint-presentatie</vt:lpstr>
      <vt:lpstr>Agenda February 12th</vt:lpstr>
      <vt:lpstr>Agenda February 13th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6th SIG-ISM Workshop February 2018, Madrid</dc:title>
  <dc:creator>Alf Moens</dc:creator>
  <cp:lastModifiedBy>Alf Moens</cp:lastModifiedBy>
  <cp:revision>15</cp:revision>
  <dcterms:created xsi:type="dcterms:W3CDTF">2018-02-11T10:49:39Z</dcterms:created>
  <dcterms:modified xsi:type="dcterms:W3CDTF">2018-02-12T11:14:40Z</dcterms:modified>
</cp:coreProperties>
</file>