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88" r:id="rId2"/>
    <p:sldMasterId id="2147483648" r:id="rId3"/>
  </p:sldMasterIdLst>
  <p:notesMasterIdLst>
    <p:notesMasterId r:id="rId20"/>
  </p:notesMasterIdLst>
  <p:sldIdLst>
    <p:sldId id="360" r:id="rId4"/>
    <p:sldId id="497" r:id="rId5"/>
    <p:sldId id="498" r:id="rId6"/>
    <p:sldId id="496" r:id="rId7"/>
    <p:sldId id="716" r:id="rId8"/>
    <p:sldId id="673" r:id="rId9"/>
    <p:sldId id="706" r:id="rId10"/>
    <p:sldId id="707" r:id="rId11"/>
    <p:sldId id="499" r:id="rId12"/>
    <p:sldId id="501" r:id="rId13"/>
    <p:sldId id="502" r:id="rId14"/>
    <p:sldId id="503" r:id="rId15"/>
    <p:sldId id="717" r:id="rId16"/>
    <p:sldId id="504" r:id="rId17"/>
    <p:sldId id="505" r:id="rId18"/>
    <p:sldId id="71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E24301"/>
    <a:srgbClr val="003F5F"/>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57" autoAdjust="0"/>
    <p:restoredTop sz="81703" autoAdjust="0"/>
  </p:normalViewPr>
  <p:slideViewPr>
    <p:cSldViewPr snapToGrid="0">
      <p:cViewPr varScale="1">
        <p:scale>
          <a:sx n="116" d="100"/>
          <a:sy n="116" d="100"/>
        </p:scale>
        <p:origin x="712" y="184"/>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15/11/2018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rgbClr val="0F5494"/>
              </a:buClr>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pPr>
              <a:defRPr/>
            </a:pPr>
            <a:fld id="{5CD163B6-3951-4262-B8BE-42A320A9797C}" type="slidenum">
              <a:rPr lang="en-GB" smtClean="0"/>
              <a:pPr>
                <a:defRPr/>
              </a:pPr>
              <a:t>5</a:t>
            </a:fld>
            <a:endParaRPr lang="en-GB"/>
          </a:p>
        </p:txBody>
      </p:sp>
    </p:spTree>
    <p:extLst>
      <p:ext uri="{BB962C8B-B14F-4D97-AF65-F5344CB8AC3E}">
        <p14:creationId xmlns:p14="http://schemas.microsoft.com/office/powerpoint/2010/main" val="1934869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5CD163B6-3951-4262-B8BE-42A320A9797C}" type="slidenum">
              <a:rPr lang="en-GB" smtClean="0"/>
              <a:pPr>
                <a:defRPr/>
              </a:pPr>
              <a:t>6</a:t>
            </a:fld>
            <a:endParaRPr lang="en-GB"/>
          </a:p>
        </p:txBody>
      </p:sp>
    </p:spTree>
    <p:extLst>
      <p:ext uri="{BB962C8B-B14F-4D97-AF65-F5344CB8AC3E}">
        <p14:creationId xmlns:p14="http://schemas.microsoft.com/office/powerpoint/2010/main" val="2470532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pPr>
              <a:defRPr/>
            </a:pPr>
            <a:fld id="{5CD163B6-3951-4262-B8BE-42A320A9797C}" type="slidenum">
              <a:rPr lang="en-GB" smtClean="0"/>
              <a:pPr>
                <a:defRPr/>
              </a:pPr>
              <a:t>7</a:t>
            </a:fld>
            <a:endParaRPr lang="en-GB"/>
          </a:p>
        </p:txBody>
      </p:sp>
    </p:spTree>
    <p:extLst>
      <p:ext uri="{BB962C8B-B14F-4D97-AF65-F5344CB8AC3E}">
        <p14:creationId xmlns:p14="http://schemas.microsoft.com/office/powerpoint/2010/main" val="2844513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pPr>
              <a:defRPr/>
            </a:pPr>
            <a:fld id="{5CD163B6-3951-4262-B8BE-42A320A9797C}" type="slidenum">
              <a:rPr lang="en-GB" smtClean="0"/>
              <a:pPr>
                <a:defRPr/>
              </a:pPr>
              <a:t>8</a:t>
            </a:fld>
            <a:endParaRPr lang="en-GB"/>
          </a:p>
        </p:txBody>
      </p:sp>
    </p:spTree>
    <p:extLst>
      <p:ext uri="{BB962C8B-B14F-4D97-AF65-F5344CB8AC3E}">
        <p14:creationId xmlns:p14="http://schemas.microsoft.com/office/powerpoint/2010/main" val="789411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08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12608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4206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75857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61965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33205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855034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08889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5881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23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9270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563097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40631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80684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90431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129707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59821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82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751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056359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4588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34079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954399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2925381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Tree>
    <p:extLst>
      <p:ext uri="{BB962C8B-B14F-4D97-AF65-F5344CB8AC3E}">
        <p14:creationId xmlns:p14="http://schemas.microsoft.com/office/powerpoint/2010/main" val="3419811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00092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42893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097782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7692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558624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31" Type="http://schemas.openxmlformats.org/officeDocument/2006/relationships/theme" Target="../theme/theme3.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15/11/2018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b="1" i="0" kern="1200" dirty="0">
                <a:solidFill>
                  <a:schemeClr val="bg1"/>
                </a:solidFill>
                <a:effectLst/>
                <a:latin typeface="+mn-lt"/>
                <a:ea typeface="+mn-ea"/>
                <a:cs typeface="+mn-cs"/>
              </a:rPr>
              <a:t>Lorem</a:t>
            </a:r>
            <a:r>
              <a:rPr lang="en-GB" sz="2800" b="1" i="0" kern="1200" baseline="0" dirty="0">
                <a:solidFill>
                  <a:schemeClr val="bg1"/>
                </a:solidFill>
                <a:effectLst/>
                <a:latin typeface="+mn-lt"/>
                <a:ea typeface="+mn-ea"/>
                <a:cs typeface="+mn-cs"/>
              </a:rPr>
              <a:t> Ipsum </a:t>
            </a:r>
            <a:r>
              <a:rPr lang="en-GB" sz="2800" b="1" i="0" kern="1200" baseline="0" dirty="0" err="1">
                <a:solidFill>
                  <a:schemeClr val="bg1"/>
                </a:solidFill>
                <a:effectLst/>
                <a:latin typeface="+mn-lt"/>
                <a:ea typeface="+mn-ea"/>
                <a:cs typeface="+mn-cs"/>
              </a:rPr>
              <a:t>Dolor</a:t>
            </a:r>
            <a:r>
              <a:rPr lang="en-GB" sz="2800" b="1" i="0" kern="1200" baseline="0" dirty="0">
                <a:solidFill>
                  <a:schemeClr val="bg1"/>
                </a:solidFill>
                <a:effectLst/>
                <a:latin typeface="+mn-lt"/>
                <a:ea typeface="+mn-ea"/>
                <a:cs typeface="+mn-cs"/>
              </a:rPr>
              <a:t> Sit </a:t>
            </a:r>
            <a:r>
              <a:rPr lang="en-GB" sz="2800" b="1" i="0" kern="1200" baseline="0" dirty="0" err="1">
                <a:solidFill>
                  <a:schemeClr val="bg1"/>
                </a:solidFill>
                <a:effectLst/>
                <a:latin typeface="+mn-lt"/>
                <a:ea typeface="+mn-ea"/>
                <a:cs typeface="+mn-cs"/>
              </a:rPr>
              <a:t>Amet</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Sectetur</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Adipiscing</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Elit</a:t>
            </a:r>
            <a:r>
              <a:rPr lang="en-GB" sz="2800" b="1" i="0" kern="1200" baseline="0" dirty="0">
                <a:solidFill>
                  <a:schemeClr val="bg1"/>
                </a:solidFill>
                <a:effectLst/>
                <a:latin typeface="+mn-lt"/>
                <a:ea typeface="+mn-ea"/>
                <a:cs typeface="+mn-cs"/>
              </a:rPr>
              <a:t> </a:t>
            </a:r>
            <a:r>
              <a:rPr lang="en-GB" sz="2800" b="1" i="0" kern="1200" baseline="0" dirty="0" err="1">
                <a:solidFill>
                  <a:schemeClr val="bg1"/>
                </a:solidFill>
                <a:effectLst/>
                <a:latin typeface="+mn-lt"/>
                <a:ea typeface="+mn-ea"/>
                <a:cs typeface="+mn-cs"/>
              </a:rPr>
              <a:t>Vivamus</a:t>
            </a:r>
            <a:endParaRPr lang="en-US" sz="2800" b="1" dirty="0">
              <a:solidFill>
                <a:schemeClr val="bg1"/>
              </a:solidFill>
              <a:latin typeface="+mn-lt"/>
            </a:endParaRPr>
          </a:p>
        </p:txBody>
      </p:sp>
      <p:sp>
        <p:nvSpPr>
          <p:cNvPr id="9" name="Text Placeholder 6"/>
          <p:cNvSpPr txBox="1">
            <a:spLocks/>
          </p:cNvSpPr>
          <p:nvPr userDrawn="1"/>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400" dirty="0">
                <a:solidFill>
                  <a:schemeClr val="bg1"/>
                </a:solidFill>
                <a:latin typeface="+mn-lt"/>
              </a:rPr>
              <a:t>Subtitle </a:t>
            </a:r>
            <a:r>
              <a:rPr lang="en-US" sz="2400" baseline="0" dirty="0">
                <a:solidFill>
                  <a:schemeClr val="bg1"/>
                </a:solidFill>
                <a:latin typeface="+mn-lt"/>
              </a:rPr>
              <a:t>(if applicable)</a:t>
            </a:r>
            <a:endParaRPr lang="en-GB" sz="2400" dirty="0">
              <a:solidFill>
                <a:schemeClr val="bg1"/>
              </a:solidFill>
              <a:latin typeface="+mn-lt"/>
            </a:endParaRPr>
          </a:p>
          <a:p>
            <a:endParaRPr lang="en-GB" sz="2400" dirty="0">
              <a:solidFill>
                <a:schemeClr val="bg1"/>
              </a:solidFill>
              <a:latin typeface="+mn-lt"/>
            </a:endParaRPr>
          </a:p>
        </p:txBody>
      </p:sp>
      <p:sp>
        <p:nvSpPr>
          <p:cNvPr id="10" name="Text Placeholder 6"/>
          <p:cNvSpPr txBox="1">
            <a:spLocks/>
          </p:cNvSpPr>
          <p:nvPr userDrawn="1"/>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1" name="Picture 10"/>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2" name="Text Placeholder 6"/>
          <p:cNvSpPr txBox="1">
            <a:spLocks/>
          </p:cNvSpPr>
          <p:nvPr userDrawn="1"/>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Name</a:t>
            </a:r>
            <a:r>
              <a:rPr lang="en-US" sz="2200" b="1" i="0" baseline="0" dirty="0">
                <a:solidFill>
                  <a:schemeClr val="bg1"/>
                </a:solidFill>
                <a:latin typeface="+mn-lt"/>
              </a:rPr>
              <a:t> Surname</a:t>
            </a:r>
            <a:endParaRPr lang="en-US" sz="2200" b="1" i="0" dirty="0">
              <a:solidFill>
                <a:schemeClr val="bg1"/>
              </a:solidFill>
              <a:latin typeface="+mn-lt"/>
            </a:endParaRPr>
          </a:p>
          <a:p>
            <a:pPr>
              <a:lnSpc>
                <a:spcPct val="100000"/>
              </a:lnSpc>
              <a:spcBef>
                <a:spcPts val="0"/>
              </a:spcBef>
            </a:pPr>
            <a:r>
              <a:rPr lang="en-US" sz="2000" i="1" dirty="0">
                <a:solidFill>
                  <a:schemeClr val="bg1"/>
                </a:solidFill>
                <a:latin typeface="+mn-lt"/>
              </a:rPr>
              <a:t>Role in </a:t>
            </a:r>
            <a:r>
              <a:rPr lang="en-US" sz="2000" i="1" cap="all" baseline="0" dirty="0" err="1">
                <a:solidFill>
                  <a:schemeClr val="bg1"/>
                </a:solidFill>
                <a:latin typeface="+mn-lt"/>
              </a:rPr>
              <a:t>Géant</a:t>
            </a:r>
            <a:endParaRPr lang="en-GB" sz="2000" i="1" cap="all" baseline="0" dirty="0">
              <a:solidFill>
                <a:schemeClr val="bg1"/>
              </a:solidFill>
              <a:latin typeface="+mn-lt"/>
            </a:endParaRPr>
          </a:p>
        </p:txBody>
      </p:sp>
      <p:sp>
        <p:nvSpPr>
          <p:cNvPr id="13" name="Text Placeholder 6"/>
          <p:cNvSpPr txBox="1">
            <a:spLocks/>
          </p:cNvSpPr>
          <p:nvPr userDrawn="1"/>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Event, Location, Date</a:t>
            </a:r>
            <a:endParaRPr lang="en-GB" sz="2000" dirty="0">
              <a:solidFill>
                <a:schemeClr val="bg1"/>
              </a:solidFill>
              <a:latin typeface="+mn-lt"/>
            </a:endParaRPr>
          </a:p>
        </p:txBody>
      </p:sp>
      <p:sp>
        <p:nvSpPr>
          <p:cNvPr id="15" name="Text Placeholder 6"/>
          <p:cNvSpPr txBox="1">
            <a:spLocks/>
          </p:cNvSpPr>
          <p:nvPr userDrawn="1"/>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latin typeface="+mn-lt"/>
              </a:rPr>
              <a:t>Public / Confidential</a:t>
            </a:r>
            <a:r>
              <a:rPr lang="en-US" sz="1000" b="0" baseline="0" dirty="0">
                <a:solidFill>
                  <a:schemeClr val="bg1"/>
                </a:solidFill>
                <a:latin typeface="+mn-lt"/>
              </a:rPr>
              <a:t> / Restricted</a:t>
            </a:r>
            <a:endParaRPr lang="en-GB" sz="1000" b="0" dirty="0">
              <a:solidFill>
                <a:schemeClr val="bg1">
                  <a:lumMod val="50000"/>
                </a:schemeClr>
              </a:solidFill>
              <a:latin typeface="+mn-lt"/>
            </a:endParaRPr>
          </a:p>
        </p:txBody>
      </p:sp>
    </p:spTree>
    <p:extLst>
      <p:ext uri="{BB962C8B-B14F-4D97-AF65-F5344CB8AC3E}">
        <p14:creationId xmlns:p14="http://schemas.microsoft.com/office/powerpoint/2010/main" val="84529692"/>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t>15/11/2018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t>‹#›</a:t>
            </a:fld>
            <a:endParaRPr lang="en-GB"/>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userDrawn="1"/>
        </p:nvSpPr>
        <p:spPr>
          <a:xfrm>
            <a:off x="998895" y="2538238"/>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userDrawn="1"/>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userDrawn="1"/>
        </p:nvSpPr>
        <p:spPr>
          <a:xfrm>
            <a:off x="998896" y="335706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endParaRPr lang="en-GB" sz="2000" dirty="0">
              <a:solidFill>
                <a:schemeClr val="bg1"/>
              </a:solidFill>
              <a:latin typeface="+mn-lt"/>
            </a:endParaRPr>
          </a:p>
        </p:txBody>
      </p:sp>
      <p:sp>
        <p:nvSpPr>
          <p:cNvPr id="14" name="TextBox 13"/>
          <p:cNvSpPr txBox="1"/>
          <p:nvPr userDrawn="1"/>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2 project (GN4-2).</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a:t>
            </a:r>
            <a:r>
              <a:rPr lang="is-IS" sz="600" dirty="0">
                <a:solidFill>
                  <a:schemeClr val="bg1"/>
                </a:solidFill>
                <a:effectLst/>
                <a:latin typeface="+mn-lt"/>
              </a:rPr>
              <a:t>731122 </a:t>
            </a:r>
            <a:r>
              <a:rPr lang="en-GB" sz="600" dirty="0">
                <a:solidFill>
                  <a:schemeClr val="bg1"/>
                </a:solidFill>
                <a:effectLst/>
                <a:latin typeface="+mn-lt"/>
              </a:rPr>
              <a:t>(</a:t>
            </a:r>
            <a:r>
              <a:rPr lang="en-GB" sz="600" kern="1200" dirty="0">
                <a:solidFill>
                  <a:schemeClr val="bg1"/>
                </a:solidFill>
                <a:effectLst/>
                <a:latin typeface="+mn-lt"/>
              </a:rPr>
              <a:t>GN4-2).</a:t>
            </a:r>
            <a:endParaRPr lang="en-GB" sz="600" dirty="0">
              <a:solidFill>
                <a:schemeClr val="bg1"/>
              </a:solidFill>
              <a:effectLst/>
              <a:latin typeface="+mn-lt"/>
            </a:endParaRPr>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6" name="Picture 15"/>
          <p:cNvPicPr>
            <a:picLocks noChangeAspect="1"/>
          </p:cNvPicPr>
          <p:nvPr userDrawn="1"/>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p:cNvSpPr txBox="1"/>
          <p:nvPr userDrawn="1"/>
        </p:nvSpPr>
        <p:spPr>
          <a:xfrm>
            <a:off x="998895" y="6229350"/>
            <a:ext cx="1327171" cy="276999"/>
          </a:xfrm>
          <a:prstGeom prst="rect">
            <a:avLst/>
          </a:prstGeom>
          <a:noFill/>
        </p:spPr>
        <p:txBody>
          <a:bodyPr wrap="square" rtlCol="0">
            <a:spAutoFit/>
          </a:bodyPr>
          <a:lstStyle/>
          <a:p>
            <a:fld id="{C291A8E1-EA52-46DB-B869-DB8F37812DDF}" type="slidenum">
              <a:rPr lang="en-GB" sz="1200" smtClean="0">
                <a:solidFill>
                  <a:srgbClr val="065081"/>
                </a:solidFill>
                <a:latin typeface="+mn-lt"/>
              </a:rPr>
              <a:t>‹#›</a:t>
            </a:fld>
            <a:endParaRPr lang="en-GB" sz="1200" dirty="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90" r:id="rId30"/>
  </p:sldLayoutIdLst>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wiki.geant.org/display/CCF/INFRAEOSC-02-2019:+Prototyping+new+innovative+services" TargetMode="Externa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32.xml"/><Relationship Id="rId4" Type="http://schemas.openxmlformats.org/officeDocument/2006/relationships/hyperlink" Target="http://ec.europa.eu/research/participants/data/ref/h2020/wp/2018-2020/main/h2020-wp1820-infrastructures_en.pd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15/11/2018</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1</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16809" y="-24064"/>
            <a:ext cx="12208809" cy="6882064"/>
          </a:xfrm>
          <a:prstGeom prst="rect">
            <a:avLst/>
          </a:prstGeom>
          <a:ln>
            <a:noFill/>
          </a:ln>
        </p:spPr>
      </p:pic>
      <p:sp>
        <p:nvSpPr>
          <p:cNvPr id="9" name="Text Placeholder 10"/>
          <p:cNvSpPr txBox="1">
            <a:spLocks/>
          </p:cNvSpPr>
          <p:nvPr/>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chemeClr val="bg1"/>
                </a:solidFill>
              </a:rPr>
              <a:t>EU Support: SIG-CISS</a:t>
            </a:r>
            <a:endParaRPr lang="en-US" sz="2800" b="1" dirty="0">
              <a:solidFill>
                <a:schemeClr val="bg1"/>
              </a:solidFill>
              <a:latin typeface="+mn-lt"/>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3"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dirty="0">
                <a:solidFill>
                  <a:schemeClr val="bg1"/>
                </a:solidFill>
              </a:rPr>
              <a:t>Hendrik Ike</a:t>
            </a:r>
            <a:endParaRPr lang="en-US" sz="2200" b="1" i="0" dirty="0">
              <a:solidFill>
                <a:schemeClr val="bg1"/>
              </a:solidFill>
              <a:latin typeface="+mn-lt"/>
            </a:endParaRPr>
          </a:p>
          <a:p>
            <a:pPr>
              <a:lnSpc>
                <a:spcPct val="100000"/>
              </a:lnSpc>
              <a:spcBef>
                <a:spcPts val="0"/>
              </a:spcBef>
            </a:pPr>
            <a:endParaRPr lang="en-GB" sz="2000" i="1" cap="all" baseline="0" dirty="0">
              <a:solidFill>
                <a:schemeClr val="bg1"/>
              </a:solidFill>
              <a:latin typeface="+mn-lt"/>
            </a:endParaRPr>
          </a:p>
        </p:txBody>
      </p:sp>
      <p:sp>
        <p:nvSpPr>
          <p:cNvPr id="14"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16 November 2018 </a:t>
            </a:r>
            <a:endParaRPr lang="en-GB" sz="2000" dirty="0">
              <a:solidFill>
                <a:schemeClr val="bg1"/>
              </a:solidFill>
              <a:latin typeface="+mn-lt"/>
            </a:endParaRPr>
          </a:p>
        </p:txBody>
      </p:sp>
    </p:spTree>
    <p:extLst>
      <p:ext uri="{BB962C8B-B14F-4D97-AF65-F5344CB8AC3E}">
        <p14:creationId xmlns:p14="http://schemas.microsoft.com/office/powerpoint/2010/main" val="349760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C01C9-89F9-DD4C-AE29-47BBDEAEEBED}"/>
              </a:ext>
            </a:extLst>
          </p:cNvPr>
          <p:cNvSpPr>
            <a:spLocks noGrp="1"/>
          </p:cNvSpPr>
          <p:nvPr>
            <p:ph type="title"/>
          </p:nvPr>
        </p:nvSpPr>
        <p:spPr/>
        <p:txBody>
          <a:bodyPr>
            <a:normAutofit fontScale="90000"/>
          </a:bodyPr>
          <a:lstStyle/>
          <a:p>
            <a:r>
              <a:rPr lang="en-GB" dirty="0"/>
              <a:t>Design of call </a:t>
            </a:r>
          </a:p>
        </p:txBody>
      </p:sp>
      <p:sp>
        <p:nvSpPr>
          <p:cNvPr id="3" name="Content Placeholder 2">
            <a:extLst>
              <a:ext uri="{FF2B5EF4-FFF2-40B4-BE49-F238E27FC236}">
                <a16:creationId xmlns:a16="http://schemas.microsoft.com/office/drawing/2014/main" id="{75D33361-E88D-3E4F-BC19-CA2BF08CDED7}"/>
              </a:ext>
            </a:extLst>
          </p:cNvPr>
          <p:cNvSpPr>
            <a:spLocks noGrp="1"/>
          </p:cNvSpPr>
          <p:nvPr>
            <p:ph idx="1"/>
          </p:nvPr>
        </p:nvSpPr>
        <p:spPr/>
        <p:txBody>
          <a:bodyPr>
            <a:normAutofit/>
          </a:bodyPr>
          <a:lstStyle/>
          <a:p>
            <a:r>
              <a:rPr lang="en-GB" dirty="0"/>
              <a:t>Whereas initially the new services would have to respond to specific needs of particular scientific communities by the end of the project they should be leveraged to foster interdisciplinary research, serving a wider remit of research needs, as well as new users like industry and the public sector. Scalability of the new solution should be tested by user communities from different disciplines during the project lifetime. </a:t>
            </a:r>
          </a:p>
        </p:txBody>
      </p:sp>
    </p:spTree>
    <p:extLst>
      <p:ext uri="{BB962C8B-B14F-4D97-AF65-F5344CB8AC3E}">
        <p14:creationId xmlns:p14="http://schemas.microsoft.com/office/powerpoint/2010/main" val="625684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3ADDD-BB1E-C548-A6D2-3C41B232000A}"/>
              </a:ext>
            </a:extLst>
          </p:cNvPr>
          <p:cNvSpPr>
            <a:spLocks noGrp="1"/>
          </p:cNvSpPr>
          <p:nvPr>
            <p:ph type="title"/>
          </p:nvPr>
        </p:nvSpPr>
        <p:spPr/>
        <p:txBody>
          <a:bodyPr>
            <a:normAutofit fontScale="90000"/>
          </a:bodyPr>
          <a:lstStyle/>
          <a:p>
            <a:r>
              <a:rPr lang="en-GB" dirty="0"/>
              <a:t>Design of call </a:t>
            </a:r>
          </a:p>
        </p:txBody>
      </p:sp>
      <p:sp>
        <p:nvSpPr>
          <p:cNvPr id="3" name="Content Placeholder 2">
            <a:extLst>
              <a:ext uri="{FF2B5EF4-FFF2-40B4-BE49-F238E27FC236}">
                <a16:creationId xmlns:a16="http://schemas.microsoft.com/office/drawing/2014/main" id="{50FF6601-DF89-C842-9550-40AA7252EA0D}"/>
              </a:ext>
            </a:extLst>
          </p:cNvPr>
          <p:cNvSpPr>
            <a:spLocks noGrp="1"/>
          </p:cNvSpPr>
          <p:nvPr>
            <p:ph idx="1"/>
          </p:nvPr>
        </p:nvSpPr>
        <p:spPr/>
        <p:txBody>
          <a:bodyPr/>
          <a:lstStyle/>
          <a:p>
            <a:r>
              <a:rPr lang="en-GB" dirty="0"/>
              <a:t>Consortia are encouraged to include SMEs that are willing to develop or contribute to the development of new innovative interdisciplinary services with a view of future integration in the EOSC hub.</a:t>
            </a:r>
          </a:p>
          <a:p>
            <a:endParaRPr lang="en-GB" dirty="0"/>
          </a:p>
          <a:p>
            <a:r>
              <a:rPr lang="en-GB" dirty="0"/>
              <a:t>Interest thus far received from </a:t>
            </a:r>
            <a:r>
              <a:rPr lang="en-GB" dirty="0" err="1"/>
              <a:t>SURFsara</a:t>
            </a:r>
            <a:r>
              <a:rPr lang="en-GB" dirty="0"/>
              <a:t>, CESNET, PSNC, CSUC, AARNET and CERN. </a:t>
            </a:r>
          </a:p>
        </p:txBody>
      </p:sp>
    </p:spTree>
    <p:extLst>
      <p:ext uri="{BB962C8B-B14F-4D97-AF65-F5344CB8AC3E}">
        <p14:creationId xmlns:p14="http://schemas.microsoft.com/office/powerpoint/2010/main" val="270516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C7768-3AB3-F34B-B476-1DEFF5B39FFA}"/>
              </a:ext>
            </a:extLst>
          </p:cNvPr>
          <p:cNvSpPr>
            <a:spLocks noGrp="1"/>
          </p:cNvSpPr>
          <p:nvPr>
            <p:ph idx="1"/>
          </p:nvPr>
        </p:nvSpPr>
        <p:spPr>
          <a:xfrm>
            <a:off x="998896" y="1428050"/>
            <a:ext cx="5079688" cy="4351338"/>
          </a:xfrm>
        </p:spPr>
        <p:txBody>
          <a:bodyPr/>
          <a:lstStyle/>
          <a:p>
            <a:r>
              <a:rPr lang="en-GB" dirty="0"/>
              <a:t>Funding is reliable and constant for the project period</a:t>
            </a:r>
          </a:p>
          <a:p>
            <a:r>
              <a:rPr lang="en-GB" dirty="0"/>
              <a:t>Due to budget being split into smaller projects of 5-6M each, there is a high chance of successful bid</a:t>
            </a:r>
          </a:p>
          <a:p>
            <a:r>
              <a:rPr lang="en-GB" dirty="0"/>
              <a:t>European &amp; International recognition of </a:t>
            </a:r>
            <a:r>
              <a:rPr lang="en-GB" dirty="0" err="1"/>
              <a:t>Synch&amp;Share</a:t>
            </a:r>
            <a:r>
              <a:rPr lang="en-GB" dirty="0"/>
              <a:t> </a:t>
            </a:r>
          </a:p>
          <a:p>
            <a:r>
              <a:rPr lang="en-GB" dirty="0"/>
              <a:t>Stability to grow and coordinate </a:t>
            </a:r>
          </a:p>
          <a:p>
            <a:endParaRPr lang="en-GB" dirty="0"/>
          </a:p>
        </p:txBody>
      </p:sp>
      <p:sp>
        <p:nvSpPr>
          <p:cNvPr id="3" name="Title 2">
            <a:extLst>
              <a:ext uri="{FF2B5EF4-FFF2-40B4-BE49-F238E27FC236}">
                <a16:creationId xmlns:a16="http://schemas.microsoft.com/office/drawing/2014/main" id="{4E36D55E-7167-074E-BFF4-D669A9B05682}"/>
              </a:ext>
            </a:extLst>
          </p:cNvPr>
          <p:cNvSpPr>
            <a:spLocks noGrp="1"/>
          </p:cNvSpPr>
          <p:nvPr>
            <p:ph type="title"/>
          </p:nvPr>
        </p:nvSpPr>
        <p:spPr/>
        <p:txBody>
          <a:bodyPr>
            <a:normAutofit fontScale="90000"/>
          </a:bodyPr>
          <a:lstStyle/>
          <a:p>
            <a:r>
              <a:rPr lang="en-GB" dirty="0"/>
              <a:t>Positives vs Negatives</a:t>
            </a:r>
          </a:p>
        </p:txBody>
      </p:sp>
      <p:sp>
        <p:nvSpPr>
          <p:cNvPr id="5" name="Content Placeholder 1">
            <a:extLst>
              <a:ext uri="{FF2B5EF4-FFF2-40B4-BE49-F238E27FC236}">
                <a16:creationId xmlns:a16="http://schemas.microsoft.com/office/drawing/2014/main" id="{97B98AED-32A0-024B-975F-EB1D2599E825}"/>
              </a:ext>
            </a:extLst>
          </p:cNvPr>
          <p:cNvSpPr txBox="1">
            <a:spLocks/>
          </p:cNvSpPr>
          <p:nvPr/>
        </p:nvSpPr>
        <p:spPr>
          <a:xfrm>
            <a:off x="6385147" y="1428050"/>
            <a:ext cx="470086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Requires large amount of prep</a:t>
            </a:r>
          </a:p>
          <a:p>
            <a:r>
              <a:rPr lang="en-GB" dirty="0"/>
              <a:t>PMs needed</a:t>
            </a:r>
          </a:p>
          <a:p>
            <a:r>
              <a:rPr lang="en-GB" dirty="0"/>
              <a:t>Review process</a:t>
            </a:r>
          </a:p>
          <a:p>
            <a:r>
              <a:rPr lang="en-GB" dirty="0"/>
              <a:t>It would ‘institutionalise’ </a:t>
            </a:r>
            <a:r>
              <a:rPr lang="en-GB" dirty="0" err="1"/>
              <a:t>Synch&amp;Share</a:t>
            </a:r>
            <a:r>
              <a:rPr lang="en-GB" dirty="0"/>
              <a:t> – is this a good thing?  </a:t>
            </a:r>
          </a:p>
          <a:p>
            <a:pPr marL="0" indent="0">
              <a:buNone/>
            </a:pPr>
            <a:endParaRPr lang="en-GB" dirty="0"/>
          </a:p>
          <a:p>
            <a:endParaRPr lang="en-GB" dirty="0"/>
          </a:p>
        </p:txBody>
      </p:sp>
    </p:spTree>
    <p:extLst>
      <p:ext uri="{BB962C8B-B14F-4D97-AF65-F5344CB8AC3E}">
        <p14:creationId xmlns:p14="http://schemas.microsoft.com/office/powerpoint/2010/main" val="3474835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748FE-5733-E047-A032-186261AB040C}"/>
              </a:ext>
            </a:extLst>
          </p:cNvPr>
          <p:cNvSpPr>
            <a:spLocks noGrp="1"/>
          </p:cNvSpPr>
          <p:nvPr>
            <p:ph type="title"/>
          </p:nvPr>
        </p:nvSpPr>
        <p:spPr/>
        <p:txBody>
          <a:bodyPr>
            <a:normAutofit fontScale="90000"/>
          </a:bodyPr>
          <a:lstStyle/>
          <a:p>
            <a:r>
              <a:rPr lang="en-GB" dirty="0"/>
              <a:t>Collaboration</a:t>
            </a:r>
          </a:p>
        </p:txBody>
      </p:sp>
      <p:sp>
        <p:nvSpPr>
          <p:cNvPr id="3" name="Content Placeholder 2">
            <a:extLst>
              <a:ext uri="{FF2B5EF4-FFF2-40B4-BE49-F238E27FC236}">
                <a16:creationId xmlns:a16="http://schemas.microsoft.com/office/drawing/2014/main" id="{785E4187-0359-1B47-BC9C-6A3ABA37C905}"/>
              </a:ext>
            </a:extLst>
          </p:cNvPr>
          <p:cNvSpPr>
            <a:spLocks noGrp="1"/>
          </p:cNvSpPr>
          <p:nvPr>
            <p:ph idx="1"/>
          </p:nvPr>
        </p:nvSpPr>
        <p:spPr/>
        <p:txBody>
          <a:bodyPr>
            <a:normAutofit/>
          </a:bodyPr>
          <a:lstStyle/>
          <a:p>
            <a:r>
              <a:rPr lang="en-GB" dirty="0"/>
              <a:t>A consortium responding with File </a:t>
            </a:r>
            <a:r>
              <a:rPr lang="en-GB" dirty="0" err="1"/>
              <a:t>sync&amp;share</a:t>
            </a:r>
            <a:r>
              <a:rPr lang="en-GB" dirty="0"/>
              <a:t> support </a:t>
            </a:r>
          </a:p>
          <a:p>
            <a:r>
              <a:rPr lang="en-GB" dirty="0"/>
              <a:t>This consortium could collaborate with the GÉANT GN4-3 service delivery and development work package (’the cloud activity’).</a:t>
            </a:r>
          </a:p>
          <a:p>
            <a:r>
              <a:rPr lang="en-GB" dirty="0"/>
              <a:t>Potential model :</a:t>
            </a:r>
          </a:p>
          <a:p>
            <a:pPr lvl="1"/>
            <a:r>
              <a:rPr lang="en-GB" dirty="0"/>
              <a:t>the INFRAEOSC-02 consortium would evolve the file sync and share offering itself — the product</a:t>
            </a:r>
          </a:p>
          <a:p>
            <a:pPr lvl="1"/>
            <a:r>
              <a:rPr lang="en-GB" dirty="0"/>
              <a:t>GN4-3 WP4 would deliver this product, via NRENs — handle the distribution of this product (the supply and adoption chain).</a:t>
            </a:r>
          </a:p>
        </p:txBody>
      </p:sp>
    </p:spTree>
    <p:extLst>
      <p:ext uri="{BB962C8B-B14F-4D97-AF65-F5344CB8AC3E}">
        <p14:creationId xmlns:p14="http://schemas.microsoft.com/office/powerpoint/2010/main" val="3887396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959B3-3D81-F748-9629-F45D09CF3589}"/>
              </a:ext>
            </a:extLst>
          </p:cNvPr>
          <p:cNvSpPr>
            <a:spLocks noGrp="1"/>
          </p:cNvSpPr>
          <p:nvPr>
            <p:ph type="title"/>
          </p:nvPr>
        </p:nvSpPr>
        <p:spPr/>
        <p:txBody>
          <a:bodyPr>
            <a:normAutofit fontScale="90000"/>
          </a:bodyPr>
          <a:lstStyle/>
          <a:p>
            <a:r>
              <a:rPr lang="en-GB" dirty="0"/>
              <a:t>Next Steps</a:t>
            </a:r>
          </a:p>
        </p:txBody>
      </p:sp>
      <p:sp>
        <p:nvSpPr>
          <p:cNvPr id="3" name="Content Placeholder 2">
            <a:extLst>
              <a:ext uri="{FF2B5EF4-FFF2-40B4-BE49-F238E27FC236}">
                <a16:creationId xmlns:a16="http://schemas.microsoft.com/office/drawing/2014/main" id="{3CFA94DA-095A-4746-91DD-DE89DECF3295}"/>
              </a:ext>
            </a:extLst>
          </p:cNvPr>
          <p:cNvSpPr>
            <a:spLocks noGrp="1"/>
          </p:cNvSpPr>
          <p:nvPr>
            <p:ph idx="1"/>
          </p:nvPr>
        </p:nvSpPr>
        <p:spPr/>
        <p:txBody>
          <a:bodyPr/>
          <a:lstStyle/>
          <a:p>
            <a:r>
              <a:rPr lang="en-GB" dirty="0"/>
              <a:t>Potential to discuss and at the next SIG-CISS face to face</a:t>
            </a:r>
          </a:p>
          <a:p>
            <a:endParaRPr lang="en-GB" dirty="0"/>
          </a:p>
          <a:p>
            <a:r>
              <a:rPr lang="en-GB" dirty="0"/>
              <a:t>I can present consortium of interest to project officers in the EC in an informal context</a:t>
            </a:r>
          </a:p>
        </p:txBody>
      </p:sp>
    </p:spTree>
    <p:extLst>
      <p:ext uri="{BB962C8B-B14F-4D97-AF65-F5344CB8AC3E}">
        <p14:creationId xmlns:p14="http://schemas.microsoft.com/office/powerpoint/2010/main" val="1687944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A7887-38EF-C74A-965E-9817F3D13C53}"/>
              </a:ext>
            </a:extLst>
          </p:cNvPr>
          <p:cNvSpPr>
            <a:spLocks noGrp="1"/>
          </p:cNvSpPr>
          <p:nvPr>
            <p:ph type="title"/>
          </p:nvPr>
        </p:nvSpPr>
        <p:spPr/>
        <p:txBody>
          <a:bodyPr>
            <a:normAutofit fontScale="90000"/>
          </a:bodyPr>
          <a:lstStyle/>
          <a:p>
            <a:r>
              <a:rPr lang="en-GB" dirty="0"/>
              <a:t>Platform to Collaborate (if chosen)</a:t>
            </a:r>
          </a:p>
        </p:txBody>
      </p:sp>
      <p:sp>
        <p:nvSpPr>
          <p:cNvPr id="3" name="Content Placeholder 2">
            <a:extLst>
              <a:ext uri="{FF2B5EF4-FFF2-40B4-BE49-F238E27FC236}">
                <a16:creationId xmlns:a16="http://schemas.microsoft.com/office/drawing/2014/main" id="{3898E580-CCAE-9941-A5E3-AB4404C02F78}"/>
              </a:ext>
            </a:extLst>
          </p:cNvPr>
          <p:cNvSpPr>
            <a:spLocks noGrp="1"/>
          </p:cNvSpPr>
          <p:nvPr>
            <p:ph idx="1"/>
          </p:nvPr>
        </p:nvSpPr>
        <p:spPr/>
        <p:txBody>
          <a:bodyPr/>
          <a:lstStyle/>
          <a:p>
            <a:r>
              <a:rPr lang="en-GB" dirty="0"/>
              <a:t>GÉANT wiki Community Call Forum</a:t>
            </a:r>
          </a:p>
          <a:p>
            <a:r>
              <a:rPr lang="en-GB" dirty="0"/>
              <a:t>Specific page dedicated to the call</a:t>
            </a:r>
          </a:p>
          <a:p>
            <a:r>
              <a:rPr lang="en-GB" dirty="0"/>
              <a:t>Collaborative space</a:t>
            </a:r>
          </a:p>
          <a:p>
            <a:r>
              <a:rPr lang="en-GB" dirty="0"/>
              <a:t>Call template also available</a:t>
            </a:r>
          </a:p>
          <a:p>
            <a:endParaRPr lang="en-GB" dirty="0"/>
          </a:p>
          <a:p>
            <a:pPr marL="0" indent="0">
              <a:buNone/>
            </a:pPr>
            <a:r>
              <a:rPr lang="en-GB" dirty="0">
                <a:hlinkClick r:id="rId2"/>
              </a:rPr>
              <a:t>https://wiki.geant.org/display/CCF/INFRAEOSC-02-2019%253A+Prototyping+new+innovative+services</a:t>
            </a:r>
            <a:r>
              <a:rPr lang="en-GB" dirty="0"/>
              <a:t> </a:t>
            </a:r>
          </a:p>
          <a:p>
            <a:endParaRPr lang="en-GB" dirty="0"/>
          </a:p>
        </p:txBody>
      </p:sp>
    </p:spTree>
    <p:extLst>
      <p:ext uri="{BB962C8B-B14F-4D97-AF65-F5344CB8AC3E}">
        <p14:creationId xmlns:p14="http://schemas.microsoft.com/office/powerpoint/2010/main" val="611684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9610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110E8-9827-5B4F-8E93-C3CB04990250}"/>
              </a:ext>
            </a:extLst>
          </p:cNvPr>
          <p:cNvSpPr>
            <a:spLocks noGrp="1"/>
          </p:cNvSpPr>
          <p:nvPr>
            <p:ph type="title"/>
          </p:nvPr>
        </p:nvSpPr>
        <p:spPr/>
        <p:txBody>
          <a:bodyPr>
            <a:normAutofit fontScale="90000"/>
          </a:bodyPr>
          <a:lstStyle/>
          <a:p>
            <a:r>
              <a:rPr lang="en-GB" dirty="0"/>
              <a:t>Going back</a:t>
            </a:r>
          </a:p>
        </p:txBody>
      </p:sp>
      <p:sp>
        <p:nvSpPr>
          <p:cNvPr id="3" name="Content Placeholder 2">
            <a:extLst>
              <a:ext uri="{FF2B5EF4-FFF2-40B4-BE49-F238E27FC236}">
                <a16:creationId xmlns:a16="http://schemas.microsoft.com/office/drawing/2014/main" id="{8FB86F07-B5F1-634C-A1E5-28F1C83348E7}"/>
              </a:ext>
            </a:extLst>
          </p:cNvPr>
          <p:cNvSpPr>
            <a:spLocks noGrp="1"/>
          </p:cNvSpPr>
          <p:nvPr>
            <p:ph idx="1"/>
          </p:nvPr>
        </p:nvSpPr>
        <p:spPr/>
        <p:txBody>
          <a:bodyPr/>
          <a:lstStyle/>
          <a:p>
            <a:r>
              <a:rPr lang="en-GB" dirty="0"/>
              <a:t>Having listened to the CS3 / </a:t>
            </a:r>
            <a:r>
              <a:rPr lang="en-GB" dirty="0" err="1"/>
              <a:t>Synch&amp;Share</a:t>
            </a:r>
            <a:r>
              <a:rPr lang="en-GB" dirty="0"/>
              <a:t> platform community from within this forum, the questions were asked;</a:t>
            </a:r>
          </a:p>
          <a:p>
            <a:r>
              <a:rPr lang="en-GB" dirty="0"/>
              <a:t>How can this be recognised and supported at the European level?</a:t>
            </a:r>
          </a:p>
          <a:p>
            <a:r>
              <a:rPr lang="en-GB" dirty="0"/>
              <a:t>Is this indeed necessary?</a:t>
            </a:r>
          </a:p>
          <a:p>
            <a:r>
              <a:rPr lang="en-GB" dirty="0"/>
              <a:t>How could this happen whilst retaining independence? </a:t>
            </a:r>
          </a:p>
        </p:txBody>
      </p:sp>
    </p:spTree>
    <p:extLst>
      <p:ext uri="{BB962C8B-B14F-4D97-AF65-F5344CB8AC3E}">
        <p14:creationId xmlns:p14="http://schemas.microsoft.com/office/powerpoint/2010/main" val="3395667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B6A82-A3B6-EF4B-A236-20EC81191D73}"/>
              </a:ext>
            </a:extLst>
          </p:cNvPr>
          <p:cNvSpPr>
            <a:spLocks noGrp="1"/>
          </p:cNvSpPr>
          <p:nvPr>
            <p:ph type="title"/>
          </p:nvPr>
        </p:nvSpPr>
        <p:spPr/>
        <p:txBody>
          <a:bodyPr>
            <a:normAutofit fontScale="90000"/>
          </a:bodyPr>
          <a:lstStyle/>
          <a:p>
            <a:r>
              <a:rPr lang="en-GB" dirty="0"/>
              <a:t>Investigation</a:t>
            </a:r>
          </a:p>
        </p:txBody>
      </p:sp>
      <p:sp>
        <p:nvSpPr>
          <p:cNvPr id="3" name="Content Placeholder 2">
            <a:extLst>
              <a:ext uri="{FF2B5EF4-FFF2-40B4-BE49-F238E27FC236}">
                <a16:creationId xmlns:a16="http://schemas.microsoft.com/office/drawing/2014/main" id="{C651EABA-5919-B849-9288-FEB77863D689}"/>
              </a:ext>
            </a:extLst>
          </p:cNvPr>
          <p:cNvSpPr>
            <a:spLocks noGrp="1"/>
          </p:cNvSpPr>
          <p:nvPr>
            <p:ph idx="1"/>
          </p:nvPr>
        </p:nvSpPr>
        <p:spPr/>
        <p:txBody>
          <a:bodyPr>
            <a:normAutofit lnSpcReduction="10000"/>
          </a:bodyPr>
          <a:lstStyle/>
          <a:p>
            <a:r>
              <a:rPr lang="en-GB" dirty="0"/>
              <a:t>I was given the mandate to investigate this for you</a:t>
            </a:r>
          </a:p>
          <a:p>
            <a:r>
              <a:rPr lang="en-GB" dirty="0"/>
              <a:t>On good terms with the relevant unit of DG CNECT who will manage the call</a:t>
            </a:r>
          </a:p>
          <a:p>
            <a:r>
              <a:rPr lang="en-GB" dirty="0"/>
              <a:t>Contacted JRC (EC)</a:t>
            </a:r>
          </a:p>
          <a:p>
            <a:pPr lvl="1"/>
            <a:r>
              <a:rPr lang="en-GB" dirty="0"/>
              <a:t>Believed that the platform was interesting</a:t>
            </a:r>
          </a:p>
          <a:p>
            <a:pPr lvl="1"/>
            <a:r>
              <a:rPr lang="en-GB" dirty="0"/>
              <a:t>Willing to join as a consortium participant in replying to an open EOSC call if ‘no conflict of interest is proven.’</a:t>
            </a:r>
          </a:p>
          <a:p>
            <a:pPr lvl="1"/>
            <a:r>
              <a:rPr lang="en-GB" dirty="0"/>
              <a:t>This is highly advantageous, as internal bids of this nature from the EC normally have clout.</a:t>
            </a:r>
          </a:p>
          <a:p>
            <a:pPr lvl="1"/>
            <a:r>
              <a:rPr lang="en-GB" dirty="0"/>
              <a:t>Contact person; </a:t>
            </a:r>
            <a:r>
              <a:rPr lang="en-GB" dirty="0" err="1"/>
              <a:t>Ioannis</a:t>
            </a:r>
            <a:r>
              <a:rPr lang="en-GB" dirty="0"/>
              <a:t> </a:t>
            </a:r>
            <a:r>
              <a:rPr lang="en-GB" dirty="0" err="1"/>
              <a:t>Kanellopoulos</a:t>
            </a:r>
            <a:r>
              <a:rPr lang="en-GB" dirty="0"/>
              <a:t> </a:t>
            </a:r>
          </a:p>
          <a:p>
            <a:pPr lvl="1"/>
            <a:r>
              <a:rPr lang="en-GB" u="sng" dirty="0"/>
              <a:t>Still waiting for a confirmation here</a:t>
            </a:r>
          </a:p>
          <a:p>
            <a:pPr lvl="1"/>
            <a:endParaRPr lang="en-GB" dirty="0"/>
          </a:p>
        </p:txBody>
      </p:sp>
    </p:spTree>
    <p:extLst>
      <p:ext uri="{BB962C8B-B14F-4D97-AF65-F5344CB8AC3E}">
        <p14:creationId xmlns:p14="http://schemas.microsoft.com/office/powerpoint/2010/main" val="3403480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2EE73-18A2-B943-BC86-BB68D4C34B59}"/>
              </a:ext>
            </a:extLst>
          </p:cNvPr>
          <p:cNvSpPr>
            <a:spLocks noGrp="1"/>
          </p:cNvSpPr>
          <p:nvPr>
            <p:ph type="title"/>
          </p:nvPr>
        </p:nvSpPr>
        <p:spPr/>
        <p:txBody>
          <a:bodyPr>
            <a:normAutofit fontScale="90000"/>
          </a:bodyPr>
          <a:lstStyle/>
          <a:p>
            <a:r>
              <a:rPr lang="en-GB" dirty="0"/>
              <a:t>INFRAEOSC-02 proposal </a:t>
            </a:r>
          </a:p>
        </p:txBody>
      </p:sp>
      <p:sp>
        <p:nvSpPr>
          <p:cNvPr id="3" name="Content Placeholder 2">
            <a:extLst>
              <a:ext uri="{FF2B5EF4-FFF2-40B4-BE49-F238E27FC236}">
                <a16:creationId xmlns:a16="http://schemas.microsoft.com/office/drawing/2014/main" id="{26C51385-7CE4-4B4E-923E-46EBA29A8165}"/>
              </a:ext>
            </a:extLst>
          </p:cNvPr>
          <p:cNvSpPr>
            <a:spLocks noGrp="1"/>
          </p:cNvSpPr>
          <p:nvPr>
            <p:ph idx="1"/>
          </p:nvPr>
        </p:nvSpPr>
        <p:spPr>
          <a:xfrm>
            <a:off x="998895" y="1428050"/>
            <a:ext cx="9773608" cy="4351338"/>
          </a:xfrm>
        </p:spPr>
        <p:txBody>
          <a:bodyPr>
            <a:normAutofit fontScale="92500"/>
          </a:bodyPr>
          <a:lstStyle/>
          <a:p>
            <a:r>
              <a:rPr lang="pl-PL" sz="3200" i="1" dirty="0"/>
              <a:t>Prototyping </a:t>
            </a:r>
            <a:r>
              <a:rPr lang="pl-PL" sz="3200" i="1" dirty="0" err="1"/>
              <a:t>new</a:t>
            </a:r>
            <a:r>
              <a:rPr lang="pl-PL" sz="3200" i="1" dirty="0"/>
              <a:t> </a:t>
            </a:r>
            <a:r>
              <a:rPr lang="pl-PL" sz="3200" i="1" dirty="0" err="1"/>
              <a:t>innovative</a:t>
            </a:r>
            <a:r>
              <a:rPr lang="pl-PL" sz="3200" i="1" dirty="0"/>
              <a:t> services </a:t>
            </a:r>
            <a:r>
              <a:rPr lang="pl-PL" i="1" dirty="0"/>
              <a:t> </a:t>
            </a:r>
            <a:r>
              <a:rPr lang="pl-PL" dirty="0"/>
              <a:t>                                            </a:t>
            </a:r>
          </a:p>
          <a:p>
            <a:r>
              <a:rPr lang="pl-PL" b="1" dirty="0"/>
              <a:t>Open:</a:t>
            </a:r>
            <a:r>
              <a:rPr lang="pl-PL" dirty="0"/>
              <a:t> 16 </a:t>
            </a:r>
            <a:r>
              <a:rPr lang="pl-PL" dirty="0" err="1"/>
              <a:t>Oct</a:t>
            </a:r>
            <a:r>
              <a:rPr lang="pl-PL" dirty="0"/>
              <a:t> 2018        </a:t>
            </a:r>
            <a:r>
              <a:rPr lang="pl-PL" b="1" dirty="0"/>
              <a:t>Close:</a:t>
            </a:r>
            <a:r>
              <a:rPr lang="pl-PL" dirty="0"/>
              <a:t> 29 Jan 2019</a:t>
            </a:r>
            <a:endParaRPr lang="hu-HU" b="1" dirty="0">
              <a:solidFill>
                <a:schemeClr val="accent6">
                  <a:lumMod val="75000"/>
                </a:schemeClr>
              </a:solidFill>
            </a:endParaRPr>
          </a:p>
          <a:p>
            <a:r>
              <a:rPr lang="en-US" dirty="0"/>
              <a:t>The action will cover the following activities:</a:t>
            </a:r>
            <a:r>
              <a:rPr lang="pl-PL" dirty="0"/>
              <a:t>     </a:t>
            </a:r>
          </a:p>
          <a:p>
            <a:r>
              <a:rPr lang="en-GB" dirty="0"/>
              <a:t>Develop an agile, fit-for-purpose and sustainable service offering accessible through the EOSC hub that can satisfy the evolving needs of the scientific community by stimulating the design and prototyping of novel innovative digital services. Innovative models of collaboration that genuinely include incentive mechanisms for a user oriented open science approach should be considered.</a:t>
            </a:r>
          </a:p>
          <a:p>
            <a:r>
              <a:rPr lang="en-GB" dirty="0"/>
              <a:t>Budget: </a:t>
            </a:r>
            <a:r>
              <a:rPr lang="en-GB" b="1" dirty="0"/>
              <a:t>28.5M</a:t>
            </a:r>
            <a:r>
              <a:rPr lang="hu-HU" b="1" dirty="0"/>
              <a:t> </a:t>
            </a:r>
            <a:r>
              <a:rPr lang="hu-HU" dirty="0"/>
              <a:t>(Made of </a:t>
            </a:r>
            <a:r>
              <a:rPr lang="hu-HU" dirty="0" err="1"/>
              <a:t>projects</a:t>
            </a:r>
            <a:r>
              <a:rPr lang="hu-HU" dirty="0"/>
              <a:t> </a:t>
            </a:r>
            <a:r>
              <a:rPr lang="hu-HU" dirty="0" err="1"/>
              <a:t>with</a:t>
            </a:r>
            <a:r>
              <a:rPr lang="hu-HU" dirty="0"/>
              <a:t> </a:t>
            </a:r>
            <a:r>
              <a:rPr lang="hu-HU" u="sng" dirty="0"/>
              <a:t>5-6 </a:t>
            </a:r>
            <a:r>
              <a:rPr lang="hu-HU" u="sng" dirty="0" err="1"/>
              <a:t>million</a:t>
            </a:r>
            <a:r>
              <a:rPr lang="hu-HU" u="sng" dirty="0"/>
              <a:t> </a:t>
            </a:r>
            <a:r>
              <a:rPr lang="hu-HU" u="sng" dirty="0" err="1"/>
              <a:t>each</a:t>
            </a:r>
            <a:r>
              <a:rPr lang="hu-HU" dirty="0"/>
              <a:t>)</a:t>
            </a:r>
            <a:endParaRPr lang="en-GB" b="1" dirty="0"/>
          </a:p>
          <a:p>
            <a:endParaRPr lang="en-GB" dirty="0"/>
          </a:p>
        </p:txBody>
      </p:sp>
    </p:spTree>
    <p:extLst>
      <p:ext uri="{BB962C8B-B14F-4D97-AF65-F5344CB8AC3E}">
        <p14:creationId xmlns:p14="http://schemas.microsoft.com/office/powerpoint/2010/main" val="65150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7" name="Straight Arrow Connector 146"/>
          <p:cNvCxnSpPr/>
          <p:nvPr/>
        </p:nvCxnSpPr>
        <p:spPr bwMode="auto">
          <a:xfrm>
            <a:off x="6949588" y="4008491"/>
            <a:ext cx="2096714" cy="1396696"/>
          </a:xfrm>
          <a:prstGeom prst="straightConnector1">
            <a:avLst/>
          </a:prstGeom>
          <a:noFill/>
          <a:ln w="19050"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Straight Arrow Connector 136"/>
          <p:cNvCxnSpPr/>
          <p:nvPr/>
        </p:nvCxnSpPr>
        <p:spPr bwMode="auto">
          <a:xfrm flipH="1">
            <a:off x="2973841" y="3965102"/>
            <a:ext cx="2492637" cy="1443160"/>
          </a:xfrm>
          <a:prstGeom prst="straightConnector1">
            <a:avLst/>
          </a:prstGeom>
          <a:noFill/>
          <a:ln w="19050"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Rectangle 2"/>
          <p:cNvSpPr txBox="1">
            <a:spLocks noChangeArrowheads="1"/>
          </p:cNvSpPr>
          <p:nvPr/>
        </p:nvSpPr>
        <p:spPr>
          <a:xfrm>
            <a:off x="1552687" y="44104"/>
            <a:ext cx="3939606" cy="936625"/>
          </a:xfrm>
          <a:prstGeom prst="rect">
            <a:avLst/>
          </a:prstGeom>
        </p:spPr>
        <p:txBody>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US" altLang="en-US" sz="2800" kern="0" dirty="0"/>
              <a:t> </a:t>
            </a:r>
          </a:p>
        </p:txBody>
      </p:sp>
      <p:sp>
        <p:nvSpPr>
          <p:cNvPr id="95" name="TextBox 94"/>
          <p:cNvSpPr txBox="1"/>
          <p:nvPr/>
        </p:nvSpPr>
        <p:spPr>
          <a:xfrm>
            <a:off x="2610914" y="5614053"/>
            <a:ext cx="1152804" cy="461665"/>
          </a:xfrm>
          <a:prstGeom prst="rect">
            <a:avLst/>
          </a:prstGeom>
          <a:noFill/>
        </p:spPr>
        <p:txBody>
          <a:bodyPr wrap="square" rtlCol="0">
            <a:spAutoFit/>
          </a:bodyPr>
          <a:lstStyle/>
          <a:p>
            <a:pPr algn="ctr"/>
            <a:r>
              <a:rPr lang="en-GB" sz="1200" dirty="0">
                <a:solidFill>
                  <a:srgbClr val="0F5494"/>
                </a:solidFill>
                <a:latin typeface="Verdana" pitchFamily="34" charset="0"/>
              </a:rPr>
              <a:t>Commercial services</a:t>
            </a:r>
          </a:p>
        </p:txBody>
      </p:sp>
      <p:sp>
        <p:nvSpPr>
          <p:cNvPr id="99" name="TextBox 98"/>
          <p:cNvSpPr txBox="1"/>
          <p:nvPr/>
        </p:nvSpPr>
        <p:spPr>
          <a:xfrm>
            <a:off x="4250607" y="5656373"/>
            <a:ext cx="900215" cy="461665"/>
          </a:xfrm>
          <a:prstGeom prst="rect">
            <a:avLst/>
          </a:prstGeom>
          <a:noFill/>
          <a:ln>
            <a:solidFill>
              <a:schemeClr val="bg1"/>
            </a:solidFill>
          </a:ln>
        </p:spPr>
        <p:txBody>
          <a:bodyPr wrap="square" rtlCol="0">
            <a:spAutoFit/>
          </a:bodyPr>
          <a:lstStyle/>
          <a:p>
            <a:r>
              <a:rPr lang="en-GB" sz="1200" dirty="0">
                <a:solidFill>
                  <a:srgbClr val="0F5494"/>
                </a:solidFill>
                <a:latin typeface="Verdana" pitchFamily="34" charset="0"/>
              </a:rPr>
              <a:t>Public e-INFRA 1</a:t>
            </a:r>
          </a:p>
        </p:txBody>
      </p:sp>
      <p:sp>
        <p:nvSpPr>
          <p:cNvPr id="116" name="Rounded Rectangle 115"/>
          <p:cNvSpPr/>
          <p:nvPr/>
        </p:nvSpPr>
        <p:spPr bwMode="auto">
          <a:xfrm>
            <a:off x="4022813" y="2140381"/>
            <a:ext cx="4279546" cy="1792231"/>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22" name="Rounded Rectangle 121"/>
          <p:cNvSpPr/>
          <p:nvPr/>
        </p:nvSpPr>
        <p:spPr bwMode="auto">
          <a:xfrm>
            <a:off x="4237478" y="5566551"/>
            <a:ext cx="983172" cy="675292"/>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23" name="Rounded Rectangle 122"/>
          <p:cNvSpPr/>
          <p:nvPr/>
        </p:nvSpPr>
        <p:spPr bwMode="auto">
          <a:xfrm>
            <a:off x="5504264" y="5593287"/>
            <a:ext cx="983172" cy="675292"/>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24" name="Rounded Rectangle 123"/>
          <p:cNvSpPr/>
          <p:nvPr/>
        </p:nvSpPr>
        <p:spPr bwMode="auto">
          <a:xfrm>
            <a:off x="7048757" y="5524171"/>
            <a:ext cx="1080120" cy="675292"/>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25" name="TextBox 124"/>
          <p:cNvSpPr txBox="1"/>
          <p:nvPr/>
        </p:nvSpPr>
        <p:spPr>
          <a:xfrm>
            <a:off x="5519302" y="5664214"/>
            <a:ext cx="900215" cy="461665"/>
          </a:xfrm>
          <a:prstGeom prst="rect">
            <a:avLst/>
          </a:prstGeom>
          <a:noFill/>
          <a:ln>
            <a:solidFill>
              <a:schemeClr val="bg1"/>
            </a:solidFill>
          </a:ln>
        </p:spPr>
        <p:txBody>
          <a:bodyPr wrap="square" rtlCol="0">
            <a:spAutoFit/>
          </a:bodyPr>
          <a:lstStyle/>
          <a:p>
            <a:r>
              <a:rPr lang="en-GB" sz="1200" dirty="0">
                <a:solidFill>
                  <a:srgbClr val="0F5494"/>
                </a:solidFill>
                <a:latin typeface="Verdana" pitchFamily="34" charset="0"/>
              </a:rPr>
              <a:t>Public e-INFRA 2</a:t>
            </a:r>
          </a:p>
        </p:txBody>
      </p:sp>
      <p:sp>
        <p:nvSpPr>
          <p:cNvPr id="126" name="TextBox 125"/>
          <p:cNvSpPr txBox="1"/>
          <p:nvPr/>
        </p:nvSpPr>
        <p:spPr>
          <a:xfrm>
            <a:off x="7139284" y="5664214"/>
            <a:ext cx="903662" cy="461665"/>
          </a:xfrm>
          <a:prstGeom prst="rect">
            <a:avLst/>
          </a:prstGeom>
          <a:noFill/>
          <a:ln>
            <a:solidFill>
              <a:schemeClr val="bg1"/>
            </a:solidFill>
          </a:ln>
        </p:spPr>
        <p:txBody>
          <a:bodyPr wrap="square" rtlCol="0">
            <a:spAutoFit/>
          </a:bodyPr>
          <a:lstStyle/>
          <a:p>
            <a:r>
              <a:rPr lang="en-GB" sz="1200" dirty="0">
                <a:solidFill>
                  <a:srgbClr val="0F5494"/>
                </a:solidFill>
                <a:latin typeface="Verdana" pitchFamily="34" charset="0"/>
              </a:rPr>
              <a:t>ESFRIs, ERICs …</a:t>
            </a:r>
          </a:p>
        </p:txBody>
      </p:sp>
      <p:sp>
        <p:nvSpPr>
          <p:cNvPr id="127" name="TextBox 126"/>
          <p:cNvSpPr txBox="1"/>
          <p:nvPr/>
        </p:nvSpPr>
        <p:spPr>
          <a:xfrm>
            <a:off x="6580627" y="5512021"/>
            <a:ext cx="348172" cy="369332"/>
          </a:xfrm>
          <a:prstGeom prst="rect">
            <a:avLst/>
          </a:prstGeom>
          <a:noFill/>
        </p:spPr>
        <p:txBody>
          <a:bodyPr wrap="none" rtlCol="0">
            <a:spAutoFit/>
          </a:bodyPr>
          <a:lstStyle/>
          <a:p>
            <a:r>
              <a:rPr lang="fr-BE" b="1" dirty="0"/>
              <a:t>…</a:t>
            </a:r>
            <a:endParaRPr lang="en-GB" b="1" dirty="0"/>
          </a:p>
        </p:txBody>
      </p:sp>
      <p:cxnSp>
        <p:nvCxnSpPr>
          <p:cNvPr id="128" name="Straight Arrow Connector 127"/>
          <p:cNvCxnSpPr/>
          <p:nvPr/>
        </p:nvCxnSpPr>
        <p:spPr bwMode="auto">
          <a:xfrm flipH="1">
            <a:off x="4610753" y="4064909"/>
            <a:ext cx="1110482" cy="1428197"/>
          </a:xfrm>
          <a:prstGeom prst="straightConnector1">
            <a:avLst/>
          </a:prstGeom>
          <a:noFill/>
          <a:ln w="19050"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Straight Arrow Connector 129"/>
          <p:cNvCxnSpPr>
            <a:endCxn id="123" idx="0"/>
          </p:cNvCxnSpPr>
          <p:nvPr/>
        </p:nvCxnSpPr>
        <p:spPr bwMode="auto">
          <a:xfrm flipH="1">
            <a:off x="5995850" y="4150127"/>
            <a:ext cx="210154" cy="1443160"/>
          </a:xfrm>
          <a:prstGeom prst="straightConnector1">
            <a:avLst/>
          </a:prstGeom>
          <a:noFill/>
          <a:ln w="19050"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1" name="Straight Arrow Connector 130"/>
          <p:cNvCxnSpPr/>
          <p:nvPr/>
        </p:nvCxnSpPr>
        <p:spPr bwMode="auto">
          <a:xfrm>
            <a:off x="6732539" y="4036251"/>
            <a:ext cx="925952" cy="1443160"/>
          </a:xfrm>
          <a:prstGeom prst="straightConnector1">
            <a:avLst/>
          </a:prstGeom>
          <a:noFill/>
          <a:ln w="19050"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0" name="Rounded Rectangle 139"/>
          <p:cNvSpPr/>
          <p:nvPr/>
        </p:nvSpPr>
        <p:spPr bwMode="auto">
          <a:xfrm>
            <a:off x="2676128" y="5524171"/>
            <a:ext cx="983172" cy="675292"/>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44" name="TextBox 143"/>
          <p:cNvSpPr txBox="1"/>
          <p:nvPr/>
        </p:nvSpPr>
        <p:spPr>
          <a:xfrm>
            <a:off x="2973841" y="4339950"/>
            <a:ext cx="1548150" cy="369332"/>
          </a:xfrm>
          <a:prstGeom prst="rect">
            <a:avLst/>
          </a:prstGeom>
          <a:solidFill>
            <a:schemeClr val="accent5">
              <a:lumMod val="90000"/>
            </a:schemeClr>
          </a:solidFill>
        </p:spPr>
        <p:txBody>
          <a:bodyPr wrap="square" rtlCol="0">
            <a:spAutoFit/>
          </a:bodyPr>
          <a:lstStyle/>
          <a:p>
            <a:r>
              <a:rPr lang="en-GB" sz="900" b="1" dirty="0">
                <a:solidFill>
                  <a:srgbClr val="002060"/>
                </a:solidFill>
                <a:latin typeface="Verdana" pitchFamily="34" charset="0"/>
              </a:rPr>
              <a:t>INFRAEOSC-01-2018</a:t>
            </a:r>
            <a:br>
              <a:rPr lang="en-GB" sz="900" b="1" dirty="0">
                <a:solidFill>
                  <a:srgbClr val="002060"/>
                </a:solidFill>
                <a:latin typeface="Verdana" pitchFamily="34" charset="0"/>
              </a:rPr>
            </a:br>
            <a:r>
              <a:rPr lang="en-GB" sz="900" b="1" dirty="0">
                <a:solidFill>
                  <a:srgbClr val="002060"/>
                </a:solidFill>
                <a:latin typeface="Verdana" pitchFamily="34" charset="0"/>
              </a:rPr>
              <a:t>OCRE (12 </a:t>
            </a:r>
            <a:r>
              <a:rPr lang="en-GB" sz="900" b="1" dirty="0" err="1">
                <a:solidFill>
                  <a:srgbClr val="002060"/>
                </a:solidFill>
                <a:latin typeface="Verdana" pitchFamily="34" charset="0"/>
              </a:rPr>
              <a:t>Meuro</a:t>
            </a:r>
            <a:r>
              <a:rPr lang="en-GB" sz="900" b="1" dirty="0">
                <a:solidFill>
                  <a:srgbClr val="002060"/>
                </a:solidFill>
                <a:latin typeface="Verdana" pitchFamily="34" charset="0"/>
              </a:rPr>
              <a:t>)</a:t>
            </a:r>
          </a:p>
        </p:txBody>
      </p:sp>
      <p:sp>
        <p:nvSpPr>
          <p:cNvPr id="145" name="Rounded Rectangle 144"/>
          <p:cNvSpPr/>
          <p:nvPr/>
        </p:nvSpPr>
        <p:spPr bwMode="auto">
          <a:xfrm>
            <a:off x="8372262" y="5507239"/>
            <a:ext cx="983172" cy="675292"/>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146" name="TextBox 145"/>
          <p:cNvSpPr txBox="1"/>
          <p:nvPr/>
        </p:nvSpPr>
        <p:spPr>
          <a:xfrm>
            <a:off x="8247584" y="5548152"/>
            <a:ext cx="1152804" cy="646331"/>
          </a:xfrm>
          <a:prstGeom prst="rect">
            <a:avLst/>
          </a:prstGeom>
          <a:noFill/>
        </p:spPr>
        <p:txBody>
          <a:bodyPr wrap="square" rtlCol="0">
            <a:spAutoFit/>
          </a:bodyPr>
          <a:lstStyle/>
          <a:p>
            <a:pPr algn="ctr"/>
            <a:r>
              <a:rPr lang="en-GB" sz="1200" dirty="0">
                <a:solidFill>
                  <a:srgbClr val="0F5494"/>
                </a:solidFill>
                <a:latin typeface="Verdana" pitchFamily="34" charset="0"/>
              </a:rPr>
              <a:t>New innovative services</a:t>
            </a:r>
          </a:p>
        </p:txBody>
      </p:sp>
      <p:sp>
        <p:nvSpPr>
          <p:cNvPr id="155" name="TextBox 154"/>
          <p:cNvSpPr txBox="1"/>
          <p:nvPr/>
        </p:nvSpPr>
        <p:spPr>
          <a:xfrm>
            <a:off x="7826604" y="4399092"/>
            <a:ext cx="1543403" cy="369332"/>
          </a:xfrm>
          <a:prstGeom prst="rect">
            <a:avLst/>
          </a:prstGeom>
          <a:solidFill>
            <a:schemeClr val="accent5">
              <a:lumMod val="90000"/>
            </a:schemeClr>
          </a:solidFill>
        </p:spPr>
        <p:txBody>
          <a:bodyPr wrap="square" rtlCol="0">
            <a:spAutoFit/>
          </a:bodyPr>
          <a:lstStyle/>
          <a:p>
            <a:r>
              <a:rPr lang="en-GB" sz="900" b="1" dirty="0">
                <a:solidFill>
                  <a:srgbClr val="C00000"/>
                </a:solidFill>
                <a:latin typeface="Verdana" pitchFamily="34" charset="0"/>
              </a:rPr>
              <a:t>INFRAEOSC-02-2019</a:t>
            </a:r>
            <a:br>
              <a:rPr lang="en-GB" sz="900" b="1" dirty="0">
                <a:solidFill>
                  <a:srgbClr val="C00000"/>
                </a:solidFill>
                <a:latin typeface="Verdana" pitchFamily="34" charset="0"/>
              </a:rPr>
            </a:br>
            <a:r>
              <a:rPr lang="en-GB" sz="900" b="1" dirty="0">
                <a:solidFill>
                  <a:srgbClr val="C00000"/>
                </a:solidFill>
                <a:latin typeface="Verdana" pitchFamily="34" charset="0"/>
              </a:rPr>
              <a:t>28,5 </a:t>
            </a:r>
            <a:r>
              <a:rPr lang="en-GB" sz="900" b="1" dirty="0" err="1">
                <a:solidFill>
                  <a:srgbClr val="C00000"/>
                </a:solidFill>
                <a:latin typeface="Verdana" pitchFamily="34" charset="0"/>
              </a:rPr>
              <a:t>Meuro</a:t>
            </a:r>
            <a:endParaRPr lang="en-GB" sz="900" b="1" dirty="0">
              <a:solidFill>
                <a:srgbClr val="C00000"/>
              </a:solidFill>
              <a:latin typeface="Verdana" pitchFamily="34" charset="0"/>
            </a:endParaRPr>
          </a:p>
        </p:txBody>
      </p:sp>
      <p:sp>
        <p:nvSpPr>
          <p:cNvPr id="163" name="TextBox 162"/>
          <p:cNvSpPr txBox="1"/>
          <p:nvPr/>
        </p:nvSpPr>
        <p:spPr>
          <a:xfrm>
            <a:off x="2295626" y="2709418"/>
            <a:ext cx="1607930" cy="369332"/>
          </a:xfrm>
          <a:prstGeom prst="rect">
            <a:avLst/>
          </a:prstGeom>
          <a:solidFill>
            <a:schemeClr val="accent5">
              <a:lumMod val="90000"/>
            </a:schemeClr>
          </a:solidFill>
        </p:spPr>
        <p:txBody>
          <a:bodyPr wrap="square" rtlCol="0">
            <a:spAutoFit/>
          </a:bodyPr>
          <a:lstStyle/>
          <a:p>
            <a:pPr algn="ctr"/>
            <a:r>
              <a:rPr lang="en-GB" sz="900" b="1" dirty="0">
                <a:solidFill>
                  <a:srgbClr val="C00000"/>
                </a:solidFill>
                <a:latin typeface="Verdana" pitchFamily="34" charset="0"/>
              </a:rPr>
              <a:t>INFRAEOSC-03-2020</a:t>
            </a:r>
            <a:br>
              <a:rPr lang="en-GB" sz="900" b="1" dirty="0">
                <a:solidFill>
                  <a:srgbClr val="C00000"/>
                </a:solidFill>
                <a:latin typeface="Verdana" pitchFamily="34" charset="0"/>
              </a:rPr>
            </a:br>
            <a:endParaRPr lang="en-GB" sz="900" b="1" dirty="0">
              <a:solidFill>
                <a:srgbClr val="C00000"/>
              </a:solidFill>
              <a:latin typeface="Verdana" pitchFamily="34" charset="0"/>
            </a:endParaRPr>
          </a:p>
        </p:txBody>
      </p:sp>
      <p:sp>
        <p:nvSpPr>
          <p:cNvPr id="165" name="Rounded Rectangle 164"/>
          <p:cNvSpPr/>
          <p:nvPr/>
        </p:nvSpPr>
        <p:spPr bwMode="auto">
          <a:xfrm>
            <a:off x="1919536" y="2072298"/>
            <a:ext cx="8280920" cy="4316503"/>
          </a:xfrm>
          <a:prstGeom prst="round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pitchFamily="34" charset="0"/>
            </a:endParaRPr>
          </a:p>
        </p:txBody>
      </p:sp>
      <p:sp>
        <p:nvSpPr>
          <p:cNvPr id="39" name="Content Placeholder 2"/>
          <p:cNvSpPr txBox="1">
            <a:spLocks/>
          </p:cNvSpPr>
          <p:nvPr/>
        </p:nvSpPr>
        <p:spPr bwMode="auto">
          <a:xfrm>
            <a:off x="1919536" y="940950"/>
            <a:ext cx="8784976" cy="10918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None/>
            </a:pPr>
            <a:endParaRPr lang="es-ES" sz="2000" i="0" kern="0" dirty="0"/>
          </a:p>
          <a:p>
            <a:pPr marL="0" indent="0">
              <a:buNone/>
            </a:pPr>
            <a:r>
              <a:rPr lang="en-US" sz="2000" b="1" i="0" dirty="0">
                <a:latin typeface="Verdana" panose="020B0604030504040204" pitchFamily="34" charset="0"/>
              </a:rPr>
              <a:t>Digital infrastructure in EOSC in 2018-2020:</a:t>
            </a:r>
            <a:br>
              <a:rPr lang="en-US" sz="2000" b="1" i="0" dirty="0">
                <a:latin typeface="Verdana" panose="020B0604030504040204" pitchFamily="34" charset="0"/>
              </a:rPr>
            </a:br>
            <a:r>
              <a:rPr lang="en-US" sz="2000" b="1" i="0" dirty="0">
                <a:latin typeface="Verdana" panose="020B0604030504040204" pitchFamily="34" charset="0"/>
              </a:rPr>
              <a:t>building and consolidation</a:t>
            </a:r>
            <a:endParaRPr lang="en-GB" sz="2000" i="0" kern="0" dirty="0"/>
          </a:p>
        </p:txBody>
      </p:sp>
      <p:pic>
        <p:nvPicPr>
          <p:cNvPr id="6" name="Picture 5"/>
          <p:cNvPicPr>
            <a:picLocks noChangeAspect="1"/>
          </p:cNvPicPr>
          <p:nvPr/>
        </p:nvPicPr>
        <p:blipFill>
          <a:blip r:embed="rId3"/>
          <a:stretch>
            <a:fillRect/>
          </a:stretch>
        </p:blipFill>
        <p:spPr>
          <a:xfrm>
            <a:off x="6433430" y="2741224"/>
            <a:ext cx="1361430" cy="779837"/>
          </a:xfrm>
          <a:prstGeom prst="rect">
            <a:avLst/>
          </a:prstGeom>
        </p:spPr>
      </p:pic>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3793" y="3553670"/>
            <a:ext cx="1204699" cy="241132"/>
          </a:xfrm>
          <a:prstGeom prst="rect">
            <a:avLst/>
          </a:prstGeom>
        </p:spPr>
      </p:pic>
      <p:pic>
        <p:nvPicPr>
          <p:cNvPr id="9" name="Picture 8"/>
          <p:cNvPicPr>
            <a:picLocks noChangeAspect="1"/>
          </p:cNvPicPr>
          <p:nvPr/>
        </p:nvPicPr>
        <p:blipFill>
          <a:blip r:embed="rId5"/>
          <a:stretch>
            <a:fillRect/>
          </a:stretch>
        </p:blipFill>
        <p:spPr>
          <a:xfrm>
            <a:off x="8618101" y="3372708"/>
            <a:ext cx="860541" cy="352956"/>
          </a:xfrm>
          <a:prstGeom prst="rect">
            <a:avLst/>
          </a:prstGeom>
        </p:spPr>
      </p:pic>
      <p:pic>
        <p:nvPicPr>
          <p:cNvPr id="47" name="Picture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66109" y="2884893"/>
            <a:ext cx="848534" cy="450171"/>
          </a:xfrm>
          <a:prstGeom prst="rect">
            <a:avLst/>
          </a:prstGeom>
        </p:spPr>
      </p:pic>
      <p:pic>
        <p:nvPicPr>
          <p:cNvPr id="1028" name="Picture 4" descr="ÎÏÎ¿ÏÎ­Î»ÎµÏÎ¼Î± ÎµÎ¹ÎºÏÎ½Î±Ï Î³Î¹Î± einfracentral 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600949" y="2375361"/>
            <a:ext cx="813694" cy="428260"/>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3665979" y="869616"/>
            <a:ext cx="2677072" cy="3370153"/>
          </a:xfrm>
          <a:prstGeom prst="rect">
            <a:avLst/>
          </a:prstGeom>
          <a:noFill/>
        </p:spPr>
        <p:txBody>
          <a:bodyPr wrap="square" rtlCol="0">
            <a:spAutoFit/>
          </a:bodyPr>
          <a:lstStyle/>
          <a:p>
            <a:endParaRPr lang="en-GB" dirty="0">
              <a:solidFill>
                <a:srgbClr val="C00000"/>
              </a:solidFill>
              <a:effectLst>
                <a:outerShdw blurRad="38100" dist="38100" dir="2700000" algn="tl">
                  <a:srgbClr val="000000">
                    <a:alpha val="43137"/>
                  </a:srgbClr>
                </a:outerShdw>
              </a:effectLst>
            </a:endParaRPr>
          </a:p>
          <a:p>
            <a:endParaRPr lang="en-GB" dirty="0">
              <a:solidFill>
                <a:srgbClr val="C00000"/>
              </a:solidFill>
              <a:effectLst>
                <a:outerShdw blurRad="38100" dist="38100" dir="2700000" algn="tl">
                  <a:srgbClr val="000000">
                    <a:alpha val="43137"/>
                  </a:srgbClr>
                </a:outerShdw>
              </a:effectLst>
            </a:endParaRPr>
          </a:p>
          <a:p>
            <a:pPr lvl="1">
              <a:spcBef>
                <a:spcPts val="1200"/>
              </a:spcBef>
            </a:pPr>
            <a:endParaRPr lang="en-GB" sz="1200" dirty="0">
              <a:solidFill>
                <a:srgbClr val="0F5494"/>
              </a:solidFill>
              <a:latin typeface="Verdana" pitchFamily="34" charset="0"/>
            </a:endParaRPr>
          </a:p>
          <a:p>
            <a:pPr lvl="1">
              <a:spcBef>
                <a:spcPts val="600"/>
              </a:spcBef>
            </a:pPr>
            <a:endParaRPr lang="en-GB" sz="1500" b="1" dirty="0">
              <a:solidFill>
                <a:srgbClr val="0F5494"/>
              </a:solidFill>
              <a:latin typeface="Verdana" pitchFamily="34" charset="0"/>
            </a:endParaRPr>
          </a:p>
          <a:p>
            <a:pPr lvl="1" algn="ctr">
              <a:spcBef>
                <a:spcPts val="600"/>
              </a:spcBef>
            </a:pPr>
            <a:r>
              <a:rPr lang="en-GB" sz="1500" b="1" dirty="0">
                <a:solidFill>
                  <a:srgbClr val="0F5494"/>
                </a:solidFill>
                <a:latin typeface="Verdana" pitchFamily="34" charset="0"/>
              </a:rPr>
              <a:t>EOSC </a:t>
            </a:r>
          </a:p>
          <a:p>
            <a:pPr marL="628650" lvl="1" indent="-171450">
              <a:spcBef>
                <a:spcPts val="600"/>
              </a:spcBef>
              <a:buFont typeface="Arial" panose="020B0604020202020204" pitchFamily="34" charset="0"/>
              <a:buChar char="•"/>
            </a:pPr>
            <a:r>
              <a:rPr lang="en-GB" sz="1200" dirty="0">
                <a:solidFill>
                  <a:srgbClr val="0F5494"/>
                </a:solidFill>
                <a:latin typeface="Verdana" pitchFamily="34" charset="0"/>
              </a:rPr>
              <a:t>User interface/website</a:t>
            </a:r>
          </a:p>
          <a:p>
            <a:pPr marL="628650" lvl="1" indent="-171450">
              <a:spcBef>
                <a:spcPts val="600"/>
              </a:spcBef>
              <a:buFont typeface="Arial" panose="020B0604020202020204" pitchFamily="34" charset="0"/>
              <a:buChar char="•"/>
            </a:pPr>
            <a:r>
              <a:rPr lang="en-GB" sz="1200" dirty="0">
                <a:solidFill>
                  <a:srgbClr val="0F5494"/>
                </a:solidFill>
                <a:latin typeface="Verdana" pitchFamily="34" charset="0"/>
              </a:rPr>
              <a:t>Core service provision</a:t>
            </a:r>
          </a:p>
          <a:p>
            <a:pPr marL="628650" lvl="1" indent="-171450">
              <a:spcBef>
                <a:spcPts val="600"/>
              </a:spcBef>
              <a:buFont typeface="Arial" panose="020B0604020202020204" pitchFamily="34" charset="0"/>
              <a:buChar char="•"/>
            </a:pPr>
            <a:r>
              <a:rPr lang="en-GB" sz="1200" dirty="0">
                <a:solidFill>
                  <a:srgbClr val="0F5494"/>
                </a:solidFill>
                <a:latin typeface="Verdana" pitchFamily="34" charset="0"/>
              </a:rPr>
              <a:t>Access right</a:t>
            </a:r>
          </a:p>
          <a:p>
            <a:pPr marL="628650" lvl="1" indent="-171450">
              <a:spcBef>
                <a:spcPts val="600"/>
              </a:spcBef>
              <a:buFont typeface="Arial" panose="020B0604020202020204" pitchFamily="34" charset="0"/>
              <a:buChar char="•"/>
            </a:pPr>
            <a:r>
              <a:rPr lang="en-GB" sz="1200" dirty="0">
                <a:solidFill>
                  <a:srgbClr val="0F5494"/>
                </a:solidFill>
                <a:latin typeface="Verdana" pitchFamily="34" charset="0"/>
              </a:rPr>
              <a:t>ESOC Marketplace</a:t>
            </a:r>
          </a:p>
          <a:p>
            <a:pPr marL="628650" lvl="1" indent="-171450">
              <a:spcBef>
                <a:spcPts val="600"/>
              </a:spcBef>
              <a:buFont typeface="Arial" panose="020B0604020202020204" pitchFamily="34" charset="0"/>
              <a:buChar char="•"/>
            </a:pPr>
            <a:r>
              <a:rPr lang="en-GB" sz="1200" dirty="0">
                <a:solidFill>
                  <a:srgbClr val="0F5494"/>
                </a:solidFill>
                <a:latin typeface="Verdana" pitchFamily="34" charset="0"/>
              </a:rPr>
              <a:t>Catalogue of services</a:t>
            </a:r>
          </a:p>
          <a:p>
            <a:pPr marL="285750" indent="-285750">
              <a:buFont typeface="Arial" panose="020B0604020202020204" pitchFamily="34" charset="0"/>
              <a:buChar char="•"/>
            </a:pPr>
            <a:endParaRPr lang="en-GB" sz="1200" dirty="0">
              <a:solidFill>
                <a:srgbClr val="0F5494"/>
              </a:solidFill>
              <a:latin typeface="Verdana" pitchFamily="34" charset="0"/>
            </a:endParaRPr>
          </a:p>
          <a:p>
            <a:endParaRPr lang="en-GB" dirty="0"/>
          </a:p>
        </p:txBody>
      </p:sp>
      <p:pic>
        <p:nvPicPr>
          <p:cNvPr id="11" name="Picture 10"/>
          <p:cNvPicPr>
            <a:picLocks noChangeAspect="1"/>
          </p:cNvPicPr>
          <p:nvPr/>
        </p:nvPicPr>
        <p:blipFill>
          <a:blip r:embed="rId8"/>
          <a:stretch>
            <a:fillRect/>
          </a:stretch>
        </p:blipFill>
        <p:spPr>
          <a:xfrm>
            <a:off x="6312025" y="2172871"/>
            <a:ext cx="1655823" cy="605751"/>
          </a:xfrm>
          <a:prstGeom prst="rect">
            <a:avLst/>
          </a:prstGeom>
        </p:spPr>
      </p:pic>
    </p:spTree>
    <p:extLst>
      <p:ext uri="{BB962C8B-B14F-4D97-AF65-F5344CB8AC3E}">
        <p14:creationId xmlns:p14="http://schemas.microsoft.com/office/powerpoint/2010/main" val="263545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circle(in)">
                                      <p:cBhvr>
                                        <p:cTn id="7" dur="2000"/>
                                        <p:tgtEl>
                                          <p:spTgt spid="137"/>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4"/>
                                        </p:tgtEl>
                                        <p:attrNameLst>
                                          <p:attrName>style.visibility</p:attrName>
                                        </p:attrNameLst>
                                      </p:cBhvr>
                                      <p:to>
                                        <p:strVal val="visible"/>
                                      </p:to>
                                    </p:set>
                                    <p:animEffect transition="in" filter="circle(in)">
                                      <p:cBhvr>
                                        <p:cTn id="10" dur="2000"/>
                                        <p:tgtEl>
                                          <p:spTgt spid="14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40"/>
                                        </p:tgtEl>
                                        <p:attrNameLst>
                                          <p:attrName>style.visibility</p:attrName>
                                        </p:attrNameLst>
                                      </p:cBhvr>
                                      <p:to>
                                        <p:strVal val="visible"/>
                                      </p:to>
                                    </p:set>
                                    <p:animEffect transition="in" filter="circle(in)">
                                      <p:cBhvr>
                                        <p:cTn id="13" dur="2000"/>
                                        <p:tgtEl>
                                          <p:spTgt spid="140"/>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circle(in)">
                                      <p:cBhvr>
                                        <p:cTn id="16" dur="2000"/>
                                        <p:tgtEl>
                                          <p:spTgt spid="95"/>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circle(in)">
                                      <p:cBhvr>
                                        <p:cTn id="21" dur="2000"/>
                                        <p:tgtEl>
                                          <p:spTgt spid="147"/>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155"/>
                                        </p:tgtEl>
                                        <p:attrNameLst>
                                          <p:attrName>style.visibility</p:attrName>
                                        </p:attrNameLst>
                                      </p:cBhvr>
                                      <p:to>
                                        <p:strVal val="visible"/>
                                      </p:to>
                                    </p:set>
                                    <p:animEffect transition="in" filter="circle(in)">
                                      <p:cBhvr>
                                        <p:cTn id="24" dur="2000"/>
                                        <p:tgtEl>
                                          <p:spTgt spid="155"/>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45"/>
                                        </p:tgtEl>
                                        <p:attrNameLst>
                                          <p:attrName>style.visibility</p:attrName>
                                        </p:attrNameLst>
                                      </p:cBhvr>
                                      <p:to>
                                        <p:strVal val="visible"/>
                                      </p:to>
                                    </p:set>
                                    <p:animEffect transition="in" filter="circle(in)">
                                      <p:cBhvr>
                                        <p:cTn id="27" dur="2000"/>
                                        <p:tgtEl>
                                          <p:spTgt spid="145"/>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146"/>
                                        </p:tgtEl>
                                        <p:attrNameLst>
                                          <p:attrName>style.visibility</p:attrName>
                                        </p:attrNameLst>
                                      </p:cBhvr>
                                      <p:to>
                                        <p:strVal val="visible"/>
                                      </p:to>
                                    </p:set>
                                    <p:animEffect transition="in" filter="circle(in)">
                                      <p:cBhvr>
                                        <p:cTn id="30" dur="2000"/>
                                        <p:tgtEl>
                                          <p:spTgt spid="146"/>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65"/>
                                        </p:tgtEl>
                                        <p:attrNameLst>
                                          <p:attrName>style.visibility</p:attrName>
                                        </p:attrNameLst>
                                      </p:cBhvr>
                                      <p:to>
                                        <p:strVal val="visible"/>
                                      </p:to>
                                    </p:set>
                                    <p:animEffect transition="in" filter="circle(in)">
                                      <p:cBhvr>
                                        <p:cTn id="35" dur="2000"/>
                                        <p:tgtEl>
                                          <p:spTgt spid="165"/>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163"/>
                                        </p:tgtEl>
                                        <p:attrNameLst>
                                          <p:attrName>style.visibility</p:attrName>
                                        </p:attrNameLst>
                                      </p:cBhvr>
                                      <p:to>
                                        <p:strVal val="visible"/>
                                      </p:to>
                                    </p:set>
                                    <p:animEffect transition="in" filter="circle(in)">
                                      <p:cBhvr>
                                        <p:cTn id="38" dur="20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140" grpId="0" animBg="1"/>
      <p:bldP spid="144" grpId="0" animBg="1"/>
      <p:bldP spid="145" grpId="0" animBg="1"/>
      <p:bldP spid="146" grpId="0"/>
      <p:bldP spid="155" grpId="0" animBg="1"/>
      <p:bldP spid="163" grpId="0" animBg="1"/>
      <p:bldP spid="1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51984" y="1442612"/>
            <a:ext cx="4392488" cy="2677656"/>
          </a:xfrm>
          <a:prstGeom prst="rect">
            <a:avLst/>
          </a:prstGeom>
        </p:spPr>
        <p:txBody>
          <a:bodyPr wrap="square">
            <a:spAutoFit/>
          </a:bodyPr>
          <a:lstStyle/>
          <a:p>
            <a:pPr eaLnBrk="1" hangingPunct="1"/>
            <a:endParaRPr lang="en-GB" sz="2400" b="1" dirty="0">
              <a:solidFill>
                <a:srgbClr val="002060"/>
              </a:solidFill>
            </a:endParaRPr>
          </a:p>
          <a:p>
            <a:pPr eaLnBrk="1" hangingPunct="1"/>
            <a:r>
              <a:rPr lang="en-GB" sz="2400" b="1" i="1" dirty="0">
                <a:solidFill>
                  <a:srgbClr val="002060"/>
                </a:solidFill>
              </a:rPr>
              <a:t>The present material has been prepared for explanatory purposes, the only valid legal reference remains the work programme approved by the European Commission</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7568" y="1412776"/>
            <a:ext cx="3231828" cy="4539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951984" y="5182098"/>
            <a:ext cx="4716016" cy="830997"/>
          </a:xfrm>
          <a:prstGeom prst="rect">
            <a:avLst/>
          </a:prstGeom>
        </p:spPr>
        <p:txBody>
          <a:bodyPr wrap="square">
            <a:spAutoFit/>
          </a:bodyPr>
          <a:lstStyle/>
          <a:p>
            <a:r>
              <a:rPr lang="en-GB" sz="1600" dirty="0">
                <a:hlinkClick r:id="rId4"/>
              </a:rPr>
              <a:t>http://ec.europa.eu/research/participants/data/ref/h2020/wp/2018-2020/main/h2020-wp1820-infrastructures_en.pdf</a:t>
            </a:r>
            <a:r>
              <a:rPr lang="en-GB" sz="1600" dirty="0"/>
              <a:t> </a:t>
            </a:r>
          </a:p>
        </p:txBody>
      </p:sp>
    </p:spTree>
    <p:extLst>
      <p:ext uri="{BB962C8B-B14F-4D97-AF65-F5344CB8AC3E}">
        <p14:creationId xmlns:p14="http://schemas.microsoft.com/office/powerpoint/2010/main" val="1223954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3282" y="1412776"/>
            <a:ext cx="1476375" cy="433388"/>
          </a:xfrm>
        </p:spPr>
        <p:txBody>
          <a:bodyPr vert="horz" lIns="80147" tIns="40074" rIns="80147" bIns="40074" rtlCol="0">
            <a:normAutofit/>
          </a:bodyPr>
          <a:lstStyle/>
          <a:p>
            <a:pPr marL="0" indent="0" defTabSz="449263" eaLnBrk="0" hangingPunct="0">
              <a:spcBef>
                <a:spcPts val="0"/>
              </a:spcBef>
              <a:buClr>
                <a:srgbClr val="000000"/>
              </a:buClr>
              <a:buSzPct val="100000"/>
              <a:buNone/>
            </a:pPr>
            <a:r>
              <a:rPr lang="en-GB" sz="1600" b="1" dirty="0">
                <a:solidFill>
                  <a:srgbClr val="0070C0"/>
                </a:solidFill>
                <a:latin typeface="Verdana" pitchFamily="34" charset="0"/>
                <a:ea typeface="Verdana" pitchFamily="34" charset="0"/>
                <a:cs typeface="Verdana" pitchFamily="34" charset="0"/>
              </a:rPr>
              <a:t>Title: </a:t>
            </a:r>
          </a:p>
        </p:txBody>
      </p:sp>
      <p:sp>
        <p:nvSpPr>
          <p:cNvPr id="8" name="Content Placeholder 2"/>
          <p:cNvSpPr txBox="1">
            <a:spLocks/>
          </p:cNvSpPr>
          <p:nvPr/>
        </p:nvSpPr>
        <p:spPr bwMode="auto">
          <a:xfrm>
            <a:off x="1528647" y="979388"/>
            <a:ext cx="6408712"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449263" eaLnBrk="0" hangingPunct="0">
              <a:spcBef>
                <a:spcPts val="0"/>
              </a:spcBef>
              <a:buClr>
                <a:srgbClr val="000000"/>
              </a:buClr>
              <a:buSzPct val="100000"/>
              <a:buNone/>
            </a:pPr>
            <a:r>
              <a:rPr lang="en-GB" sz="2000" b="1" i="0" kern="0" dirty="0">
                <a:solidFill>
                  <a:srgbClr val="002060"/>
                </a:solidFill>
                <a:latin typeface="Verdana" pitchFamily="34" charset="0"/>
                <a:ea typeface="Verdana" pitchFamily="34" charset="0"/>
                <a:cs typeface="Verdana" pitchFamily="34" charset="0"/>
              </a:rPr>
              <a:t>Topic: INFRAEOSC-02-2019</a:t>
            </a:r>
          </a:p>
        </p:txBody>
      </p:sp>
      <p:sp>
        <p:nvSpPr>
          <p:cNvPr id="9" name="Content Placeholder 2"/>
          <p:cNvSpPr txBox="1">
            <a:spLocks/>
          </p:cNvSpPr>
          <p:nvPr/>
        </p:nvSpPr>
        <p:spPr bwMode="auto">
          <a:xfrm>
            <a:off x="3004304" y="1412776"/>
            <a:ext cx="7124145"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449263" eaLnBrk="0" hangingPunct="0">
              <a:spcBef>
                <a:spcPts val="0"/>
              </a:spcBef>
              <a:buClr>
                <a:srgbClr val="000000"/>
              </a:buClr>
              <a:buSzPct val="100000"/>
              <a:buNone/>
            </a:pPr>
            <a:r>
              <a:rPr lang="en-GB" sz="1600" b="1" i="0" kern="0" dirty="0">
                <a:solidFill>
                  <a:srgbClr val="0070C0"/>
                </a:solidFill>
                <a:latin typeface="Tahoma" panose="020B0604030504040204" pitchFamily="34" charset="0"/>
                <a:ea typeface="Tahoma" panose="020B0604030504040204" pitchFamily="34" charset="0"/>
                <a:cs typeface="Tahoma" panose="020B0604030504040204" pitchFamily="34" charset="0"/>
              </a:rPr>
              <a:t>Prototyping new innovative services </a:t>
            </a:r>
          </a:p>
        </p:txBody>
      </p:sp>
      <p:sp>
        <p:nvSpPr>
          <p:cNvPr id="10" name="Content Placeholder 2"/>
          <p:cNvSpPr txBox="1">
            <a:spLocks/>
          </p:cNvSpPr>
          <p:nvPr/>
        </p:nvSpPr>
        <p:spPr bwMode="auto">
          <a:xfrm>
            <a:off x="3038609" y="2822478"/>
            <a:ext cx="7370011" cy="2852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gn="just" defTabSz="449263" eaLnBrk="0" hangingPunct="0">
              <a:spcBef>
                <a:spcPts val="0"/>
              </a:spcBef>
              <a:spcAft>
                <a:spcPts val="6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Actions that </a:t>
            </a:r>
            <a:r>
              <a:rPr lang="en-GB" sz="1050" b="1" i="0" kern="0" dirty="0">
                <a:solidFill>
                  <a:srgbClr val="002060"/>
                </a:solidFill>
                <a:latin typeface="Verdana" pitchFamily="34" charset="0"/>
                <a:ea typeface="Verdana" pitchFamily="34" charset="0"/>
                <a:cs typeface="Verdana" pitchFamily="34" charset="0"/>
              </a:rPr>
              <a:t>target gaps in the service offering of the EOSC hub </a:t>
            </a:r>
            <a:r>
              <a:rPr lang="en-GB" sz="1050" i="0" kern="0" dirty="0">
                <a:solidFill>
                  <a:srgbClr val="002060"/>
                </a:solidFill>
                <a:latin typeface="Verdana" pitchFamily="34" charset="0"/>
                <a:ea typeface="Verdana" pitchFamily="34" charset="0"/>
                <a:cs typeface="Verdana" pitchFamily="34" charset="0"/>
              </a:rPr>
              <a:t>and develop innovative services that address relevant aspects of the research data cycle (from inception to publication, curation, preservation and reuse), e.g. allowing implementation of new scientific data-related developments and intelligent linking and discovering of all research artefacts.</a:t>
            </a:r>
          </a:p>
          <a:p>
            <a:pPr algn="just" defTabSz="449263" eaLnBrk="0" hangingPunct="0">
              <a:spcBef>
                <a:spcPts val="0"/>
              </a:spcBef>
              <a:spcAft>
                <a:spcPts val="6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By the end of the project the services should be leveraged to </a:t>
            </a:r>
            <a:r>
              <a:rPr lang="en-GB" sz="1050" b="1" i="0" kern="0" dirty="0">
                <a:solidFill>
                  <a:srgbClr val="002060"/>
                </a:solidFill>
                <a:latin typeface="Verdana" pitchFamily="34" charset="0"/>
                <a:ea typeface="Verdana" pitchFamily="34" charset="0"/>
                <a:cs typeface="Verdana" pitchFamily="34" charset="0"/>
              </a:rPr>
              <a:t>foster interdisciplinary research</a:t>
            </a:r>
            <a:r>
              <a:rPr lang="en-GB" sz="1050" i="0" kern="0" dirty="0">
                <a:solidFill>
                  <a:srgbClr val="002060"/>
                </a:solidFill>
                <a:latin typeface="Verdana" pitchFamily="34" charset="0"/>
                <a:ea typeface="Verdana" pitchFamily="34" charset="0"/>
                <a:cs typeface="Verdana" pitchFamily="34" charset="0"/>
              </a:rPr>
              <a:t>, serving a wider remit of research needs, as well as new users like industry and the public sector. </a:t>
            </a:r>
          </a:p>
          <a:p>
            <a:pPr algn="just" defTabSz="449263" eaLnBrk="0" hangingPunct="0">
              <a:spcBef>
                <a:spcPts val="0"/>
              </a:spcBef>
              <a:spcAft>
                <a:spcPts val="6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The services should be based on systems and technologies that have reached </a:t>
            </a:r>
            <a:r>
              <a:rPr lang="en-GB" sz="1050" b="1" i="0" kern="0" dirty="0">
                <a:solidFill>
                  <a:srgbClr val="002060"/>
                </a:solidFill>
                <a:latin typeface="Verdana" pitchFamily="34" charset="0"/>
                <a:ea typeface="Verdana" pitchFamily="34" charset="0"/>
                <a:cs typeface="Verdana" pitchFamily="34" charset="0"/>
              </a:rPr>
              <a:t>TRL 6 b</a:t>
            </a:r>
            <a:r>
              <a:rPr lang="en-GB" sz="1050" i="0" kern="0" dirty="0">
                <a:solidFill>
                  <a:srgbClr val="002060"/>
                </a:solidFill>
                <a:latin typeface="Verdana" pitchFamily="34" charset="0"/>
                <a:ea typeface="Verdana" pitchFamily="34" charset="0"/>
                <a:cs typeface="Verdana" pitchFamily="34" charset="0"/>
              </a:rPr>
              <a:t>efore the start of the project and will be brought to </a:t>
            </a:r>
            <a:r>
              <a:rPr lang="en-GB" sz="1050" b="1" i="0" kern="0" dirty="0">
                <a:solidFill>
                  <a:srgbClr val="002060"/>
                </a:solidFill>
                <a:latin typeface="Verdana" pitchFamily="34" charset="0"/>
                <a:ea typeface="Verdana" pitchFamily="34" charset="0"/>
                <a:cs typeface="Verdana" pitchFamily="34" charset="0"/>
              </a:rPr>
              <a:t>at least TRL 8 by the end </a:t>
            </a:r>
            <a:r>
              <a:rPr lang="en-GB" sz="1050" i="0" kern="0" dirty="0">
                <a:solidFill>
                  <a:srgbClr val="002060"/>
                </a:solidFill>
                <a:latin typeface="Verdana" pitchFamily="34" charset="0"/>
                <a:ea typeface="Verdana" pitchFamily="34" charset="0"/>
                <a:cs typeface="Verdana" pitchFamily="34" charset="0"/>
              </a:rPr>
              <a:t>of the project. </a:t>
            </a:r>
          </a:p>
          <a:p>
            <a:pPr algn="just" defTabSz="449263" eaLnBrk="0" hangingPunct="0">
              <a:spcBef>
                <a:spcPts val="0"/>
              </a:spcBef>
              <a:spcAft>
                <a:spcPts val="6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Proposals should demonstrate how the resulting services </a:t>
            </a:r>
            <a:r>
              <a:rPr lang="en-GB" sz="1050" b="1" i="0" kern="0" dirty="0">
                <a:solidFill>
                  <a:srgbClr val="002060"/>
                </a:solidFill>
                <a:latin typeface="Verdana" pitchFamily="34" charset="0"/>
                <a:ea typeface="Verdana" pitchFamily="34" charset="0"/>
                <a:cs typeface="Verdana" pitchFamily="34" charset="0"/>
              </a:rPr>
              <a:t>complement, enrich and could potentially be integrated into the EOSC hub. </a:t>
            </a:r>
          </a:p>
          <a:p>
            <a:pPr algn="just" defTabSz="449263" eaLnBrk="0" hangingPunct="0">
              <a:spcBef>
                <a:spcPts val="0"/>
              </a:spcBef>
              <a:spcAft>
                <a:spcPts val="6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Proposals retained for funding under this topic should take due consideration of any accessibility requirements set under the projects funded under EINFRA-12-2017 topic that may be available at the time the call will be open.</a:t>
            </a:r>
          </a:p>
          <a:p>
            <a:pPr algn="just" defTabSz="449263" eaLnBrk="0" hangingPunct="0">
              <a:spcBef>
                <a:spcPts val="0"/>
              </a:spcBef>
              <a:spcAft>
                <a:spcPts val="6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Consortia are encouraged to include </a:t>
            </a:r>
            <a:r>
              <a:rPr lang="en-GB" sz="1050" b="1" i="0" kern="0" dirty="0">
                <a:solidFill>
                  <a:srgbClr val="002060"/>
                </a:solidFill>
                <a:latin typeface="Verdana" pitchFamily="34" charset="0"/>
                <a:ea typeface="Verdana" pitchFamily="34" charset="0"/>
                <a:cs typeface="Verdana" pitchFamily="34" charset="0"/>
              </a:rPr>
              <a:t>SMEs</a:t>
            </a:r>
          </a:p>
        </p:txBody>
      </p:sp>
      <p:sp>
        <p:nvSpPr>
          <p:cNvPr id="13" name="Content Placeholder 2"/>
          <p:cNvSpPr txBox="1">
            <a:spLocks/>
          </p:cNvSpPr>
          <p:nvPr/>
        </p:nvSpPr>
        <p:spPr>
          <a:xfrm>
            <a:off x="1524000" y="6093298"/>
            <a:ext cx="2267198"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Submission opening:</a:t>
            </a:r>
          </a:p>
        </p:txBody>
      </p:sp>
      <p:sp>
        <p:nvSpPr>
          <p:cNvPr id="14" name="Content Placeholder 2"/>
          <p:cNvSpPr txBox="1">
            <a:spLocks/>
          </p:cNvSpPr>
          <p:nvPr/>
        </p:nvSpPr>
        <p:spPr>
          <a:xfrm>
            <a:off x="1509809" y="6381330"/>
            <a:ext cx="2281389"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Submission deadline:</a:t>
            </a:r>
          </a:p>
        </p:txBody>
      </p:sp>
      <p:sp>
        <p:nvSpPr>
          <p:cNvPr id="15" name="Content Placeholder 2"/>
          <p:cNvSpPr txBox="1">
            <a:spLocks/>
          </p:cNvSpPr>
          <p:nvPr/>
        </p:nvSpPr>
        <p:spPr>
          <a:xfrm>
            <a:off x="7414639" y="5810053"/>
            <a:ext cx="1368152"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pPr algn="r"/>
            <a:r>
              <a:rPr lang="en-GB" sz="1200" b="1" kern="0" dirty="0"/>
              <a:t>Budget:</a:t>
            </a:r>
          </a:p>
        </p:txBody>
      </p:sp>
      <p:sp>
        <p:nvSpPr>
          <p:cNvPr id="16" name="Content Placeholder 2"/>
          <p:cNvSpPr txBox="1">
            <a:spLocks/>
          </p:cNvSpPr>
          <p:nvPr/>
        </p:nvSpPr>
        <p:spPr>
          <a:xfrm>
            <a:off x="6672064" y="6242100"/>
            <a:ext cx="2592288"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Suggested contribution requested per proposal:</a:t>
            </a:r>
          </a:p>
        </p:txBody>
      </p:sp>
      <p:sp>
        <p:nvSpPr>
          <p:cNvPr id="17" name="Content Placeholder 2"/>
          <p:cNvSpPr txBox="1">
            <a:spLocks/>
          </p:cNvSpPr>
          <p:nvPr/>
        </p:nvSpPr>
        <p:spPr>
          <a:xfrm>
            <a:off x="3765695" y="6093298"/>
            <a:ext cx="176314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16/10/2018</a:t>
            </a:r>
          </a:p>
        </p:txBody>
      </p:sp>
      <p:sp>
        <p:nvSpPr>
          <p:cNvPr id="18" name="Content Placeholder 2"/>
          <p:cNvSpPr txBox="1">
            <a:spLocks/>
          </p:cNvSpPr>
          <p:nvPr/>
        </p:nvSpPr>
        <p:spPr>
          <a:xfrm>
            <a:off x="3765695" y="6383722"/>
            <a:ext cx="176314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29/01/2019</a:t>
            </a:r>
          </a:p>
        </p:txBody>
      </p:sp>
      <p:sp>
        <p:nvSpPr>
          <p:cNvPr id="19" name="Content Placeholder 2"/>
          <p:cNvSpPr txBox="1">
            <a:spLocks/>
          </p:cNvSpPr>
          <p:nvPr/>
        </p:nvSpPr>
        <p:spPr>
          <a:xfrm>
            <a:off x="1524546" y="5733257"/>
            <a:ext cx="2267198"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Type of Action:</a:t>
            </a:r>
          </a:p>
        </p:txBody>
      </p:sp>
      <p:sp>
        <p:nvSpPr>
          <p:cNvPr id="20" name="Content Placeholder 2"/>
          <p:cNvSpPr txBox="1">
            <a:spLocks/>
          </p:cNvSpPr>
          <p:nvPr/>
        </p:nvSpPr>
        <p:spPr>
          <a:xfrm>
            <a:off x="3756794" y="5733256"/>
            <a:ext cx="176314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RIA</a:t>
            </a:r>
          </a:p>
        </p:txBody>
      </p:sp>
      <p:sp>
        <p:nvSpPr>
          <p:cNvPr id="21" name="Content Placeholder 2"/>
          <p:cNvSpPr txBox="1">
            <a:spLocks/>
          </p:cNvSpPr>
          <p:nvPr/>
        </p:nvSpPr>
        <p:spPr>
          <a:xfrm>
            <a:off x="8868308" y="5805264"/>
            <a:ext cx="82809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€28.5M</a:t>
            </a:r>
          </a:p>
        </p:txBody>
      </p:sp>
      <p:cxnSp>
        <p:nvCxnSpPr>
          <p:cNvPr id="27" name="Straight Connector 26"/>
          <p:cNvCxnSpPr/>
          <p:nvPr/>
        </p:nvCxnSpPr>
        <p:spPr bwMode="auto">
          <a:xfrm>
            <a:off x="1623722" y="1844824"/>
            <a:ext cx="9158192" cy="0"/>
          </a:xfrm>
          <a:prstGeom prst="line">
            <a:avLst/>
          </a:prstGeom>
          <a:noFill/>
          <a:ln w="9525" cap="flat" cmpd="sng" algn="ctr">
            <a:solidFill>
              <a:srgbClr val="DEA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1487488" y="5718198"/>
            <a:ext cx="9180512" cy="0"/>
          </a:xfrm>
          <a:prstGeom prst="line">
            <a:avLst/>
          </a:prstGeom>
          <a:noFill/>
          <a:ln w="9525" cap="flat" cmpd="sng" algn="ctr">
            <a:solidFill>
              <a:srgbClr val="DEA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Content Placeholder 2"/>
          <p:cNvSpPr txBox="1">
            <a:spLocks/>
          </p:cNvSpPr>
          <p:nvPr/>
        </p:nvSpPr>
        <p:spPr bwMode="auto">
          <a:xfrm>
            <a:off x="3011547" y="1958382"/>
            <a:ext cx="7128793"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449263" eaLnBrk="0" hangingPunct="0">
              <a:spcBef>
                <a:spcPts val="0"/>
              </a:spcBef>
              <a:spcAft>
                <a:spcPts val="200"/>
              </a:spcAft>
              <a:buClr>
                <a:srgbClr val="000000"/>
              </a:buClr>
              <a:buSzPct val="100000"/>
              <a:buNone/>
            </a:pPr>
            <a:r>
              <a:rPr lang="en-GB" sz="1050" i="0" kern="0" dirty="0">
                <a:solidFill>
                  <a:srgbClr val="002060"/>
                </a:solidFill>
                <a:latin typeface="Verdana" pitchFamily="34" charset="0"/>
                <a:ea typeface="Verdana" pitchFamily="34" charset="0"/>
                <a:cs typeface="Verdana" pitchFamily="34" charset="0"/>
              </a:rPr>
              <a:t>Develop an agile, fit-for-purpose and sustainable service offering accessible through the EOSC hub that can satisfy the evolving needs of the scientific community by stimulating the design and prototyping of novel innovative digital services. Innovative models of collaboration that genuinely include incentive mechanisms for a user oriented open science approach should be considered.</a:t>
            </a:r>
          </a:p>
        </p:txBody>
      </p:sp>
      <p:sp>
        <p:nvSpPr>
          <p:cNvPr id="25" name="Content Placeholder 2"/>
          <p:cNvSpPr txBox="1">
            <a:spLocks/>
          </p:cNvSpPr>
          <p:nvPr/>
        </p:nvSpPr>
        <p:spPr>
          <a:xfrm>
            <a:off x="8781304" y="6314107"/>
            <a:ext cx="966097" cy="288030"/>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pPr algn="ctr"/>
            <a:r>
              <a:rPr lang="en-GB" sz="1200" b="1" kern="0" dirty="0">
                <a:solidFill>
                  <a:srgbClr val="002060"/>
                </a:solidFill>
              </a:rPr>
              <a:t>€5-6M</a:t>
            </a:r>
          </a:p>
        </p:txBody>
      </p:sp>
      <p:sp>
        <p:nvSpPr>
          <p:cNvPr id="24" name="Content Placeholder 2"/>
          <p:cNvSpPr txBox="1">
            <a:spLocks/>
          </p:cNvSpPr>
          <p:nvPr/>
        </p:nvSpPr>
        <p:spPr>
          <a:xfrm>
            <a:off x="1530127" y="2060849"/>
            <a:ext cx="1691680"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600" b="1" kern="0" dirty="0"/>
              <a:t>Challenge: </a:t>
            </a:r>
          </a:p>
        </p:txBody>
      </p:sp>
      <p:sp>
        <p:nvSpPr>
          <p:cNvPr id="29" name="Content Placeholder 2"/>
          <p:cNvSpPr txBox="1">
            <a:spLocks/>
          </p:cNvSpPr>
          <p:nvPr/>
        </p:nvSpPr>
        <p:spPr>
          <a:xfrm>
            <a:off x="1516113" y="2916189"/>
            <a:ext cx="1475656"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600" b="1" kern="0" dirty="0"/>
              <a:t>Scope: </a:t>
            </a:r>
          </a:p>
        </p:txBody>
      </p:sp>
    </p:spTree>
    <p:extLst>
      <p:ext uri="{BB962C8B-B14F-4D97-AF65-F5344CB8AC3E}">
        <p14:creationId xmlns:p14="http://schemas.microsoft.com/office/powerpoint/2010/main" val="368634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3282" y="1412776"/>
            <a:ext cx="1476375" cy="433388"/>
          </a:xfrm>
        </p:spPr>
        <p:txBody>
          <a:bodyPr vert="horz" lIns="80147" tIns="40074" rIns="80147" bIns="40074" rtlCol="0">
            <a:normAutofit/>
          </a:bodyPr>
          <a:lstStyle/>
          <a:p>
            <a:pPr marL="0" indent="0" defTabSz="449263" eaLnBrk="0" hangingPunct="0">
              <a:spcBef>
                <a:spcPts val="0"/>
              </a:spcBef>
              <a:buClr>
                <a:srgbClr val="000000"/>
              </a:buClr>
              <a:buSzPct val="100000"/>
              <a:buNone/>
            </a:pPr>
            <a:r>
              <a:rPr lang="en-GB" sz="1600" b="1" dirty="0">
                <a:solidFill>
                  <a:srgbClr val="0070C0"/>
                </a:solidFill>
                <a:latin typeface="Verdana" pitchFamily="34" charset="0"/>
                <a:ea typeface="Verdana" pitchFamily="34" charset="0"/>
                <a:cs typeface="Verdana" pitchFamily="34" charset="0"/>
              </a:rPr>
              <a:t>Title: </a:t>
            </a:r>
          </a:p>
        </p:txBody>
      </p:sp>
      <p:sp>
        <p:nvSpPr>
          <p:cNvPr id="5" name="Content Placeholder 2"/>
          <p:cNvSpPr txBox="1">
            <a:spLocks/>
          </p:cNvSpPr>
          <p:nvPr/>
        </p:nvSpPr>
        <p:spPr>
          <a:xfrm>
            <a:off x="1509808" y="2852937"/>
            <a:ext cx="1979712" cy="864099"/>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600" b="1" kern="0" dirty="0"/>
              <a:t>Applicable conditions: </a:t>
            </a:r>
          </a:p>
        </p:txBody>
      </p:sp>
      <p:sp>
        <p:nvSpPr>
          <p:cNvPr id="8" name="Content Placeholder 2"/>
          <p:cNvSpPr txBox="1">
            <a:spLocks/>
          </p:cNvSpPr>
          <p:nvPr/>
        </p:nvSpPr>
        <p:spPr bwMode="auto">
          <a:xfrm>
            <a:off x="1528647" y="979388"/>
            <a:ext cx="6408712"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449263" eaLnBrk="0" hangingPunct="0">
              <a:spcBef>
                <a:spcPts val="0"/>
              </a:spcBef>
              <a:buClr>
                <a:srgbClr val="000000"/>
              </a:buClr>
              <a:buSzPct val="100000"/>
              <a:buNone/>
            </a:pPr>
            <a:r>
              <a:rPr lang="en-GB" sz="2000" b="1" i="0" kern="0" dirty="0">
                <a:solidFill>
                  <a:srgbClr val="002060"/>
                </a:solidFill>
                <a:latin typeface="Verdana" pitchFamily="34" charset="0"/>
                <a:ea typeface="Verdana" pitchFamily="34" charset="0"/>
                <a:cs typeface="Verdana" pitchFamily="34" charset="0"/>
              </a:rPr>
              <a:t>Topic: INFRAEOSC-02-2019</a:t>
            </a:r>
          </a:p>
        </p:txBody>
      </p:sp>
      <p:sp>
        <p:nvSpPr>
          <p:cNvPr id="9" name="Content Placeholder 2"/>
          <p:cNvSpPr txBox="1">
            <a:spLocks/>
          </p:cNvSpPr>
          <p:nvPr/>
        </p:nvSpPr>
        <p:spPr bwMode="auto">
          <a:xfrm>
            <a:off x="3004304" y="1412776"/>
            <a:ext cx="7124145"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449263" eaLnBrk="0" hangingPunct="0">
              <a:spcBef>
                <a:spcPts val="0"/>
              </a:spcBef>
              <a:buClr>
                <a:srgbClr val="000000"/>
              </a:buClr>
              <a:buSzPct val="100000"/>
              <a:buNone/>
            </a:pPr>
            <a:r>
              <a:rPr lang="en-GB" sz="1600" b="1" i="0" kern="0" dirty="0">
                <a:solidFill>
                  <a:srgbClr val="0070C0"/>
                </a:solidFill>
                <a:latin typeface="Tahoma" panose="020B0604030504040204" pitchFamily="34" charset="0"/>
                <a:ea typeface="Tahoma" panose="020B0604030504040204" pitchFamily="34" charset="0"/>
                <a:cs typeface="Tahoma" panose="020B0604030504040204" pitchFamily="34" charset="0"/>
              </a:rPr>
              <a:t>Prototyping new innovative services </a:t>
            </a:r>
          </a:p>
        </p:txBody>
      </p:sp>
      <p:sp>
        <p:nvSpPr>
          <p:cNvPr id="10" name="Content Placeholder 2"/>
          <p:cNvSpPr txBox="1">
            <a:spLocks/>
          </p:cNvSpPr>
          <p:nvPr/>
        </p:nvSpPr>
        <p:spPr bwMode="auto">
          <a:xfrm>
            <a:off x="3031167" y="2940002"/>
            <a:ext cx="7315455" cy="28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defTabSz="449263" eaLnBrk="0" hangingPunct="0">
              <a:spcBef>
                <a:spcPts val="0"/>
              </a:spcBef>
              <a:spcAft>
                <a:spcPts val="0"/>
              </a:spcAft>
              <a:buClr>
                <a:srgbClr val="000000"/>
              </a:buClr>
              <a:buSzPct val="100000"/>
              <a:buNone/>
            </a:pPr>
            <a:r>
              <a:rPr lang="en-GB" sz="1050" i="0" kern="0" dirty="0">
                <a:solidFill>
                  <a:srgbClr val="002060"/>
                </a:solidFill>
                <a:latin typeface="Verdana" pitchFamily="34" charset="0"/>
                <a:ea typeface="Verdana" pitchFamily="34" charset="0"/>
                <a:cs typeface="Verdana" pitchFamily="34" charset="0"/>
              </a:rPr>
              <a:t>The criteria, scoring and threshold are described in General Annex H of the work programme. The following exceptions apply:</a:t>
            </a:r>
          </a:p>
          <a:p>
            <a:pPr algn="just" defTabSz="449263" eaLnBrk="0" hangingPunct="0">
              <a:spcBef>
                <a:spcPts val="300"/>
              </a:spcBef>
              <a:spcAft>
                <a:spcPts val="0"/>
              </a:spcAft>
              <a:buClr>
                <a:srgbClr val="000000"/>
              </a:buClr>
              <a:buSzPct val="100000"/>
              <a:buFont typeface="Wingdings" panose="05000000000000000000" pitchFamily="2" charset="2"/>
              <a:buChar char="§"/>
            </a:pPr>
            <a:r>
              <a:rPr lang="en-GB" sz="1050" i="0" u="sng" kern="0" dirty="0">
                <a:solidFill>
                  <a:srgbClr val="002060"/>
                </a:solidFill>
                <a:latin typeface="Verdana" pitchFamily="34" charset="0"/>
                <a:ea typeface="Verdana" pitchFamily="34" charset="0"/>
                <a:cs typeface="Verdana" pitchFamily="34" charset="0"/>
              </a:rPr>
              <a:t>Evaluation criterion</a:t>
            </a:r>
            <a:r>
              <a:rPr lang="en-GB" sz="1050" i="0" kern="0" dirty="0">
                <a:solidFill>
                  <a:srgbClr val="002060"/>
                </a:solidFill>
                <a:latin typeface="Verdana" pitchFamily="34" charset="0"/>
                <a:ea typeface="Verdana" pitchFamily="34" charset="0"/>
                <a:cs typeface="Verdana" pitchFamily="34" charset="0"/>
              </a:rPr>
              <a:t>: </a:t>
            </a:r>
            <a:r>
              <a:rPr lang="en-GB" sz="1050" b="1" i="0" kern="0" dirty="0">
                <a:solidFill>
                  <a:srgbClr val="002060"/>
                </a:solidFill>
                <a:latin typeface="Verdana" pitchFamily="34" charset="0"/>
                <a:ea typeface="Verdana" pitchFamily="34" charset="0"/>
                <a:cs typeface="Verdana" pitchFamily="34" charset="0"/>
              </a:rPr>
              <a:t>Excellence.</a:t>
            </a:r>
            <a:r>
              <a:rPr lang="en-GB" sz="1050" i="0" kern="0" dirty="0">
                <a:solidFill>
                  <a:srgbClr val="002060"/>
                </a:solidFill>
                <a:latin typeface="Verdana" pitchFamily="34" charset="0"/>
                <a:ea typeface="Verdana" pitchFamily="34" charset="0"/>
                <a:cs typeface="Verdana" pitchFamily="34" charset="0"/>
              </a:rPr>
              <a:t> The third criterion is substituted by: 'The extent to which the proposed work is beyond the state of the art, builds on technologies at TRL 6 or above, and demonstrates innovation potential (e.g. ground-breaking objectives, novel concepts and approaches, new products, services or business and organisational models)'.</a:t>
            </a:r>
          </a:p>
          <a:p>
            <a:pPr algn="just" defTabSz="449263" eaLnBrk="0" hangingPunct="0">
              <a:spcBef>
                <a:spcPts val="300"/>
              </a:spcBef>
              <a:spcAft>
                <a:spcPts val="0"/>
              </a:spcAft>
              <a:buClr>
                <a:srgbClr val="000000"/>
              </a:buClr>
              <a:buSzPct val="100000"/>
              <a:buFont typeface="Wingdings" panose="05000000000000000000" pitchFamily="2" charset="2"/>
              <a:buChar char="§"/>
            </a:pPr>
            <a:r>
              <a:rPr lang="en-GB" sz="1050" i="0" u="sng" kern="0" dirty="0">
                <a:solidFill>
                  <a:srgbClr val="002060"/>
                </a:solidFill>
                <a:latin typeface="Verdana" pitchFamily="34" charset="0"/>
                <a:ea typeface="Verdana" pitchFamily="34" charset="0"/>
                <a:cs typeface="Verdana" pitchFamily="34" charset="0"/>
              </a:rPr>
              <a:t>Evaluation criterion</a:t>
            </a:r>
            <a:r>
              <a:rPr lang="en-GB" sz="1050" i="0" kern="0" dirty="0">
                <a:solidFill>
                  <a:srgbClr val="002060"/>
                </a:solidFill>
                <a:latin typeface="Verdana" pitchFamily="34" charset="0"/>
                <a:ea typeface="Verdana" pitchFamily="34" charset="0"/>
                <a:cs typeface="Verdana" pitchFamily="34" charset="0"/>
              </a:rPr>
              <a:t>: </a:t>
            </a:r>
            <a:r>
              <a:rPr lang="en-GB" sz="1050" b="1" i="0" kern="0" dirty="0">
                <a:solidFill>
                  <a:srgbClr val="002060"/>
                </a:solidFill>
                <a:latin typeface="Verdana" pitchFamily="34" charset="0"/>
                <a:ea typeface="Verdana" pitchFamily="34" charset="0"/>
                <a:cs typeface="Verdana" pitchFamily="34" charset="0"/>
              </a:rPr>
              <a:t>Excellence</a:t>
            </a:r>
            <a:r>
              <a:rPr lang="en-GB" sz="1050" i="0" kern="0" dirty="0">
                <a:solidFill>
                  <a:srgbClr val="002060"/>
                </a:solidFill>
                <a:latin typeface="Verdana" pitchFamily="34" charset="0"/>
                <a:ea typeface="Verdana" pitchFamily="34" charset="0"/>
                <a:cs typeface="Verdana" pitchFamily="34" charset="0"/>
              </a:rPr>
              <a:t>. The fourth criterion is substituted by: Appropriate consideration of interdisciplinary approaches and use of stakeholder knowledge to enrich the existing EOSC service offering'.</a:t>
            </a:r>
          </a:p>
          <a:p>
            <a:pPr algn="just" defTabSz="449263" eaLnBrk="0" hangingPunct="0">
              <a:spcBef>
                <a:spcPts val="300"/>
              </a:spcBef>
              <a:spcAft>
                <a:spcPts val="0"/>
              </a:spcAft>
              <a:buClr>
                <a:srgbClr val="000000"/>
              </a:buClr>
              <a:buSzPct val="100000"/>
              <a:buFont typeface="Wingdings" panose="05000000000000000000" pitchFamily="2" charset="2"/>
              <a:buChar char="§"/>
            </a:pPr>
            <a:r>
              <a:rPr lang="en-GB" sz="1050" i="0" u="sng" kern="0" dirty="0">
                <a:solidFill>
                  <a:srgbClr val="002060"/>
                </a:solidFill>
                <a:latin typeface="Verdana" pitchFamily="34" charset="0"/>
                <a:ea typeface="Verdana" pitchFamily="34" charset="0"/>
                <a:cs typeface="Verdana" pitchFamily="34" charset="0"/>
              </a:rPr>
              <a:t>Evaluation criterion</a:t>
            </a:r>
            <a:r>
              <a:rPr lang="en-GB" sz="1050" i="0" kern="0" dirty="0">
                <a:solidFill>
                  <a:srgbClr val="002060"/>
                </a:solidFill>
                <a:latin typeface="Verdana" pitchFamily="34" charset="0"/>
                <a:ea typeface="Verdana" pitchFamily="34" charset="0"/>
                <a:cs typeface="Verdana" pitchFamily="34" charset="0"/>
              </a:rPr>
              <a:t>: </a:t>
            </a:r>
            <a:r>
              <a:rPr lang="en-GB" sz="1050" b="1" i="0" kern="0" dirty="0">
                <a:solidFill>
                  <a:srgbClr val="002060"/>
                </a:solidFill>
                <a:latin typeface="Verdana" pitchFamily="34" charset="0"/>
                <a:ea typeface="Verdana" pitchFamily="34" charset="0"/>
                <a:cs typeface="Verdana" pitchFamily="34" charset="0"/>
              </a:rPr>
              <a:t>Impact. </a:t>
            </a:r>
            <a:r>
              <a:rPr lang="en-GB" sz="1050" i="0" kern="0" dirty="0">
                <a:solidFill>
                  <a:srgbClr val="002060"/>
                </a:solidFill>
                <a:latin typeface="Verdana" pitchFamily="34" charset="0"/>
                <a:ea typeface="Verdana" pitchFamily="34" charset="0"/>
                <a:cs typeface="Verdana" pitchFamily="34" charset="0"/>
              </a:rPr>
              <a:t>The second criterion is substituted by: 'Potential to enhance capacity for innovation and production of new knowledge.'</a:t>
            </a:r>
          </a:p>
          <a:p>
            <a:pPr algn="just" defTabSz="449263" eaLnBrk="0" hangingPunct="0">
              <a:spcBef>
                <a:spcPts val="300"/>
              </a:spcBef>
              <a:spcAft>
                <a:spcPts val="0"/>
              </a:spcAft>
              <a:buClr>
                <a:srgbClr val="000000"/>
              </a:buClr>
              <a:buSzPct val="100000"/>
              <a:buFont typeface="Wingdings" panose="05000000000000000000" pitchFamily="2" charset="2"/>
              <a:buChar char="§"/>
            </a:pPr>
            <a:r>
              <a:rPr lang="en-GB" sz="1050" i="0" u="sng" kern="0" dirty="0">
                <a:solidFill>
                  <a:srgbClr val="002060"/>
                </a:solidFill>
                <a:latin typeface="Verdana" pitchFamily="34" charset="0"/>
                <a:ea typeface="Verdana" pitchFamily="34" charset="0"/>
                <a:cs typeface="Verdana" pitchFamily="34" charset="0"/>
              </a:rPr>
              <a:t>Evaluation criterion</a:t>
            </a:r>
            <a:r>
              <a:rPr lang="en-GB" sz="1050" i="0" kern="0" dirty="0">
                <a:solidFill>
                  <a:srgbClr val="002060"/>
                </a:solidFill>
                <a:latin typeface="Verdana" pitchFamily="34" charset="0"/>
                <a:ea typeface="Verdana" pitchFamily="34" charset="0"/>
                <a:cs typeface="Verdana" pitchFamily="34" charset="0"/>
              </a:rPr>
              <a:t>: </a:t>
            </a:r>
            <a:r>
              <a:rPr lang="en-GB" sz="1050" b="1" i="0" kern="0" dirty="0">
                <a:solidFill>
                  <a:srgbClr val="002060"/>
                </a:solidFill>
                <a:latin typeface="Verdana" pitchFamily="34" charset="0"/>
                <a:ea typeface="Verdana" pitchFamily="34" charset="0"/>
                <a:cs typeface="Verdana" pitchFamily="34" charset="0"/>
              </a:rPr>
              <a:t>Impact. </a:t>
            </a:r>
            <a:r>
              <a:rPr lang="en-GB" sz="1050" i="0" kern="0" dirty="0">
                <a:solidFill>
                  <a:srgbClr val="002060"/>
                </a:solidFill>
                <a:latin typeface="Verdana" pitchFamily="34" charset="0"/>
                <a:ea typeface="Verdana" pitchFamily="34" charset="0"/>
                <a:cs typeface="Verdana" pitchFamily="34" charset="0"/>
              </a:rPr>
              <a:t>The third criterion is substituted by: 'Quality of the proposed measures to: Exploit the project results (including IPR), and more specifically ensure the integration of services in the EOSC for the benefit of a broader set of user communities; Enhance EOSC's potential to support multidisciplinary research; Manage research data where relevant; Effectively disseminate and communicate the project activities and results to appropriate target audiences.'</a:t>
            </a:r>
          </a:p>
          <a:p>
            <a:pPr algn="just" defTabSz="449263" eaLnBrk="0" hangingPunct="0">
              <a:spcBef>
                <a:spcPts val="0"/>
              </a:spcBef>
              <a:spcAft>
                <a:spcPts val="1200"/>
              </a:spcAft>
              <a:buClr>
                <a:srgbClr val="000000"/>
              </a:buClr>
              <a:buSzPct val="100000"/>
              <a:buFont typeface="Wingdings" panose="05000000000000000000" pitchFamily="2" charset="2"/>
              <a:buChar char="§"/>
            </a:pPr>
            <a:endParaRPr lang="en-GB" sz="1000" i="0" kern="0" dirty="0">
              <a:solidFill>
                <a:srgbClr val="002060"/>
              </a:solidFill>
              <a:latin typeface="Verdana" pitchFamily="34" charset="0"/>
              <a:ea typeface="Verdana" pitchFamily="34" charset="0"/>
              <a:cs typeface="Verdana" pitchFamily="34" charset="0"/>
            </a:endParaRPr>
          </a:p>
          <a:p>
            <a:pPr algn="just" defTabSz="449263" eaLnBrk="0" hangingPunct="0">
              <a:spcBef>
                <a:spcPts val="0"/>
              </a:spcBef>
              <a:spcAft>
                <a:spcPts val="1200"/>
              </a:spcAft>
              <a:buClr>
                <a:srgbClr val="000000"/>
              </a:buClr>
              <a:buSzPct val="100000"/>
              <a:buFont typeface="Wingdings" panose="05000000000000000000" pitchFamily="2" charset="2"/>
              <a:buChar char="§"/>
            </a:pPr>
            <a:endParaRPr lang="en-GB" sz="1000" b="1" i="0" kern="0" dirty="0">
              <a:solidFill>
                <a:srgbClr val="002060"/>
              </a:solidFill>
              <a:latin typeface="Verdana" pitchFamily="34" charset="0"/>
              <a:ea typeface="Verdana" pitchFamily="34" charset="0"/>
              <a:cs typeface="Verdana" pitchFamily="34" charset="0"/>
            </a:endParaRPr>
          </a:p>
          <a:p>
            <a:pPr algn="just" defTabSz="449263" eaLnBrk="0" hangingPunct="0">
              <a:spcBef>
                <a:spcPts val="0"/>
              </a:spcBef>
              <a:spcAft>
                <a:spcPts val="1200"/>
              </a:spcAft>
              <a:buClr>
                <a:srgbClr val="000000"/>
              </a:buClr>
              <a:buSzPct val="100000"/>
              <a:buFont typeface="Wingdings" panose="05000000000000000000" pitchFamily="2" charset="2"/>
              <a:buChar char="§"/>
            </a:pPr>
            <a:endParaRPr lang="en-GB" sz="1200" i="0" kern="0" dirty="0">
              <a:solidFill>
                <a:srgbClr val="002060"/>
              </a:solidFill>
              <a:latin typeface="Verdana" pitchFamily="34" charset="0"/>
              <a:ea typeface="Verdana" pitchFamily="34" charset="0"/>
              <a:cs typeface="Verdana" pitchFamily="34" charset="0"/>
            </a:endParaRPr>
          </a:p>
          <a:p>
            <a:pPr algn="just" defTabSz="449263" eaLnBrk="0" hangingPunct="0">
              <a:spcBef>
                <a:spcPts val="0"/>
              </a:spcBef>
              <a:spcAft>
                <a:spcPts val="1200"/>
              </a:spcAft>
              <a:buClr>
                <a:srgbClr val="000000"/>
              </a:buClr>
              <a:buSzPct val="100000"/>
              <a:buFont typeface="Wingdings" panose="05000000000000000000" pitchFamily="2" charset="2"/>
              <a:buChar char="§"/>
            </a:pPr>
            <a:endParaRPr lang="en-GB" sz="1200" i="0" kern="0" dirty="0">
              <a:solidFill>
                <a:srgbClr val="002060"/>
              </a:solidFill>
              <a:latin typeface="Verdana" pitchFamily="34" charset="0"/>
              <a:ea typeface="Verdana" pitchFamily="34" charset="0"/>
              <a:cs typeface="Verdana" pitchFamily="34" charset="0"/>
            </a:endParaRPr>
          </a:p>
        </p:txBody>
      </p:sp>
      <p:sp>
        <p:nvSpPr>
          <p:cNvPr id="13" name="Content Placeholder 2"/>
          <p:cNvSpPr txBox="1">
            <a:spLocks/>
          </p:cNvSpPr>
          <p:nvPr/>
        </p:nvSpPr>
        <p:spPr>
          <a:xfrm>
            <a:off x="1524000" y="6093298"/>
            <a:ext cx="2267198"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Submission opening:</a:t>
            </a:r>
          </a:p>
        </p:txBody>
      </p:sp>
      <p:sp>
        <p:nvSpPr>
          <p:cNvPr id="14" name="Content Placeholder 2"/>
          <p:cNvSpPr txBox="1">
            <a:spLocks/>
          </p:cNvSpPr>
          <p:nvPr/>
        </p:nvSpPr>
        <p:spPr>
          <a:xfrm>
            <a:off x="1509809" y="6381330"/>
            <a:ext cx="2281389"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Submission deadline:</a:t>
            </a:r>
          </a:p>
        </p:txBody>
      </p:sp>
      <p:sp>
        <p:nvSpPr>
          <p:cNvPr id="15" name="Content Placeholder 2"/>
          <p:cNvSpPr txBox="1">
            <a:spLocks/>
          </p:cNvSpPr>
          <p:nvPr/>
        </p:nvSpPr>
        <p:spPr>
          <a:xfrm>
            <a:off x="7434159" y="5805265"/>
            <a:ext cx="1368152"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pPr algn="r"/>
            <a:r>
              <a:rPr lang="en-GB" sz="1200" b="1" kern="0" dirty="0"/>
              <a:t>Budget:</a:t>
            </a:r>
          </a:p>
        </p:txBody>
      </p:sp>
      <p:sp>
        <p:nvSpPr>
          <p:cNvPr id="16" name="Content Placeholder 2"/>
          <p:cNvSpPr txBox="1">
            <a:spLocks/>
          </p:cNvSpPr>
          <p:nvPr/>
        </p:nvSpPr>
        <p:spPr>
          <a:xfrm>
            <a:off x="6672064" y="6242100"/>
            <a:ext cx="2592288"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Suggested contribution requested per proposal:</a:t>
            </a:r>
          </a:p>
        </p:txBody>
      </p:sp>
      <p:sp>
        <p:nvSpPr>
          <p:cNvPr id="17" name="Content Placeholder 2"/>
          <p:cNvSpPr txBox="1">
            <a:spLocks/>
          </p:cNvSpPr>
          <p:nvPr/>
        </p:nvSpPr>
        <p:spPr>
          <a:xfrm>
            <a:off x="3765695" y="6093298"/>
            <a:ext cx="176314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16/10/2018</a:t>
            </a:r>
          </a:p>
        </p:txBody>
      </p:sp>
      <p:sp>
        <p:nvSpPr>
          <p:cNvPr id="18" name="Content Placeholder 2"/>
          <p:cNvSpPr txBox="1">
            <a:spLocks/>
          </p:cNvSpPr>
          <p:nvPr/>
        </p:nvSpPr>
        <p:spPr>
          <a:xfrm>
            <a:off x="3765695" y="6383722"/>
            <a:ext cx="176314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29/01/2019</a:t>
            </a:r>
          </a:p>
        </p:txBody>
      </p:sp>
      <p:sp>
        <p:nvSpPr>
          <p:cNvPr id="19" name="Content Placeholder 2"/>
          <p:cNvSpPr txBox="1">
            <a:spLocks/>
          </p:cNvSpPr>
          <p:nvPr/>
        </p:nvSpPr>
        <p:spPr>
          <a:xfrm>
            <a:off x="1524546" y="5733257"/>
            <a:ext cx="2267198"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t>Type of Action:</a:t>
            </a:r>
          </a:p>
        </p:txBody>
      </p:sp>
      <p:sp>
        <p:nvSpPr>
          <p:cNvPr id="20" name="Content Placeholder 2"/>
          <p:cNvSpPr txBox="1">
            <a:spLocks/>
          </p:cNvSpPr>
          <p:nvPr/>
        </p:nvSpPr>
        <p:spPr>
          <a:xfrm>
            <a:off x="3756794" y="5733256"/>
            <a:ext cx="1763142"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RIA</a:t>
            </a:r>
          </a:p>
        </p:txBody>
      </p:sp>
      <p:sp>
        <p:nvSpPr>
          <p:cNvPr id="21" name="Content Placeholder 2"/>
          <p:cNvSpPr txBox="1">
            <a:spLocks/>
          </p:cNvSpPr>
          <p:nvPr/>
        </p:nvSpPr>
        <p:spPr>
          <a:xfrm>
            <a:off x="8868308" y="5805264"/>
            <a:ext cx="900100" cy="290424"/>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200" b="1" kern="0" dirty="0">
                <a:solidFill>
                  <a:srgbClr val="002060"/>
                </a:solidFill>
              </a:rPr>
              <a:t>€28.5M</a:t>
            </a:r>
          </a:p>
        </p:txBody>
      </p:sp>
      <p:cxnSp>
        <p:nvCxnSpPr>
          <p:cNvPr id="27" name="Straight Connector 26"/>
          <p:cNvCxnSpPr/>
          <p:nvPr/>
        </p:nvCxnSpPr>
        <p:spPr bwMode="auto">
          <a:xfrm>
            <a:off x="1498648" y="1844824"/>
            <a:ext cx="9158192" cy="0"/>
          </a:xfrm>
          <a:prstGeom prst="line">
            <a:avLst/>
          </a:prstGeom>
          <a:noFill/>
          <a:ln w="9525" cap="flat" cmpd="sng" algn="ctr">
            <a:solidFill>
              <a:srgbClr val="DEA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1487488" y="5718198"/>
            <a:ext cx="9180512" cy="0"/>
          </a:xfrm>
          <a:prstGeom prst="line">
            <a:avLst/>
          </a:prstGeom>
          <a:noFill/>
          <a:ln w="9525" cap="flat" cmpd="sng" algn="ctr">
            <a:solidFill>
              <a:srgbClr val="DEA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Content Placeholder 2"/>
          <p:cNvSpPr txBox="1">
            <a:spLocks/>
          </p:cNvSpPr>
          <p:nvPr/>
        </p:nvSpPr>
        <p:spPr>
          <a:xfrm>
            <a:off x="1543942" y="1844825"/>
            <a:ext cx="1475656" cy="432047"/>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r>
              <a:rPr lang="en-GB" sz="1600" b="1" kern="0" dirty="0"/>
              <a:t>Impact:</a:t>
            </a:r>
          </a:p>
        </p:txBody>
      </p:sp>
      <p:sp>
        <p:nvSpPr>
          <p:cNvPr id="23" name="Content Placeholder 2"/>
          <p:cNvSpPr txBox="1">
            <a:spLocks/>
          </p:cNvSpPr>
          <p:nvPr/>
        </p:nvSpPr>
        <p:spPr bwMode="auto">
          <a:xfrm>
            <a:off x="3019599" y="1844824"/>
            <a:ext cx="7315455"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7" tIns="40074" rIns="80147" bIns="40074"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gn="just" defTabSz="449263" eaLnBrk="0" hangingPunct="0">
              <a:spcBef>
                <a:spcPts val="0"/>
              </a:spcBef>
              <a:spcAft>
                <a:spcPts val="2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Integrating </a:t>
            </a:r>
            <a:r>
              <a:rPr lang="en-GB" sz="1050" b="1" i="0" kern="0" dirty="0">
                <a:solidFill>
                  <a:srgbClr val="002060"/>
                </a:solidFill>
                <a:latin typeface="Verdana" pitchFamily="34" charset="0"/>
                <a:ea typeface="Verdana" pitchFamily="34" charset="0"/>
                <a:cs typeface="Verdana" pitchFamily="34" charset="0"/>
              </a:rPr>
              <a:t>co-design</a:t>
            </a:r>
            <a:r>
              <a:rPr lang="en-GB" sz="1050" i="0" kern="0" dirty="0">
                <a:solidFill>
                  <a:srgbClr val="002060"/>
                </a:solidFill>
                <a:latin typeface="Verdana" pitchFamily="34" charset="0"/>
                <a:ea typeface="Verdana" pitchFamily="34" charset="0"/>
                <a:cs typeface="Verdana" pitchFamily="34" charset="0"/>
              </a:rPr>
              <a:t> into research and development of new services to better support scientific, industrial and societal applications benefiting from a strong user orientation; </a:t>
            </a:r>
          </a:p>
          <a:p>
            <a:pPr algn="just" defTabSz="449263" eaLnBrk="0" hangingPunct="0">
              <a:spcBef>
                <a:spcPts val="0"/>
              </a:spcBef>
              <a:spcAft>
                <a:spcPts val="2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Supporting the objectives of </a:t>
            </a:r>
            <a:r>
              <a:rPr lang="en-GB" sz="1050" b="1" i="0" kern="0" dirty="0">
                <a:solidFill>
                  <a:srgbClr val="002060"/>
                </a:solidFill>
                <a:latin typeface="Verdana" pitchFamily="34" charset="0"/>
                <a:ea typeface="Verdana" pitchFamily="34" charset="0"/>
                <a:cs typeface="Verdana" pitchFamily="34" charset="0"/>
              </a:rPr>
              <a:t>Open Science </a:t>
            </a:r>
            <a:r>
              <a:rPr lang="en-GB" sz="1050" i="0" kern="0" dirty="0">
                <a:solidFill>
                  <a:srgbClr val="002060"/>
                </a:solidFill>
                <a:latin typeface="Verdana" pitchFamily="34" charset="0"/>
                <a:ea typeface="Verdana" pitchFamily="34" charset="0"/>
                <a:cs typeface="Verdana" pitchFamily="34" charset="0"/>
              </a:rPr>
              <a:t>by improving access to content and resources, and facilitating interdisciplinary collaborations;</a:t>
            </a:r>
          </a:p>
          <a:p>
            <a:pPr algn="just" defTabSz="449263" eaLnBrk="0" hangingPunct="0">
              <a:spcBef>
                <a:spcPts val="0"/>
              </a:spcBef>
              <a:spcAft>
                <a:spcPts val="200"/>
              </a:spcAft>
              <a:buClr>
                <a:srgbClr val="000000"/>
              </a:buClr>
              <a:buSzPct val="100000"/>
              <a:buFont typeface="Wingdings" panose="05000000000000000000" pitchFamily="2" charset="2"/>
              <a:buChar char="§"/>
            </a:pPr>
            <a:r>
              <a:rPr lang="en-GB" sz="1050" i="0" kern="0" dirty="0">
                <a:solidFill>
                  <a:srgbClr val="002060"/>
                </a:solidFill>
                <a:latin typeface="Verdana" pitchFamily="34" charset="0"/>
                <a:ea typeface="Verdana" pitchFamily="34" charset="0"/>
                <a:cs typeface="Verdana" pitchFamily="34" charset="0"/>
              </a:rPr>
              <a:t>Fostering the </a:t>
            </a:r>
            <a:r>
              <a:rPr lang="en-GB" sz="1050" b="1" i="0" kern="0" dirty="0">
                <a:solidFill>
                  <a:srgbClr val="002060"/>
                </a:solidFill>
                <a:latin typeface="Verdana" pitchFamily="34" charset="0"/>
                <a:ea typeface="Verdana" pitchFamily="34" charset="0"/>
                <a:cs typeface="Verdana" pitchFamily="34" charset="0"/>
              </a:rPr>
              <a:t>innovation </a:t>
            </a:r>
            <a:r>
              <a:rPr lang="en-GB" sz="1050" i="0" kern="0" dirty="0">
                <a:solidFill>
                  <a:srgbClr val="002060"/>
                </a:solidFill>
                <a:latin typeface="Verdana" pitchFamily="34" charset="0"/>
                <a:ea typeface="Verdana" pitchFamily="34" charset="0"/>
                <a:cs typeface="Verdana" pitchFamily="34" charset="0"/>
              </a:rPr>
              <a:t>potential by opening up the EOSC ecosystem of e-infrastructure service providers to new innovative actors. </a:t>
            </a:r>
          </a:p>
        </p:txBody>
      </p:sp>
      <p:sp>
        <p:nvSpPr>
          <p:cNvPr id="25" name="Content Placeholder 2"/>
          <p:cNvSpPr txBox="1">
            <a:spLocks/>
          </p:cNvSpPr>
          <p:nvPr/>
        </p:nvSpPr>
        <p:spPr>
          <a:xfrm>
            <a:off x="8802312" y="6381329"/>
            <a:ext cx="966097" cy="288030"/>
          </a:xfrm>
          <a:prstGeom prst="rect">
            <a:avLst/>
          </a:prstGeom>
        </p:spPr>
        <p:txBody>
          <a:bodyPr lIns="80147" tIns="40074" rIns="80147" bIns="40074"/>
          <a:lstStyle>
            <a:lvl1pPr marL="0" indent="0" algn="l" defTabSz="449263" rtl="0" eaLnBrk="0" fontAlgn="base" hangingPunct="0">
              <a:spcBef>
                <a:spcPts val="0"/>
              </a:spcBef>
              <a:spcAft>
                <a:spcPct val="0"/>
              </a:spcAft>
              <a:buClr>
                <a:srgbClr val="000000"/>
              </a:buClr>
              <a:buSzPct val="100000"/>
              <a:buFont typeface="Times New Roman" pitchFamily="18" charset="0"/>
              <a:defRPr sz="2000">
                <a:solidFill>
                  <a:srgbClr val="0070C0"/>
                </a:solidFill>
                <a:latin typeface="Verdana" pitchFamily="34" charset="0"/>
                <a:ea typeface="Verdana" pitchFamily="34" charset="0"/>
                <a:cs typeface="Verdana" pitchFamily="34" charset="0"/>
              </a:defRPr>
            </a:lvl1pPr>
            <a:lvl2pPr marL="0" indent="0" algn="l" defTabSz="449263" rtl="0" eaLnBrk="0" fontAlgn="base" hangingPunct="0">
              <a:spcBef>
                <a:spcPts val="0"/>
              </a:spcBef>
              <a:spcAft>
                <a:spcPct val="0"/>
              </a:spcAft>
              <a:buClr>
                <a:srgbClr val="000000"/>
              </a:buClr>
              <a:buSzPct val="100000"/>
              <a:buFont typeface="Times New Roman" pitchFamily="18" charset="0"/>
              <a:defRPr sz="1800">
                <a:solidFill>
                  <a:srgbClr val="0070C0"/>
                </a:solidFill>
                <a:latin typeface="Verdana" pitchFamily="34" charset="0"/>
                <a:ea typeface="Verdana" pitchFamily="34" charset="0"/>
                <a:cs typeface="Verdana" pitchFamily="34" charset="0"/>
              </a:defRPr>
            </a:lvl2pPr>
            <a:lvl3pPr marL="1141413" indent="-227013" algn="l" defTabSz="449263" rtl="0" eaLnBrk="0" fontAlgn="base" hangingPunct="0">
              <a:spcBef>
                <a:spcPts val="6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3pPr>
            <a:lvl4pPr marL="1598613" indent="-227013" algn="l" defTabSz="449263" rtl="0" eaLnBrk="0" fontAlgn="base" hangingPunct="0">
              <a:spcBef>
                <a:spcPts val="500"/>
              </a:spcBef>
              <a:spcAft>
                <a:spcPct val="0"/>
              </a:spcAft>
              <a:buClr>
                <a:srgbClr val="000000"/>
              </a:buClr>
              <a:buSzPct val="100000"/>
              <a:buFont typeface="Times New Roman" pitchFamily="18" charset="0"/>
              <a:defRPr sz="2000">
                <a:solidFill>
                  <a:schemeClr val="bg2">
                    <a:lumMod val="50000"/>
                  </a:schemeClr>
                </a:solidFill>
                <a:latin typeface="Verdana" pitchFamily="34" charset="0"/>
                <a:ea typeface="Verdana" pitchFamily="34" charset="0"/>
                <a:cs typeface="Verdana" pitchFamily="34" charset="0"/>
              </a:defRPr>
            </a:lvl4pPr>
            <a:lvl5pPr marL="2055813" indent="-227013"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Verdana" pitchFamily="34" charset="0"/>
                <a:ea typeface="Verdana" pitchFamily="34" charset="0"/>
                <a:cs typeface="Verdana" pitchFamily="34" charset="0"/>
              </a:defRPr>
            </a:lvl5pPr>
            <a:lvl6pPr marL="2457290"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6pPr>
            <a:lvl7pPr marL="2858025"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7pPr>
            <a:lvl8pPr marL="3258761"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8pPr>
            <a:lvl9pPr marL="3659497" indent="-228197" algn="l" defTabSz="449437" rtl="0" eaLnBrk="1" fontAlgn="base" hangingPunct="1">
              <a:spcBef>
                <a:spcPts val="504"/>
              </a:spcBef>
              <a:spcAft>
                <a:spcPct val="0"/>
              </a:spcAft>
              <a:buClr>
                <a:srgbClr val="000000"/>
              </a:buClr>
              <a:buSzPct val="100000"/>
              <a:buFont typeface="Times New Roman" pitchFamily="18" charset="0"/>
              <a:defRPr sz="2000">
                <a:solidFill>
                  <a:srgbClr val="000000"/>
                </a:solidFill>
                <a:latin typeface="+mn-lt"/>
              </a:defRPr>
            </a:lvl9pPr>
          </a:lstStyle>
          <a:p>
            <a:pPr algn="ctr"/>
            <a:r>
              <a:rPr lang="en-GB" sz="1200" b="1" kern="0" dirty="0">
                <a:solidFill>
                  <a:srgbClr val="002060"/>
                </a:solidFill>
              </a:rPr>
              <a:t>€5-6M</a:t>
            </a:r>
          </a:p>
        </p:txBody>
      </p:sp>
    </p:spTree>
    <p:extLst>
      <p:ext uri="{BB962C8B-B14F-4D97-AF65-F5344CB8AC3E}">
        <p14:creationId xmlns:p14="http://schemas.microsoft.com/office/powerpoint/2010/main" val="3137761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060F3-59D7-8349-A9E2-F93181C89354}"/>
              </a:ext>
            </a:extLst>
          </p:cNvPr>
          <p:cNvSpPr>
            <a:spLocks noGrp="1"/>
          </p:cNvSpPr>
          <p:nvPr>
            <p:ph type="title"/>
          </p:nvPr>
        </p:nvSpPr>
        <p:spPr/>
        <p:txBody>
          <a:bodyPr>
            <a:normAutofit fontScale="90000"/>
          </a:bodyPr>
          <a:lstStyle/>
          <a:p>
            <a:r>
              <a:rPr lang="en-GB" dirty="0"/>
              <a:t>Design of call </a:t>
            </a:r>
          </a:p>
        </p:txBody>
      </p:sp>
      <p:sp>
        <p:nvSpPr>
          <p:cNvPr id="3" name="Content Placeholder 2">
            <a:extLst>
              <a:ext uri="{FF2B5EF4-FFF2-40B4-BE49-F238E27FC236}">
                <a16:creationId xmlns:a16="http://schemas.microsoft.com/office/drawing/2014/main" id="{092466F1-EC98-7342-B29E-18E40EB7D79B}"/>
              </a:ext>
            </a:extLst>
          </p:cNvPr>
          <p:cNvSpPr>
            <a:spLocks noGrp="1"/>
          </p:cNvSpPr>
          <p:nvPr>
            <p:ph idx="1"/>
          </p:nvPr>
        </p:nvSpPr>
        <p:spPr/>
        <p:txBody>
          <a:bodyPr/>
          <a:lstStyle/>
          <a:p>
            <a:r>
              <a:rPr lang="en-GB" dirty="0"/>
              <a:t>Research and Innovation Actions that target gaps in the service offering of the EOSC hub and develop innovative services that address relevant aspects of the research data cycle (from inception to publication, curation, preservation and reuse), for example allowing implementation of new scientific data-related developments and intelligent linking and discovering of all research artefacts.</a:t>
            </a:r>
          </a:p>
        </p:txBody>
      </p:sp>
    </p:spTree>
    <p:extLst>
      <p:ext uri="{BB962C8B-B14F-4D97-AF65-F5344CB8AC3E}">
        <p14:creationId xmlns:p14="http://schemas.microsoft.com/office/powerpoint/2010/main" val="226417097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Presentation Template - August 2017</Template>
  <TotalTime>7021</TotalTime>
  <Words>1282</Words>
  <Application>Microsoft Macintosh PowerPoint</Application>
  <PresentationFormat>Widescreen</PresentationFormat>
  <Paragraphs>142</Paragraphs>
  <Slides>16</Slides>
  <Notes>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16</vt:i4>
      </vt:variant>
    </vt:vector>
  </HeadingPairs>
  <TitlesOfParts>
    <vt:vector size="26" baseType="lpstr">
      <vt:lpstr>Arial</vt:lpstr>
      <vt:lpstr>Calibri</vt:lpstr>
      <vt:lpstr>Calibri Light</vt:lpstr>
      <vt:lpstr>Tahoma</vt:lpstr>
      <vt:lpstr>Times New Roman</vt:lpstr>
      <vt:lpstr>Verdana</vt:lpstr>
      <vt:lpstr>Wingdings</vt:lpstr>
      <vt:lpstr>Custom Design</vt:lpstr>
      <vt:lpstr>1_Custom Design</vt:lpstr>
      <vt:lpstr>Office Theme</vt:lpstr>
      <vt:lpstr>PowerPoint Presentation</vt:lpstr>
      <vt:lpstr>Going back</vt:lpstr>
      <vt:lpstr>Investigation</vt:lpstr>
      <vt:lpstr>INFRAEOSC-02 proposal </vt:lpstr>
      <vt:lpstr>PowerPoint Presentation</vt:lpstr>
      <vt:lpstr>PowerPoint Presentation</vt:lpstr>
      <vt:lpstr>PowerPoint Presentation</vt:lpstr>
      <vt:lpstr>PowerPoint Presentation</vt:lpstr>
      <vt:lpstr>Design of call </vt:lpstr>
      <vt:lpstr>Design of call </vt:lpstr>
      <vt:lpstr>Design of call </vt:lpstr>
      <vt:lpstr>Positives vs Negatives</vt:lpstr>
      <vt:lpstr>Collaboration</vt:lpstr>
      <vt:lpstr>Next Steps</vt:lpstr>
      <vt:lpstr>Platform to Collaborate (if chosen)</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Meloni</dc:creator>
  <cp:lastModifiedBy>Hendrik Ike</cp:lastModifiedBy>
  <cp:revision>106</cp:revision>
  <cp:lastPrinted>2018-08-28T10:19:06Z</cp:lastPrinted>
  <dcterms:created xsi:type="dcterms:W3CDTF">2018-03-16T12:13:33Z</dcterms:created>
  <dcterms:modified xsi:type="dcterms:W3CDTF">2018-11-15T20:20:19Z</dcterms:modified>
</cp:coreProperties>
</file>