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20" r:id="rId1"/>
  </p:sldMasterIdLst>
  <p:notesMasterIdLst>
    <p:notesMasterId r:id="rId10"/>
  </p:notesMasterIdLst>
  <p:handoutMasterIdLst>
    <p:handoutMasterId r:id="rId11"/>
  </p:handoutMasterIdLst>
  <p:sldIdLst>
    <p:sldId id="383" r:id="rId2"/>
    <p:sldId id="391" r:id="rId3"/>
    <p:sldId id="392" r:id="rId4"/>
    <p:sldId id="385" r:id="rId5"/>
    <p:sldId id="377" r:id="rId6"/>
    <p:sldId id="389" r:id="rId7"/>
    <p:sldId id="382" r:id="rId8"/>
    <p:sldId id="387" r:id="rId9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1" id="{E00D7543-60B1-794E-AA86-EEFC1934CE4F}">
          <p14:sldIdLst>
            <p14:sldId id="383"/>
            <p14:sldId id="391"/>
            <p14:sldId id="392"/>
            <p14:sldId id="385"/>
            <p14:sldId id="377"/>
            <p14:sldId id="389"/>
            <p14:sldId id="382"/>
            <p14:sldId id="387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clrMru>
    <a:srgbClr val="870000"/>
    <a:srgbClr val="DF6421"/>
    <a:srgbClr val="808080"/>
    <a:srgbClr val="F59900"/>
    <a:srgbClr val="F5FD00"/>
    <a:srgbClr val="272727"/>
    <a:srgbClr val="00247D"/>
    <a:srgbClr val="0B3066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96" autoAdjust="0"/>
    <p:restoredTop sz="90031" autoAdjust="0"/>
  </p:normalViewPr>
  <p:slideViewPr>
    <p:cSldViewPr snapToGrid="0" snapToObjects="1">
      <p:cViewPr varScale="1">
        <p:scale>
          <a:sx n="163" d="100"/>
          <a:sy n="163" d="100"/>
        </p:scale>
        <p:origin x="176" y="26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8" d="100"/>
          <a:sy n="88" d="100"/>
        </p:scale>
        <p:origin x="-2912" y="-10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9C863E-A9B3-384B-A20F-E68C36ED86A9}" type="doc">
      <dgm:prSet loTypeId="urn:microsoft.com/office/officeart/2005/8/layout/orgChart1" loCatId="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de-CH"/>
        </a:p>
      </dgm:t>
    </dgm:pt>
    <dgm:pt modelId="{862DC1FE-812B-1440-908D-AD6B34BEDB8D}" type="asst">
      <dgm:prSet phldrT="[Text]" custT="1"/>
      <dgm:spPr>
        <a:ln>
          <a:noFill/>
        </a:ln>
      </dgm:spPr>
      <dgm:t>
        <a:bodyPr tIns="108000"/>
        <a:lstStyle/>
        <a:p>
          <a:r>
            <a:rPr lang="en-GB" sz="1400" noProof="0" dirty="0"/>
            <a:t>Foundation Council</a:t>
          </a:r>
        </a:p>
        <a:p>
          <a:r>
            <a:rPr lang="en-GB" sz="1400" b="1" noProof="0" dirty="0"/>
            <a:t>Peter </a:t>
          </a:r>
          <a:r>
            <a:rPr lang="en-GB" sz="1400" b="1" noProof="0" dirty="0" err="1"/>
            <a:t>Kofmel</a:t>
          </a:r>
          <a:br>
            <a:rPr lang="en-GB" sz="1400" b="1" noProof="0" dirty="0"/>
          </a:br>
          <a:br>
            <a:rPr lang="en-GB" sz="1400" b="1" noProof="0" dirty="0"/>
          </a:br>
          <a:endParaRPr lang="en-GB" sz="1400" b="1" noProof="0" dirty="0"/>
        </a:p>
        <a:p>
          <a:endParaRPr lang="en-GB" sz="1400" b="1" noProof="0" dirty="0"/>
        </a:p>
      </dgm:t>
    </dgm:pt>
    <dgm:pt modelId="{8905F2F1-949F-2E4E-A727-9F8D30A1C055}" type="parTrans" cxnId="{EDE502F3-35CD-2244-9F4C-5429B181485E}">
      <dgm:prSet/>
      <dgm:spPr/>
      <dgm:t>
        <a:bodyPr/>
        <a:lstStyle/>
        <a:p>
          <a:endParaRPr lang="de-CH">
            <a:solidFill>
              <a:schemeClr val="tx1"/>
            </a:solidFill>
          </a:endParaRPr>
        </a:p>
      </dgm:t>
    </dgm:pt>
    <dgm:pt modelId="{57F1579C-A8B9-294B-9C16-AA95453F3A93}" type="sibTrans" cxnId="{EDE502F3-35CD-2244-9F4C-5429B181485E}">
      <dgm:prSet/>
      <dgm:spPr/>
      <dgm:t>
        <a:bodyPr/>
        <a:lstStyle/>
        <a:p>
          <a:endParaRPr lang="de-CH">
            <a:solidFill>
              <a:schemeClr val="tx1"/>
            </a:solidFill>
          </a:endParaRPr>
        </a:p>
      </dgm:t>
    </dgm:pt>
    <dgm:pt modelId="{E9269E85-E011-0846-8076-41CE47F781E9}">
      <dgm:prSet custT="1"/>
      <dgm:spPr>
        <a:ln>
          <a:noFill/>
        </a:ln>
      </dgm:spPr>
      <dgm:t>
        <a:bodyPr/>
        <a:lstStyle/>
        <a:p>
          <a:r>
            <a:rPr lang="en-GB" sz="1400" noProof="0" dirty="0"/>
            <a:t>Managing Director</a:t>
          </a:r>
        </a:p>
        <a:p>
          <a:r>
            <a:rPr lang="en-GB" sz="1400" b="1" noProof="0" dirty="0"/>
            <a:t>Andreas Dudler</a:t>
          </a:r>
        </a:p>
      </dgm:t>
    </dgm:pt>
    <dgm:pt modelId="{AFB87324-459A-8F42-9644-821EA70111A8}" type="parTrans" cxnId="{A1DC2B91-0CA2-E644-BFAE-9233199364BA}">
      <dgm:prSet/>
      <dgm:spPr/>
      <dgm:t>
        <a:bodyPr/>
        <a:lstStyle/>
        <a:p>
          <a:endParaRPr lang="en-GB" noProof="0">
            <a:solidFill>
              <a:schemeClr val="tx1"/>
            </a:solidFill>
          </a:endParaRPr>
        </a:p>
      </dgm:t>
    </dgm:pt>
    <dgm:pt modelId="{8795551F-8B83-8D42-8B9C-DBE9DD1C3546}" type="sibTrans" cxnId="{A1DC2B91-0CA2-E644-BFAE-9233199364BA}">
      <dgm:prSet/>
      <dgm:spPr/>
      <dgm:t>
        <a:bodyPr/>
        <a:lstStyle/>
        <a:p>
          <a:endParaRPr lang="de-CH">
            <a:solidFill>
              <a:schemeClr val="tx1"/>
            </a:solidFill>
          </a:endParaRPr>
        </a:p>
      </dgm:t>
    </dgm:pt>
    <dgm:pt modelId="{FAD2A523-4F70-1D4D-9EC3-DF47CAC9A3BB}">
      <dgm:prSet phldrT="[Text]" custT="1"/>
      <dgm:spPr>
        <a:ln>
          <a:noFill/>
        </a:ln>
      </dgm:spPr>
      <dgm:t>
        <a:bodyPr/>
        <a:lstStyle/>
        <a:p>
          <a:r>
            <a:rPr lang="en-GB" sz="1400" noProof="0" dirty="0">
              <a:solidFill>
                <a:srgbClr val="FFFFFF"/>
              </a:solidFill>
              <a:latin typeface="Arial"/>
              <a:ea typeface="+mn-ea"/>
              <a:cs typeface="+mn-cs"/>
            </a:rPr>
            <a:t>Digital Solutions &amp; Coordination</a:t>
          </a:r>
        </a:p>
        <a:p>
          <a:r>
            <a:rPr lang="en-GB" sz="1400" b="1" noProof="0" dirty="0">
              <a:solidFill>
                <a:srgbClr val="FFFFFF"/>
              </a:solidFill>
              <a:latin typeface="Arial"/>
              <a:ea typeface="+mn-ea"/>
              <a:cs typeface="+mn-cs"/>
            </a:rPr>
            <a:t>Marco </a:t>
          </a:r>
          <a:r>
            <a:rPr lang="en-GB" sz="1400" b="1" noProof="0" dirty="0" err="1">
              <a:solidFill>
                <a:srgbClr val="FFFFFF"/>
              </a:solidFill>
              <a:latin typeface="Arial"/>
              <a:ea typeface="+mn-ea"/>
              <a:cs typeface="+mn-cs"/>
            </a:rPr>
            <a:t>Dütsch</a:t>
          </a:r>
          <a:endParaRPr lang="en-GB" sz="1400" b="1" noProof="0" dirty="0"/>
        </a:p>
      </dgm:t>
    </dgm:pt>
    <dgm:pt modelId="{C5610C8B-9D9A-3D46-8580-1A50AE6F117B}" type="parTrans" cxnId="{560D82CB-697F-3C45-B6D1-5C878C2D6C41}">
      <dgm:prSet/>
      <dgm:spPr>
        <a:blipFill rotWithShape="0">
          <a:blip xmlns:r="http://schemas.openxmlformats.org/officeDocument/2006/relationships" r:embed="rId1">
            <a:duotone>
              <a:schemeClr val="dk2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dk2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tile tx="0" ty="0" sx="100000" sy="100000" flip="none" algn="tl"/>
        </a:blipFill>
        <a:ln>
          <a:solidFill>
            <a:schemeClr val="dk2">
              <a:shade val="80000"/>
              <a:hueOff val="0"/>
              <a:satOff val="0"/>
              <a:lumOff val="0"/>
            </a:schemeClr>
          </a:solidFill>
        </a:ln>
      </dgm:spPr>
      <dgm:t>
        <a:bodyPr/>
        <a:lstStyle/>
        <a:p>
          <a:endParaRPr lang="en-GB" noProof="0">
            <a:solidFill>
              <a:schemeClr val="tx1"/>
            </a:solidFill>
          </a:endParaRPr>
        </a:p>
      </dgm:t>
    </dgm:pt>
    <dgm:pt modelId="{8B9BDAC6-C47D-4A46-8080-CECEF399C691}" type="sibTrans" cxnId="{560D82CB-697F-3C45-B6D1-5C878C2D6C41}">
      <dgm:prSet/>
      <dgm:spPr/>
      <dgm:t>
        <a:bodyPr/>
        <a:lstStyle/>
        <a:p>
          <a:endParaRPr lang="de-CH">
            <a:solidFill>
              <a:schemeClr val="tx1"/>
            </a:solidFill>
          </a:endParaRPr>
        </a:p>
      </dgm:t>
    </dgm:pt>
    <dgm:pt modelId="{FC6B26F5-960B-4648-926B-F73CDCC8A114}">
      <dgm:prSet phldrT="[Text]" custT="1"/>
      <dgm:spPr>
        <a:ln>
          <a:noFill/>
        </a:ln>
      </dgm:spPr>
      <dgm:t>
        <a:bodyPr/>
        <a:lstStyle/>
        <a:p>
          <a:r>
            <a:rPr lang="en-GB" sz="1400" noProof="0" dirty="0"/>
            <a:t>Security &amp; </a:t>
          </a:r>
          <a:br>
            <a:rPr lang="en-GB" sz="1400" noProof="0" dirty="0"/>
          </a:br>
          <a:r>
            <a:rPr lang="en-GB" sz="1400" noProof="0" dirty="0"/>
            <a:t>Network</a:t>
          </a:r>
        </a:p>
        <a:p>
          <a:r>
            <a:rPr lang="en-GB" sz="1400" b="1" noProof="0" dirty="0"/>
            <a:t>Martin </a:t>
          </a:r>
          <a:r>
            <a:rPr lang="en-GB" sz="1400" b="1" noProof="0" dirty="0" err="1"/>
            <a:t>Leuthold</a:t>
          </a:r>
          <a:endParaRPr lang="en-GB" sz="1400" b="1" noProof="0" dirty="0"/>
        </a:p>
      </dgm:t>
    </dgm:pt>
    <dgm:pt modelId="{F6207C12-69FB-4548-8AF8-ECCF9C06946E}" type="parTrans" cxnId="{A75C76EE-6518-D748-AC3D-76021D99AD04}">
      <dgm:prSet/>
      <dgm:spPr/>
      <dgm:t>
        <a:bodyPr/>
        <a:lstStyle/>
        <a:p>
          <a:endParaRPr lang="en-GB" noProof="0">
            <a:solidFill>
              <a:schemeClr val="tx1"/>
            </a:solidFill>
          </a:endParaRPr>
        </a:p>
      </dgm:t>
    </dgm:pt>
    <dgm:pt modelId="{578671DF-197B-4D4A-866D-795AFAD8BD4D}" type="sibTrans" cxnId="{A75C76EE-6518-D748-AC3D-76021D99AD04}">
      <dgm:prSet/>
      <dgm:spPr/>
      <dgm:t>
        <a:bodyPr/>
        <a:lstStyle/>
        <a:p>
          <a:endParaRPr lang="de-CH">
            <a:solidFill>
              <a:schemeClr val="tx1"/>
            </a:solidFill>
          </a:endParaRPr>
        </a:p>
      </dgm:t>
    </dgm:pt>
    <dgm:pt modelId="{A9D418CB-FD46-3B42-ABB9-5A98BBC73A48}">
      <dgm:prSet phldrT="[Text]" custT="1"/>
      <dgm:spPr>
        <a:ln>
          <a:noFill/>
        </a:ln>
      </dgm:spPr>
      <dgm:t>
        <a:bodyPr/>
        <a:lstStyle/>
        <a:p>
          <a:r>
            <a:rPr lang="en-GB" sz="1400" noProof="0" dirty="0"/>
            <a:t>Infrastructure &amp; Identity Services</a:t>
          </a:r>
          <a:endParaRPr lang="en-GB" sz="1400" b="1" noProof="0" dirty="0"/>
        </a:p>
        <a:p>
          <a:r>
            <a:rPr lang="en-GB" sz="1400" b="1" noProof="0" dirty="0" err="1"/>
            <a:t>Christoph</a:t>
          </a:r>
          <a:r>
            <a:rPr lang="en-GB" sz="1400" b="1" noProof="0" dirty="0"/>
            <a:t> </a:t>
          </a:r>
          <a:r>
            <a:rPr lang="en-GB" sz="1400" b="1" noProof="0" dirty="0" err="1"/>
            <a:t>Witzig</a:t>
          </a:r>
          <a:endParaRPr lang="en-GB" sz="1400" b="1" noProof="0" dirty="0"/>
        </a:p>
      </dgm:t>
    </dgm:pt>
    <dgm:pt modelId="{6E121FE3-D463-E448-B6AA-009793BEAFE0}" type="parTrans" cxnId="{A5B3937A-9376-984B-B433-F0B8D2698C08}">
      <dgm:prSet/>
      <dgm:spPr/>
      <dgm:t>
        <a:bodyPr/>
        <a:lstStyle/>
        <a:p>
          <a:endParaRPr lang="en-GB" noProof="0">
            <a:solidFill>
              <a:schemeClr val="tx1"/>
            </a:solidFill>
          </a:endParaRPr>
        </a:p>
      </dgm:t>
    </dgm:pt>
    <dgm:pt modelId="{7BC04D93-CCFF-4D47-AA28-502C725247CD}" type="sibTrans" cxnId="{A5B3937A-9376-984B-B433-F0B8D2698C08}">
      <dgm:prSet/>
      <dgm:spPr/>
      <dgm:t>
        <a:bodyPr/>
        <a:lstStyle/>
        <a:p>
          <a:endParaRPr lang="de-CH">
            <a:solidFill>
              <a:schemeClr val="tx1"/>
            </a:solidFill>
          </a:endParaRPr>
        </a:p>
      </dgm:t>
    </dgm:pt>
    <dgm:pt modelId="{7E6EAE60-C27A-4641-9FFA-885C8806C165}">
      <dgm:prSet phldrT="[Text]" custT="1"/>
      <dgm:spPr>
        <a:ln>
          <a:noFill/>
        </a:ln>
      </dgm:spPr>
      <dgm:t>
        <a:bodyPr/>
        <a:lstStyle/>
        <a:p>
          <a:r>
            <a:rPr lang="en-GB" sz="1400" noProof="0" dirty="0"/>
            <a:t>Management </a:t>
          </a:r>
          <a:br>
            <a:rPr lang="en-GB" sz="1400" noProof="0" dirty="0"/>
          </a:br>
          <a:r>
            <a:rPr lang="en-GB" sz="1400" noProof="0" dirty="0"/>
            <a:t>Services</a:t>
          </a:r>
        </a:p>
        <a:p>
          <a:r>
            <a:rPr lang="en-GB" sz="1400" b="1" noProof="0" dirty="0"/>
            <a:t>Christine Lanner</a:t>
          </a:r>
        </a:p>
      </dgm:t>
    </dgm:pt>
    <dgm:pt modelId="{7779B064-D1EE-E54D-B684-0312262B204A}" type="parTrans" cxnId="{66800368-83C4-1E4B-9B17-6436C8F17A74}">
      <dgm:prSet/>
      <dgm:spPr/>
      <dgm:t>
        <a:bodyPr/>
        <a:lstStyle/>
        <a:p>
          <a:endParaRPr lang="en-GB" noProof="0">
            <a:solidFill>
              <a:schemeClr val="tx1"/>
            </a:solidFill>
          </a:endParaRPr>
        </a:p>
      </dgm:t>
    </dgm:pt>
    <dgm:pt modelId="{CFB81CBB-453A-F641-A9DA-676E5205B478}" type="sibTrans" cxnId="{66800368-83C4-1E4B-9B17-6436C8F17A74}">
      <dgm:prSet/>
      <dgm:spPr/>
      <dgm:t>
        <a:bodyPr/>
        <a:lstStyle/>
        <a:p>
          <a:endParaRPr lang="de-CH">
            <a:solidFill>
              <a:schemeClr val="tx1"/>
            </a:solidFill>
          </a:endParaRPr>
        </a:p>
      </dgm:t>
    </dgm:pt>
    <dgm:pt modelId="{6D39E28F-49D6-1B4A-8FC4-B243C225F7B8}" type="asst">
      <dgm:prSet phldrT="[Text]" custT="1"/>
      <dgm:spPr>
        <a:solidFill>
          <a:schemeClr val="bg1"/>
        </a:solidFill>
        <a:ln>
          <a:noFill/>
        </a:ln>
      </dgm:spPr>
      <dgm:t>
        <a:bodyPr/>
        <a:lstStyle/>
        <a:p>
          <a:r>
            <a:rPr lang="en-GB" sz="1400" noProof="0" dirty="0">
              <a:solidFill>
                <a:schemeClr val="tx2"/>
              </a:solidFill>
            </a:rPr>
            <a:t>Foundation Committee</a:t>
          </a:r>
        </a:p>
      </dgm:t>
    </dgm:pt>
    <dgm:pt modelId="{AA886B68-D8D1-9E4D-B947-F0F6C90901B8}" type="parTrans" cxnId="{AF96F932-1766-CA48-BEB8-7ECC4BE83CE9}">
      <dgm:prSet/>
      <dgm:spPr/>
      <dgm:t>
        <a:bodyPr/>
        <a:lstStyle/>
        <a:p>
          <a:endParaRPr lang="de-CH"/>
        </a:p>
      </dgm:t>
    </dgm:pt>
    <dgm:pt modelId="{B2ADC44F-1823-744F-BE84-66328BECE946}" type="sibTrans" cxnId="{AF96F932-1766-CA48-BEB8-7ECC4BE83CE9}">
      <dgm:prSet/>
      <dgm:spPr/>
      <dgm:t>
        <a:bodyPr/>
        <a:lstStyle/>
        <a:p>
          <a:endParaRPr lang="de-CH"/>
        </a:p>
      </dgm:t>
    </dgm:pt>
    <dgm:pt modelId="{9F1DB31E-7624-8642-BCC0-5C53B20F0578}">
      <dgm:prSet/>
      <dgm:spPr>
        <a:solidFill>
          <a:schemeClr val="dk2">
            <a:hueOff val="0"/>
            <a:satOff val="0"/>
            <a:lumOff val="0"/>
          </a:schemeClr>
        </a:solidFill>
        <a:ln>
          <a:noFill/>
        </a:ln>
      </dgm:spPr>
      <dgm:t>
        <a:bodyPr/>
        <a:lstStyle/>
        <a:p>
          <a:r>
            <a:rPr lang="de-DE" dirty="0"/>
            <a:t>Registry &amp; </a:t>
          </a:r>
          <a:r>
            <a:rPr lang="de-DE" dirty="0" err="1"/>
            <a:t>Collaboration</a:t>
          </a:r>
          <a:endParaRPr lang="de-DE" dirty="0"/>
        </a:p>
        <a:p>
          <a:r>
            <a:rPr lang="de-DE" b="1" dirty="0"/>
            <a:t>Urs Eppenberger</a:t>
          </a:r>
        </a:p>
      </dgm:t>
    </dgm:pt>
    <dgm:pt modelId="{A338C349-A0C4-4941-BEB1-4E22D091F245}" type="parTrans" cxnId="{477FB3A6-9578-1D45-83AD-2CFD6C7934F7}">
      <dgm:prSet/>
      <dgm:spPr/>
      <dgm:t>
        <a:bodyPr/>
        <a:lstStyle/>
        <a:p>
          <a:endParaRPr lang="de-DE"/>
        </a:p>
      </dgm:t>
    </dgm:pt>
    <dgm:pt modelId="{C94F64E6-D0E3-4F42-84A3-E0BC0723E215}" type="sibTrans" cxnId="{477FB3A6-9578-1D45-83AD-2CFD6C7934F7}">
      <dgm:prSet/>
      <dgm:spPr/>
      <dgm:t>
        <a:bodyPr/>
        <a:lstStyle/>
        <a:p>
          <a:endParaRPr lang="de-DE"/>
        </a:p>
      </dgm:t>
    </dgm:pt>
    <dgm:pt modelId="{59C70BD8-5FEE-9B42-9CB9-E07D3EF7A028}" type="pres">
      <dgm:prSet presAssocID="{F29C863E-A9B3-384B-A20F-E68C36ED86A9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</dgm:pt>
    <dgm:pt modelId="{0F57EE75-59C2-064E-9C35-C4C6C1698032}" type="pres">
      <dgm:prSet presAssocID="{862DC1FE-812B-1440-908D-AD6B34BEDB8D}" presName="hierRoot1" presStyleCnt="0">
        <dgm:presLayoutVars>
          <dgm:hierBranch val="init"/>
        </dgm:presLayoutVars>
      </dgm:prSet>
      <dgm:spPr/>
    </dgm:pt>
    <dgm:pt modelId="{D305BB18-0402-764F-91A4-FCF8A234E075}" type="pres">
      <dgm:prSet presAssocID="{862DC1FE-812B-1440-908D-AD6B34BEDB8D}" presName="rootComposite1" presStyleCnt="0"/>
      <dgm:spPr/>
    </dgm:pt>
    <dgm:pt modelId="{AB5725DC-6D28-CA46-89F7-A500B3C68AB5}" type="pres">
      <dgm:prSet presAssocID="{862DC1FE-812B-1440-908D-AD6B34BEDB8D}" presName="rootText1" presStyleLbl="node0" presStyleIdx="0" presStyleCnt="2" custScaleX="161959" custScaleY="199626" custLinFactY="-56500" custLinFactNeighborY="-100000">
        <dgm:presLayoutVars>
          <dgm:chPref val="3"/>
        </dgm:presLayoutVars>
      </dgm:prSet>
      <dgm:spPr/>
    </dgm:pt>
    <dgm:pt modelId="{31298C1E-B464-FF41-95E6-894257F4B150}" type="pres">
      <dgm:prSet presAssocID="{862DC1FE-812B-1440-908D-AD6B34BEDB8D}" presName="rootConnector1" presStyleLbl="asst0" presStyleIdx="0" presStyleCnt="0"/>
      <dgm:spPr/>
    </dgm:pt>
    <dgm:pt modelId="{19139934-4C57-4541-95E6-76D0433A1FFE}" type="pres">
      <dgm:prSet presAssocID="{862DC1FE-812B-1440-908D-AD6B34BEDB8D}" presName="hierChild2" presStyleCnt="0"/>
      <dgm:spPr/>
    </dgm:pt>
    <dgm:pt modelId="{9C063E50-F9A0-FA4A-8CE4-94B4B013461E}" type="pres">
      <dgm:prSet presAssocID="{AFB87324-459A-8F42-9644-821EA70111A8}" presName="Name37" presStyleLbl="parChTrans1D2" presStyleIdx="0" presStyleCnt="1"/>
      <dgm:spPr/>
    </dgm:pt>
    <dgm:pt modelId="{AFB7AC16-A134-BE49-B56E-9DF26CCCD719}" type="pres">
      <dgm:prSet presAssocID="{E9269E85-E011-0846-8076-41CE47F781E9}" presName="hierRoot2" presStyleCnt="0">
        <dgm:presLayoutVars>
          <dgm:hierBranch/>
        </dgm:presLayoutVars>
      </dgm:prSet>
      <dgm:spPr/>
    </dgm:pt>
    <dgm:pt modelId="{DCE16926-D6E4-B249-8421-EACD4FD70589}" type="pres">
      <dgm:prSet presAssocID="{E9269E85-E011-0846-8076-41CE47F781E9}" presName="rootComposite" presStyleCnt="0"/>
      <dgm:spPr/>
    </dgm:pt>
    <dgm:pt modelId="{32D11491-135B-B845-B9C1-4A1E81B0209B}" type="pres">
      <dgm:prSet presAssocID="{E9269E85-E011-0846-8076-41CE47F781E9}" presName="rootText" presStyleLbl="node2" presStyleIdx="0" presStyleCnt="1" custScaleX="161959" custLinFactNeighborY="-23756">
        <dgm:presLayoutVars>
          <dgm:chPref val="3"/>
        </dgm:presLayoutVars>
      </dgm:prSet>
      <dgm:spPr/>
    </dgm:pt>
    <dgm:pt modelId="{01E5893D-AF0E-E84F-9E35-81ADE0B6563E}" type="pres">
      <dgm:prSet presAssocID="{E9269E85-E011-0846-8076-41CE47F781E9}" presName="rootConnector" presStyleLbl="node2" presStyleIdx="0" presStyleCnt="1"/>
      <dgm:spPr/>
    </dgm:pt>
    <dgm:pt modelId="{CDEE0ED6-0E97-5D45-B629-256FEDA79C6F}" type="pres">
      <dgm:prSet presAssocID="{E9269E85-E011-0846-8076-41CE47F781E9}" presName="hierChild4" presStyleCnt="0"/>
      <dgm:spPr/>
    </dgm:pt>
    <dgm:pt modelId="{9B431338-D948-3649-8EE8-450466BF76B3}" type="pres">
      <dgm:prSet presAssocID="{C5610C8B-9D9A-3D46-8580-1A50AE6F117B}" presName="Name35" presStyleLbl="parChTrans1D3" presStyleIdx="0" presStyleCnt="5"/>
      <dgm:spPr/>
    </dgm:pt>
    <dgm:pt modelId="{23C118B5-AAE7-7342-940D-3FC4DDEC4A7E}" type="pres">
      <dgm:prSet presAssocID="{FAD2A523-4F70-1D4D-9EC3-DF47CAC9A3BB}" presName="hierRoot2" presStyleCnt="0">
        <dgm:presLayoutVars>
          <dgm:hierBranch val="init"/>
        </dgm:presLayoutVars>
      </dgm:prSet>
      <dgm:spPr/>
    </dgm:pt>
    <dgm:pt modelId="{620F34DC-013D-BF4B-BB77-AA687B8ADDAE}" type="pres">
      <dgm:prSet presAssocID="{FAD2A523-4F70-1D4D-9EC3-DF47CAC9A3BB}" presName="rootComposite" presStyleCnt="0"/>
      <dgm:spPr/>
    </dgm:pt>
    <dgm:pt modelId="{0F061FA0-6555-9C4C-9A14-6137644E43BB}" type="pres">
      <dgm:prSet presAssocID="{FAD2A523-4F70-1D4D-9EC3-DF47CAC9A3BB}" presName="rootText" presStyleLbl="node3" presStyleIdx="0" presStyleCnt="5" custScaleX="150837" custScaleY="131092" custLinFactNeighborX="-18919" custLinFactNeighborY="1204">
        <dgm:presLayoutVars>
          <dgm:chPref val="3"/>
        </dgm:presLayoutVars>
      </dgm:prSet>
      <dgm:spPr/>
    </dgm:pt>
    <dgm:pt modelId="{D3610EC3-7570-7047-8D12-A4AFF46FF6AB}" type="pres">
      <dgm:prSet presAssocID="{FAD2A523-4F70-1D4D-9EC3-DF47CAC9A3BB}" presName="rootConnector" presStyleLbl="node3" presStyleIdx="0" presStyleCnt="5"/>
      <dgm:spPr/>
    </dgm:pt>
    <dgm:pt modelId="{A494FA44-1EFA-194B-89FF-8A0C0811F395}" type="pres">
      <dgm:prSet presAssocID="{FAD2A523-4F70-1D4D-9EC3-DF47CAC9A3BB}" presName="hierChild4" presStyleCnt="0"/>
      <dgm:spPr/>
    </dgm:pt>
    <dgm:pt modelId="{47CB5438-CEA7-EF4A-AD87-295301F1A47C}" type="pres">
      <dgm:prSet presAssocID="{FAD2A523-4F70-1D4D-9EC3-DF47CAC9A3BB}" presName="hierChild5" presStyleCnt="0"/>
      <dgm:spPr/>
    </dgm:pt>
    <dgm:pt modelId="{04675539-5759-7E45-97BB-52BAA4876235}" type="pres">
      <dgm:prSet presAssocID="{A338C349-A0C4-4941-BEB1-4E22D091F245}" presName="Name35" presStyleLbl="parChTrans1D3" presStyleIdx="1" presStyleCnt="5"/>
      <dgm:spPr/>
    </dgm:pt>
    <dgm:pt modelId="{76F2AB9A-4E1B-8147-9F9B-A660AE6F3351}" type="pres">
      <dgm:prSet presAssocID="{9F1DB31E-7624-8642-BCC0-5C53B20F0578}" presName="hierRoot2" presStyleCnt="0">
        <dgm:presLayoutVars>
          <dgm:hierBranch val="init"/>
        </dgm:presLayoutVars>
      </dgm:prSet>
      <dgm:spPr/>
    </dgm:pt>
    <dgm:pt modelId="{C749F746-92A8-5449-B843-49CD178AA482}" type="pres">
      <dgm:prSet presAssocID="{9F1DB31E-7624-8642-BCC0-5C53B20F0578}" presName="rootComposite" presStyleCnt="0"/>
      <dgm:spPr/>
    </dgm:pt>
    <dgm:pt modelId="{C438B970-F8F2-864A-8CBD-B84F15089DBF}" type="pres">
      <dgm:prSet presAssocID="{9F1DB31E-7624-8642-BCC0-5C53B20F0578}" presName="rootText" presStyleLbl="node3" presStyleIdx="1" presStyleCnt="5" custScaleX="142404" custScaleY="131265" custLinFactNeighborX="-8124" custLinFactNeighborY="1287">
        <dgm:presLayoutVars>
          <dgm:chPref val="3"/>
        </dgm:presLayoutVars>
      </dgm:prSet>
      <dgm:spPr/>
    </dgm:pt>
    <dgm:pt modelId="{68736EAC-0EFC-E343-B9C6-90FC73CB3318}" type="pres">
      <dgm:prSet presAssocID="{9F1DB31E-7624-8642-BCC0-5C53B20F0578}" presName="rootConnector" presStyleLbl="node3" presStyleIdx="1" presStyleCnt="5"/>
      <dgm:spPr/>
    </dgm:pt>
    <dgm:pt modelId="{3D06CE8B-1CE9-9243-84C6-DD0BB0D235E3}" type="pres">
      <dgm:prSet presAssocID="{9F1DB31E-7624-8642-BCC0-5C53B20F0578}" presName="hierChild4" presStyleCnt="0"/>
      <dgm:spPr/>
    </dgm:pt>
    <dgm:pt modelId="{A0853432-2435-054B-A9CF-C9E7F2B7E2B7}" type="pres">
      <dgm:prSet presAssocID="{9F1DB31E-7624-8642-BCC0-5C53B20F0578}" presName="hierChild5" presStyleCnt="0"/>
      <dgm:spPr/>
    </dgm:pt>
    <dgm:pt modelId="{3041F1AE-084E-6F40-9355-A29EEB84368C}" type="pres">
      <dgm:prSet presAssocID="{F6207C12-69FB-4548-8AF8-ECCF9C06946E}" presName="Name35" presStyleLbl="parChTrans1D3" presStyleIdx="2" presStyleCnt="5"/>
      <dgm:spPr/>
    </dgm:pt>
    <dgm:pt modelId="{B40CCCC6-F21A-FE43-B5C1-014F2768F1DC}" type="pres">
      <dgm:prSet presAssocID="{FC6B26F5-960B-4648-926B-F73CDCC8A114}" presName="hierRoot2" presStyleCnt="0">
        <dgm:presLayoutVars>
          <dgm:hierBranch val="init"/>
        </dgm:presLayoutVars>
      </dgm:prSet>
      <dgm:spPr/>
    </dgm:pt>
    <dgm:pt modelId="{62511ED5-1CEB-C44C-ACE1-E24AFA9C639C}" type="pres">
      <dgm:prSet presAssocID="{FC6B26F5-960B-4648-926B-F73CDCC8A114}" presName="rootComposite" presStyleCnt="0"/>
      <dgm:spPr/>
    </dgm:pt>
    <dgm:pt modelId="{A14573B7-E4F8-0945-A9DD-79CC9A80BB10}" type="pres">
      <dgm:prSet presAssocID="{FC6B26F5-960B-4648-926B-F73CDCC8A114}" presName="rootText" presStyleLbl="node3" presStyleIdx="2" presStyleCnt="5" custScaleX="142411" custScaleY="131092" custLinFactNeighborX="3902" custLinFactNeighborY="1204">
        <dgm:presLayoutVars>
          <dgm:chPref val="3"/>
        </dgm:presLayoutVars>
      </dgm:prSet>
      <dgm:spPr/>
    </dgm:pt>
    <dgm:pt modelId="{3012A2FA-2280-3B4C-A2E6-C8FE9927AF03}" type="pres">
      <dgm:prSet presAssocID="{FC6B26F5-960B-4648-926B-F73CDCC8A114}" presName="rootConnector" presStyleLbl="node3" presStyleIdx="2" presStyleCnt="5"/>
      <dgm:spPr/>
    </dgm:pt>
    <dgm:pt modelId="{088C486E-175E-1D4D-BA6C-4768DECD5EEA}" type="pres">
      <dgm:prSet presAssocID="{FC6B26F5-960B-4648-926B-F73CDCC8A114}" presName="hierChild4" presStyleCnt="0"/>
      <dgm:spPr/>
    </dgm:pt>
    <dgm:pt modelId="{608A78EA-6E65-3B46-8E2D-90D0511397A1}" type="pres">
      <dgm:prSet presAssocID="{FC6B26F5-960B-4648-926B-F73CDCC8A114}" presName="hierChild5" presStyleCnt="0"/>
      <dgm:spPr/>
    </dgm:pt>
    <dgm:pt modelId="{7A01F843-FECF-1243-A72B-918CCFB9E26D}" type="pres">
      <dgm:prSet presAssocID="{6E121FE3-D463-E448-B6AA-009793BEAFE0}" presName="Name35" presStyleLbl="parChTrans1D3" presStyleIdx="3" presStyleCnt="5"/>
      <dgm:spPr/>
    </dgm:pt>
    <dgm:pt modelId="{E61E84D9-DE9B-C54B-85FF-BD9C5E5CCDCF}" type="pres">
      <dgm:prSet presAssocID="{A9D418CB-FD46-3B42-ABB9-5A98BBC73A48}" presName="hierRoot2" presStyleCnt="0">
        <dgm:presLayoutVars>
          <dgm:hierBranch val="init"/>
        </dgm:presLayoutVars>
      </dgm:prSet>
      <dgm:spPr/>
    </dgm:pt>
    <dgm:pt modelId="{DD276A49-B6A3-AF40-93C0-8D102FCFE05D}" type="pres">
      <dgm:prSet presAssocID="{A9D418CB-FD46-3B42-ABB9-5A98BBC73A48}" presName="rootComposite" presStyleCnt="0"/>
      <dgm:spPr/>
    </dgm:pt>
    <dgm:pt modelId="{F630F21B-A9B4-F943-979B-1B3DB0ACE5A5}" type="pres">
      <dgm:prSet presAssocID="{A9D418CB-FD46-3B42-ABB9-5A98BBC73A48}" presName="rootText" presStyleLbl="node3" presStyleIdx="3" presStyleCnt="5" custScaleX="142411" custScaleY="131092" custLinFactNeighborX="15800" custLinFactNeighborY="1204">
        <dgm:presLayoutVars>
          <dgm:chPref val="3"/>
        </dgm:presLayoutVars>
      </dgm:prSet>
      <dgm:spPr/>
    </dgm:pt>
    <dgm:pt modelId="{11BF141A-7729-FC4C-8365-F0B3F8988FEB}" type="pres">
      <dgm:prSet presAssocID="{A9D418CB-FD46-3B42-ABB9-5A98BBC73A48}" presName="rootConnector" presStyleLbl="node3" presStyleIdx="3" presStyleCnt="5"/>
      <dgm:spPr/>
    </dgm:pt>
    <dgm:pt modelId="{A2039BA8-9793-2046-B144-13426ED87C98}" type="pres">
      <dgm:prSet presAssocID="{A9D418CB-FD46-3B42-ABB9-5A98BBC73A48}" presName="hierChild4" presStyleCnt="0"/>
      <dgm:spPr/>
    </dgm:pt>
    <dgm:pt modelId="{C0EFB92E-41FA-CB4B-8AAE-775F3A675EC9}" type="pres">
      <dgm:prSet presAssocID="{A9D418CB-FD46-3B42-ABB9-5A98BBC73A48}" presName="hierChild5" presStyleCnt="0"/>
      <dgm:spPr/>
    </dgm:pt>
    <dgm:pt modelId="{2FC82441-A6DC-8D4F-9BF3-413504C8851F}" type="pres">
      <dgm:prSet presAssocID="{7779B064-D1EE-E54D-B684-0312262B204A}" presName="Name35" presStyleLbl="parChTrans1D3" presStyleIdx="4" presStyleCnt="5"/>
      <dgm:spPr/>
    </dgm:pt>
    <dgm:pt modelId="{7AAC5EF3-F314-EF4F-8C6E-83254050A2D0}" type="pres">
      <dgm:prSet presAssocID="{7E6EAE60-C27A-4641-9FFA-885C8806C165}" presName="hierRoot2" presStyleCnt="0">
        <dgm:presLayoutVars>
          <dgm:hierBranch val="init"/>
        </dgm:presLayoutVars>
      </dgm:prSet>
      <dgm:spPr/>
    </dgm:pt>
    <dgm:pt modelId="{7C40B75F-CFD3-BF47-A22C-C0A8DCB47E54}" type="pres">
      <dgm:prSet presAssocID="{7E6EAE60-C27A-4641-9FFA-885C8806C165}" presName="rootComposite" presStyleCnt="0"/>
      <dgm:spPr/>
    </dgm:pt>
    <dgm:pt modelId="{B3376394-931E-8245-BD33-EC92D266D6F6}" type="pres">
      <dgm:prSet presAssocID="{7E6EAE60-C27A-4641-9FFA-885C8806C165}" presName="rootText" presStyleLbl="node3" presStyleIdx="4" presStyleCnt="5" custScaleX="142411" custScaleY="131092" custLinFactNeighborX="27880" custLinFactNeighborY="1204">
        <dgm:presLayoutVars>
          <dgm:chPref val="3"/>
        </dgm:presLayoutVars>
      </dgm:prSet>
      <dgm:spPr/>
    </dgm:pt>
    <dgm:pt modelId="{3DCE1D2F-E3B3-A442-9010-25E1D3BAA05F}" type="pres">
      <dgm:prSet presAssocID="{7E6EAE60-C27A-4641-9FFA-885C8806C165}" presName="rootConnector" presStyleLbl="node3" presStyleIdx="4" presStyleCnt="5"/>
      <dgm:spPr/>
    </dgm:pt>
    <dgm:pt modelId="{6328E36A-3A8B-814B-A724-B59705092133}" type="pres">
      <dgm:prSet presAssocID="{7E6EAE60-C27A-4641-9FFA-885C8806C165}" presName="hierChild4" presStyleCnt="0"/>
      <dgm:spPr/>
    </dgm:pt>
    <dgm:pt modelId="{A3ECFAA9-A4EE-5242-9E2E-F367A3633C6E}" type="pres">
      <dgm:prSet presAssocID="{7E6EAE60-C27A-4641-9FFA-885C8806C165}" presName="hierChild5" presStyleCnt="0"/>
      <dgm:spPr/>
    </dgm:pt>
    <dgm:pt modelId="{DE6D5440-E03C-1241-A94C-D1471411DEAB}" type="pres">
      <dgm:prSet presAssocID="{E9269E85-E011-0846-8076-41CE47F781E9}" presName="hierChild5" presStyleCnt="0"/>
      <dgm:spPr/>
    </dgm:pt>
    <dgm:pt modelId="{04F896DF-38D3-0241-9DDB-24E90D2B7E47}" type="pres">
      <dgm:prSet presAssocID="{862DC1FE-812B-1440-908D-AD6B34BEDB8D}" presName="hierChild3" presStyleCnt="0"/>
      <dgm:spPr/>
    </dgm:pt>
    <dgm:pt modelId="{8AA2BAA0-C8CB-414A-BF2D-E61C9F3DE0C8}" type="pres">
      <dgm:prSet presAssocID="{6D39E28F-49D6-1B4A-8FC4-B243C225F7B8}" presName="hierRoot1" presStyleCnt="0">
        <dgm:presLayoutVars>
          <dgm:hierBranch val="init"/>
        </dgm:presLayoutVars>
      </dgm:prSet>
      <dgm:spPr/>
    </dgm:pt>
    <dgm:pt modelId="{BDC00EE5-2C61-8D4F-A154-7DC28A326F64}" type="pres">
      <dgm:prSet presAssocID="{6D39E28F-49D6-1B4A-8FC4-B243C225F7B8}" presName="rootComposite1" presStyleCnt="0"/>
      <dgm:spPr/>
    </dgm:pt>
    <dgm:pt modelId="{32932DCE-FB50-B34F-B43B-9C79C4AD1BCD}" type="pres">
      <dgm:prSet presAssocID="{6D39E28F-49D6-1B4A-8FC4-B243C225F7B8}" presName="rootText1" presStyleLbl="node0" presStyleIdx="1" presStyleCnt="2" custScaleX="102951" custScaleY="78987" custLinFactX="54491" custLinFactNeighborX="100000" custLinFactNeighborY="-14082">
        <dgm:presLayoutVars>
          <dgm:chPref val="3"/>
        </dgm:presLayoutVars>
      </dgm:prSet>
      <dgm:spPr/>
    </dgm:pt>
    <dgm:pt modelId="{604FBBE8-6485-D149-A318-BA492DBEC360}" type="pres">
      <dgm:prSet presAssocID="{6D39E28F-49D6-1B4A-8FC4-B243C225F7B8}" presName="rootConnector1" presStyleLbl="asst0" presStyleIdx="0" presStyleCnt="0"/>
      <dgm:spPr/>
    </dgm:pt>
    <dgm:pt modelId="{8CBE2C96-7200-7C40-B14A-FCA45492184A}" type="pres">
      <dgm:prSet presAssocID="{6D39E28F-49D6-1B4A-8FC4-B243C225F7B8}" presName="hierChild2" presStyleCnt="0"/>
      <dgm:spPr/>
    </dgm:pt>
    <dgm:pt modelId="{4AF0A31A-1320-2244-B671-8C96EDF236E6}" type="pres">
      <dgm:prSet presAssocID="{6D39E28F-49D6-1B4A-8FC4-B243C225F7B8}" presName="hierChild3" presStyleCnt="0"/>
      <dgm:spPr/>
    </dgm:pt>
  </dgm:ptLst>
  <dgm:cxnLst>
    <dgm:cxn modelId="{689FD509-A211-9940-B9F2-3CF267BB0622}" type="presOf" srcId="{FC6B26F5-960B-4648-926B-F73CDCC8A114}" destId="{3012A2FA-2280-3B4C-A2E6-C8FE9927AF03}" srcOrd="1" destOrd="0" presId="urn:microsoft.com/office/officeart/2005/8/layout/orgChart1"/>
    <dgm:cxn modelId="{C0E3D019-2115-8745-A907-D5CBE1C07A64}" type="presOf" srcId="{AFB87324-459A-8F42-9644-821EA70111A8}" destId="{9C063E50-F9A0-FA4A-8CE4-94B4B013461E}" srcOrd="0" destOrd="0" presId="urn:microsoft.com/office/officeart/2005/8/layout/orgChart1"/>
    <dgm:cxn modelId="{5AA1252E-B84F-5E45-A4B4-CCDDE274992A}" type="presOf" srcId="{A338C349-A0C4-4941-BEB1-4E22D091F245}" destId="{04675539-5759-7E45-97BB-52BAA4876235}" srcOrd="0" destOrd="0" presId="urn:microsoft.com/office/officeart/2005/8/layout/orgChart1"/>
    <dgm:cxn modelId="{10FDB131-B9B9-BC4B-BF0F-800F38B920E9}" type="presOf" srcId="{FAD2A523-4F70-1D4D-9EC3-DF47CAC9A3BB}" destId="{0F061FA0-6555-9C4C-9A14-6137644E43BB}" srcOrd="0" destOrd="0" presId="urn:microsoft.com/office/officeart/2005/8/layout/orgChart1"/>
    <dgm:cxn modelId="{AF96F932-1766-CA48-BEB8-7ECC4BE83CE9}" srcId="{F29C863E-A9B3-384B-A20F-E68C36ED86A9}" destId="{6D39E28F-49D6-1B4A-8FC4-B243C225F7B8}" srcOrd="1" destOrd="0" parTransId="{AA886B68-D8D1-9E4D-B947-F0F6C90901B8}" sibTransId="{B2ADC44F-1823-744F-BE84-66328BECE946}"/>
    <dgm:cxn modelId="{BB49694A-366D-8946-9D48-AB5715F8CD2A}" type="presOf" srcId="{862DC1FE-812B-1440-908D-AD6B34BEDB8D}" destId="{AB5725DC-6D28-CA46-89F7-A500B3C68AB5}" srcOrd="0" destOrd="0" presId="urn:microsoft.com/office/officeart/2005/8/layout/orgChart1"/>
    <dgm:cxn modelId="{F0BC1F57-1E52-8A4F-9BE5-C7F3AED3BFE1}" type="presOf" srcId="{7E6EAE60-C27A-4641-9FFA-885C8806C165}" destId="{B3376394-931E-8245-BD33-EC92D266D6F6}" srcOrd="0" destOrd="0" presId="urn:microsoft.com/office/officeart/2005/8/layout/orgChart1"/>
    <dgm:cxn modelId="{7A86ED5A-D46B-2543-8016-644EEE4D7114}" type="presOf" srcId="{6D39E28F-49D6-1B4A-8FC4-B243C225F7B8}" destId="{32932DCE-FB50-B34F-B43B-9C79C4AD1BCD}" srcOrd="0" destOrd="0" presId="urn:microsoft.com/office/officeart/2005/8/layout/orgChart1"/>
    <dgm:cxn modelId="{66800368-83C4-1E4B-9B17-6436C8F17A74}" srcId="{E9269E85-E011-0846-8076-41CE47F781E9}" destId="{7E6EAE60-C27A-4641-9FFA-885C8806C165}" srcOrd="4" destOrd="0" parTransId="{7779B064-D1EE-E54D-B684-0312262B204A}" sibTransId="{CFB81CBB-453A-F641-A9DA-676E5205B478}"/>
    <dgm:cxn modelId="{E56EC369-FB75-2D45-9F48-5C4D0051B211}" type="presOf" srcId="{E9269E85-E011-0846-8076-41CE47F781E9}" destId="{01E5893D-AF0E-E84F-9E35-81ADE0B6563E}" srcOrd="1" destOrd="0" presId="urn:microsoft.com/office/officeart/2005/8/layout/orgChart1"/>
    <dgm:cxn modelId="{E98C247A-C1EE-1F42-81A2-C8045895D4D6}" type="presOf" srcId="{9F1DB31E-7624-8642-BCC0-5C53B20F0578}" destId="{68736EAC-0EFC-E343-B9C6-90FC73CB3318}" srcOrd="1" destOrd="0" presId="urn:microsoft.com/office/officeart/2005/8/layout/orgChart1"/>
    <dgm:cxn modelId="{A5B3937A-9376-984B-B433-F0B8D2698C08}" srcId="{E9269E85-E011-0846-8076-41CE47F781E9}" destId="{A9D418CB-FD46-3B42-ABB9-5A98BBC73A48}" srcOrd="3" destOrd="0" parTransId="{6E121FE3-D463-E448-B6AA-009793BEAFE0}" sibTransId="{7BC04D93-CCFF-4D47-AA28-502C725247CD}"/>
    <dgm:cxn modelId="{2C6D817C-87FF-D141-9FB2-C694D0BF5582}" type="presOf" srcId="{FAD2A523-4F70-1D4D-9EC3-DF47CAC9A3BB}" destId="{D3610EC3-7570-7047-8D12-A4AFF46FF6AB}" srcOrd="1" destOrd="0" presId="urn:microsoft.com/office/officeart/2005/8/layout/orgChart1"/>
    <dgm:cxn modelId="{102FE87F-C71C-084E-B5B4-F3F182C539CE}" type="presOf" srcId="{9F1DB31E-7624-8642-BCC0-5C53B20F0578}" destId="{C438B970-F8F2-864A-8CBD-B84F15089DBF}" srcOrd="0" destOrd="0" presId="urn:microsoft.com/office/officeart/2005/8/layout/orgChart1"/>
    <dgm:cxn modelId="{FA0BB384-8496-0743-9B77-38B8A349E69D}" type="presOf" srcId="{7E6EAE60-C27A-4641-9FFA-885C8806C165}" destId="{3DCE1D2F-E3B3-A442-9010-25E1D3BAA05F}" srcOrd="1" destOrd="0" presId="urn:microsoft.com/office/officeart/2005/8/layout/orgChart1"/>
    <dgm:cxn modelId="{A1DC2B91-0CA2-E644-BFAE-9233199364BA}" srcId="{862DC1FE-812B-1440-908D-AD6B34BEDB8D}" destId="{E9269E85-E011-0846-8076-41CE47F781E9}" srcOrd="0" destOrd="0" parTransId="{AFB87324-459A-8F42-9644-821EA70111A8}" sibTransId="{8795551F-8B83-8D42-8B9C-DBE9DD1C3546}"/>
    <dgm:cxn modelId="{0973889D-BCB9-3F43-84FA-BD3C14C28206}" type="presOf" srcId="{A9D418CB-FD46-3B42-ABB9-5A98BBC73A48}" destId="{F630F21B-A9B4-F943-979B-1B3DB0ACE5A5}" srcOrd="0" destOrd="0" presId="urn:microsoft.com/office/officeart/2005/8/layout/orgChart1"/>
    <dgm:cxn modelId="{AA78DF9F-BC6C-0D43-AF7C-7B4487ABE90C}" type="presOf" srcId="{FC6B26F5-960B-4648-926B-F73CDCC8A114}" destId="{A14573B7-E4F8-0945-A9DD-79CC9A80BB10}" srcOrd="0" destOrd="0" presId="urn:microsoft.com/office/officeart/2005/8/layout/orgChart1"/>
    <dgm:cxn modelId="{477FB3A6-9578-1D45-83AD-2CFD6C7934F7}" srcId="{E9269E85-E011-0846-8076-41CE47F781E9}" destId="{9F1DB31E-7624-8642-BCC0-5C53B20F0578}" srcOrd="1" destOrd="0" parTransId="{A338C349-A0C4-4941-BEB1-4E22D091F245}" sibTransId="{C94F64E6-D0E3-4F42-84A3-E0BC0723E215}"/>
    <dgm:cxn modelId="{F76697B6-5070-EB45-A12A-7E79E3F4A20A}" type="presOf" srcId="{F29C863E-A9B3-384B-A20F-E68C36ED86A9}" destId="{59C70BD8-5FEE-9B42-9CB9-E07D3EF7A028}" srcOrd="0" destOrd="0" presId="urn:microsoft.com/office/officeart/2005/8/layout/orgChart1"/>
    <dgm:cxn modelId="{073D68B8-D55D-2741-B7E0-A82C690CC4AA}" type="presOf" srcId="{F6207C12-69FB-4548-8AF8-ECCF9C06946E}" destId="{3041F1AE-084E-6F40-9355-A29EEB84368C}" srcOrd="0" destOrd="0" presId="urn:microsoft.com/office/officeart/2005/8/layout/orgChart1"/>
    <dgm:cxn modelId="{7BFCB3C0-DB98-C041-BD9F-F8D364CF92AC}" type="presOf" srcId="{C5610C8B-9D9A-3D46-8580-1A50AE6F117B}" destId="{9B431338-D948-3649-8EE8-450466BF76B3}" srcOrd="0" destOrd="0" presId="urn:microsoft.com/office/officeart/2005/8/layout/orgChart1"/>
    <dgm:cxn modelId="{560D82CB-697F-3C45-B6D1-5C878C2D6C41}" srcId="{E9269E85-E011-0846-8076-41CE47F781E9}" destId="{FAD2A523-4F70-1D4D-9EC3-DF47CAC9A3BB}" srcOrd="0" destOrd="0" parTransId="{C5610C8B-9D9A-3D46-8580-1A50AE6F117B}" sibTransId="{8B9BDAC6-C47D-4A46-8080-CECEF399C691}"/>
    <dgm:cxn modelId="{C88928CC-C097-0441-B969-51C8B4797DE4}" type="presOf" srcId="{7779B064-D1EE-E54D-B684-0312262B204A}" destId="{2FC82441-A6DC-8D4F-9BF3-413504C8851F}" srcOrd="0" destOrd="0" presId="urn:microsoft.com/office/officeart/2005/8/layout/orgChart1"/>
    <dgm:cxn modelId="{DAB37BDC-00FC-9549-B4A6-76775DF435A4}" type="presOf" srcId="{A9D418CB-FD46-3B42-ABB9-5A98BBC73A48}" destId="{11BF141A-7729-FC4C-8365-F0B3F8988FEB}" srcOrd="1" destOrd="0" presId="urn:microsoft.com/office/officeart/2005/8/layout/orgChart1"/>
    <dgm:cxn modelId="{D922E0E1-79D5-C74C-9D45-63697A33D5C7}" type="presOf" srcId="{6D39E28F-49D6-1B4A-8FC4-B243C225F7B8}" destId="{604FBBE8-6485-D149-A318-BA492DBEC360}" srcOrd="1" destOrd="0" presId="urn:microsoft.com/office/officeart/2005/8/layout/orgChart1"/>
    <dgm:cxn modelId="{A75C76EE-6518-D748-AC3D-76021D99AD04}" srcId="{E9269E85-E011-0846-8076-41CE47F781E9}" destId="{FC6B26F5-960B-4648-926B-F73CDCC8A114}" srcOrd="2" destOrd="0" parTransId="{F6207C12-69FB-4548-8AF8-ECCF9C06946E}" sibTransId="{578671DF-197B-4D4A-866D-795AFAD8BD4D}"/>
    <dgm:cxn modelId="{2DF47FF0-82BD-4D47-B4E2-F21BB52CF0D6}" type="presOf" srcId="{6E121FE3-D463-E448-B6AA-009793BEAFE0}" destId="{7A01F843-FECF-1243-A72B-918CCFB9E26D}" srcOrd="0" destOrd="0" presId="urn:microsoft.com/office/officeart/2005/8/layout/orgChart1"/>
    <dgm:cxn modelId="{EDE502F3-35CD-2244-9F4C-5429B181485E}" srcId="{F29C863E-A9B3-384B-A20F-E68C36ED86A9}" destId="{862DC1FE-812B-1440-908D-AD6B34BEDB8D}" srcOrd="0" destOrd="0" parTransId="{8905F2F1-949F-2E4E-A727-9F8D30A1C055}" sibTransId="{57F1579C-A8B9-294B-9C16-AA95453F3A93}"/>
    <dgm:cxn modelId="{9028B5F5-EE5C-AF40-9253-83EF7A5A0182}" type="presOf" srcId="{E9269E85-E011-0846-8076-41CE47F781E9}" destId="{32D11491-135B-B845-B9C1-4A1E81B0209B}" srcOrd="0" destOrd="0" presId="urn:microsoft.com/office/officeart/2005/8/layout/orgChart1"/>
    <dgm:cxn modelId="{19687BFE-CC85-C04A-90D3-F854206BC240}" type="presOf" srcId="{862DC1FE-812B-1440-908D-AD6B34BEDB8D}" destId="{31298C1E-B464-FF41-95E6-894257F4B150}" srcOrd="1" destOrd="0" presId="urn:microsoft.com/office/officeart/2005/8/layout/orgChart1"/>
    <dgm:cxn modelId="{3102B2FB-906F-8D40-9B7E-02248C6EF70E}" type="presParOf" srcId="{59C70BD8-5FEE-9B42-9CB9-E07D3EF7A028}" destId="{0F57EE75-59C2-064E-9C35-C4C6C1698032}" srcOrd="0" destOrd="0" presId="urn:microsoft.com/office/officeart/2005/8/layout/orgChart1"/>
    <dgm:cxn modelId="{5053AB93-5D6A-FB43-9CF2-67016F7E8D5F}" type="presParOf" srcId="{0F57EE75-59C2-064E-9C35-C4C6C1698032}" destId="{D305BB18-0402-764F-91A4-FCF8A234E075}" srcOrd="0" destOrd="0" presId="urn:microsoft.com/office/officeart/2005/8/layout/orgChart1"/>
    <dgm:cxn modelId="{4ACE9BD2-9B06-B940-BB30-58DCE6C21E97}" type="presParOf" srcId="{D305BB18-0402-764F-91A4-FCF8A234E075}" destId="{AB5725DC-6D28-CA46-89F7-A500B3C68AB5}" srcOrd="0" destOrd="0" presId="urn:microsoft.com/office/officeart/2005/8/layout/orgChart1"/>
    <dgm:cxn modelId="{AB7A7A07-6B3A-D549-A5E3-F8DBA1410E4F}" type="presParOf" srcId="{D305BB18-0402-764F-91A4-FCF8A234E075}" destId="{31298C1E-B464-FF41-95E6-894257F4B150}" srcOrd="1" destOrd="0" presId="urn:microsoft.com/office/officeart/2005/8/layout/orgChart1"/>
    <dgm:cxn modelId="{3F3CD9EB-C5A7-BC4F-A0CA-42F36E842798}" type="presParOf" srcId="{0F57EE75-59C2-064E-9C35-C4C6C1698032}" destId="{19139934-4C57-4541-95E6-76D0433A1FFE}" srcOrd="1" destOrd="0" presId="urn:microsoft.com/office/officeart/2005/8/layout/orgChart1"/>
    <dgm:cxn modelId="{23FCDD45-6403-D742-AF6B-C1EC60D762AE}" type="presParOf" srcId="{19139934-4C57-4541-95E6-76D0433A1FFE}" destId="{9C063E50-F9A0-FA4A-8CE4-94B4B013461E}" srcOrd="0" destOrd="0" presId="urn:microsoft.com/office/officeart/2005/8/layout/orgChart1"/>
    <dgm:cxn modelId="{DAC487ED-470F-3945-9604-032AC3B0227F}" type="presParOf" srcId="{19139934-4C57-4541-95E6-76D0433A1FFE}" destId="{AFB7AC16-A134-BE49-B56E-9DF26CCCD719}" srcOrd="1" destOrd="0" presId="urn:microsoft.com/office/officeart/2005/8/layout/orgChart1"/>
    <dgm:cxn modelId="{642B07EA-DF49-4F49-BBFE-B4EE9E6BE2D8}" type="presParOf" srcId="{AFB7AC16-A134-BE49-B56E-9DF26CCCD719}" destId="{DCE16926-D6E4-B249-8421-EACD4FD70589}" srcOrd="0" destOrd="0" presId="urn:microsoft.com/office/officeart/2005/8/layout/orgChart1"/>
    <dgm:cxn modelId="{1A18886E-4175-8F42-85A6-0B98BA4B5E58}" type="presParOf" srcId="{DCE16926-D6E4-B249-8421-EACD4FD70589}" destId="{32D11491-135B-B845-B9C1-4A1E81B0209B}" srcOrd="0" destOrd="0" presId="urn:microsoft.com/office/officeart/2005/8/layout/orgChart1"/>
    <dgm:cxn modelId="{0FC61533-FEDE-D64F-9B42-096D1C761C48}" type="presParOf" srcId="{DCE16926-D6E4-B249-8421-EACD4FD70589}" destId="{01E5893D-AF0E-E84F-9E35-81ADE0B6563E}" srcOrd="1" destOrd="0" presId="urn:microsoft.com/office/officeart/2005/8/layout/orgChart1"/>
    <dgm:cxn modelId="{4D94C753-E99E-3544-B4E8-3A336D5B84D0}" type="presParOf" srcId="{AFB7AC16-A134-BE49-B56E-9DF26CCCD719}" destId="{CDEE0ED6-0E97-5D45-B629-256FEDA79C6F}" srcOrd="1" destOrd="0" presId="urn:microsoft.com/office/officeart/2005/8/layout/orgChart1"/>
    <dgm:cxn modelId="{CD17C706-5B5A-344E-B3AE-28809464A2D5}" type="presParOf" srcId="{CDEE0ED6-0E97-5D45-B629-256FEDA79C6F}" destId="{9B431338-D948-3649-8EE8-450466BF76B3}" srcOrd="0" destOrd="0" presId="urn:microsoft.com/office/officeart/2005/8/layout/orgChart1"/>
    <dgm:cxn modelId="{6496A54E-1CE4-3145-865D-79592522280D}" type="presParOf" srcId="{CDEE0ED6-0E97-5D45-B629-256FEDA79C6F}" destId="{23C118B5-AAE7-7342-940D-3FC4DDEC4A7E}" srcOrd="1" destOrd="0" presId="urn:microsoft.com/office/officeart/2005/8/layout/orgChart1"/>
    <dgm:cxn modelId="{202710FF-D650-4A4F-B628-6CBA787DA9EF}" type="presParOf" srcId="{23C118B5-AAE7-7342-940D-3FC4DDEC4A7E}" destId="{620F34DC-013D-BF4B-BB77-AA687B8ADDAE}" srcOrd="0" destOrd="0" presId="urn:microsoft.com/office/officeart/2005/8/layout/orgChart1"/>
    <dgm:cxn modelId="{C3FAC620-D04C-3C45-9CA6-432AC60BC7D2}" type="presParOf" srcId="{620F34DC-013D-BF4B-BB77-AA687B8ADDAE}" destId="{0F061FA0-6555-9C4C-9A14-6137644E43BB}" srcOrd="0" destOrd="0" presId="urn:microsoft.com/office/officeart/2005/8/layout/orgChart1"/>
    <dgm:cxn modelId="{78098990-CBA2-D84E-97A3-C794C19EA989}" type="presParOf" srcId="{620F34DC-013D-BF4B-BB77-AA687B8ADDAE}" destId="{D3610EC3-7570-7047-8D12-A4AFF46FF6AB}" srcOrd="1" destOrd="0" presId="urn:microsoft.com/office/officeart/2005/8/layout/orgChart1"/>
    <dgm:cxn modelId="{8D7B5516-3DF6-AB46-A442-570FDEF76FB7}" type="presParOf" srcId="{23C118B5-AAE7-7342-940D-3FC4DDEC4A7E}" destId="{A494FA44-1EFA-194B-89FF-8A0C0811F395}" srcOrd="1" destOrd="0" presId="urn:microsoft.com/office/officeart/2005/8/layout/orgChart1"/>
    <dgm:cxn modelId="{090B4695-1144-474B-9190-EE5C240282E6}" type="presParOf" srcId="{23C118B5-AAE7-7342-940D-3FC4DDEC4A7E}" destId="{47CB5438-CEA7-EF4A-AD87-295301F1A47C}" srcOrd="2" destOrd="0" presId="urn:microsoft.com/office/officeart/2005/8/layout/orgChart1"/>
    <dgm:cxn modelId="{480F43E2-22CF-4D4D-BE0A-74CFBFAAD58F}" type="presParOf" srcId="{CDEE0ED6-0E97-5D45-B629-256FEDA79C6F}" destId="{04675539-5759-7E45-97BB-52BAA4876235}" srcOrd="2" destOrd="0" presId="urn:microsoft.com/office/officeart/2005/8/layout/orgChart1"/>
    <dgm:cxn modelId="{19DD66CA-4802-AD4C-8816-7F0ACB71E11B}" type="presParOf" srcId="{CDEE0ED6-0E97-5D45-B629-256FEDA79C6F}" destId="{76F2AB9A-4E1B-8147-9F9B-A660AE6F3351}" srcOrd="3" destOrd="0" presId="urn:microsoft.com/office/officeart/2005/8/layout/orgChart1"/>
    <dgm:cxn modelId="{A7C3E99B-9138-6840-AD8D-D5528C0EB5F5}" type="presParOf" srcId="{76F2AB9A-4E1B-8147-9F9B-A660AE6F3351}" destId="{C749F746-92A8-5449-B843-49CD178AA482}" srcOrd="0" destOrd="0" presId="urn:microsoft.com/office/officeart/2005/8/layout/orgChart1"/>
    <dgm:cxn modelId="{54B8B466-EE60-E342-AC97-FA7AA25B784F}" type="presParOf" srcId="{C749F746-92A8-5449-B843-49CD178AA482}" destId="{C438B970-F8F2-864A-8CBD-B84F15089DBF}" srcOrd="0" destOrd="0" presId="urn:microsoft.com/office/officeart/2005/8/layout/orgChart1"/>
    <dgm:cxn modelId="{D1DF4F83-85B2-3645-AF0B-649BCF914E69}" type="presParOf" srcId="{C749F746-92A8-5449-B843-49CD178AA482}" destId="{68736EAC-0EFC-E343-B9C6-90FC73CB3318}" srcOrd="1" destOrd="0" presId="urn:microsoft.com/office/officeart/2005/8/layout/orgChart1"/>
    <dgm:cxn modelId="{3C0E2D5F-7FD5-2F47-ADEB-852DFE6235FD}" type="presParOf" srcId="{76F2AB9A-4E1B-8147-9F9B-A660AE6F3351}" destId="{3D06CE8B-1CE9-9243-84C6-DD0BB0D235E3}" srcOrd="1" destOrd="0" presId="urn:microsoft.com/office/officeart/2005/8/layout/orgChart1"/>
    <dgm:cxn modelId="{38B9DAD6-2E87-E445-9B1A-167F201E1B77}" type="presParOf" srcId="{76F2AB9A-4E1B-8147-9F9B-A660AE6F3351}" destId="{A0853432-2435-054B-A9CF-C9E7F2B7E2B7}" srcOrd="2" destOrd="0" presId="urn:microsoft.com/office/officeart/2005/8/layout/orgChart1"/>
    <dgm:cxn modelId="{A4696B53-0AD5-3C4F-814E-0D4B1ED437AB}" type="presParOf" srcId="{CDEE0ED6-0E97-5D45-B629-256FEDA79C6F}" destId="{3041F1AE-084E-6F40-9355-A29EEB84368C}" srcOrd="4" destOrd="0" presId="urn:microsoft.com/office/officeart/2005/8/layout/orgChart1"/>
    <dgm:cxn modelId="{E1888942-F596-E142-8418-ED2E3E3BE1F8}" type="presParOf" srcId="{CDEE0ED6-0E97-5D45-B629-256FEDA79C6F}" destId="{B40CCCC6-F21A-FE43-B5C1-014F2768F1DC}" srcOrd="5" destOrd="0" presId="urn:microsoft.com/office/officeart/2005/8/layout/orgChart1"/>
    <dgm:cxn modelId="{CB48A89B-1703-0542-9FE6-C21BD42B01A9}" type="presParOf" srcId="{B40CCCC6-F21A-FE43-B5C1-014F2768F1DC}" destId="{62511ED5-1CEB-C44C-ACE1-E24AFA9C639C}" srcOrd="0" destOrd="0" presId="urn:microsoft.com/office/officeart/2005/8/layout/orgChart1"/>
    <dgm:cxn modelId="{FD8FE11D-9C44-E048-AA84-7937F5D00C85}" type="presParOf" srcId="{62511ED5-1CEB-C44C-ACE1-E24AFA9C639C}" destId="{A14573B7-E4F8-0945-A9DD-79CC9A80BB10}" srcOrd="0" destOrd="0" presId="urn:microsoft.com/office/officeart/2005/8/layout/orgChart1"/>
    <dgm:cxn modelId="{D5349034-7253-384E-B759-D022E28F42A6}" type="presParOf" srcId="{62511ED5-1CEB-C44C-ACE1-E24AFA9C639C}" destId="{3012A2FA-2280-3B4C-A2E6-C8FE9927AF03}" srcOrd="1" destOrd="0" presId="urn:microsoft.com/office/officeart/2005/8/layout/orgChart1"/>
    <dgm:cxn modelId="{6EA0B765-41C2-524F-9102-C47226551F1F}" type="presParOf" srcId="{B40CCCC6-F21A-FE43-B5C1-014F2768F1DC}" destId="{088C486E-175E-1D4D-BA6C-4768DECD5EEA}" srcOrd="1" destOrd="0" presId="urn:microsoft.com/office/officeart/2005/8/layout/orgChart1"/>
    <dgm:cxn modelId="{6BE8B409-53D8-EF49-9C58-83216752B2FF}" type="presParOf" srcId="{B40CCCC6-F21A-FE43-B5C1-014F2768F1DC}" destId="{608A78EA-6E65-3B46-8E2D-90D0511397A1}" srcOrd="2" destOrd="0" presId="urn:microsoft.com/office/officeart/2005/8/layout/orgChart1"/>
    <dgm:cxn modelId="{AF79BC57-9D9B-E14F-88AB-3564B4D7E096}" type="presParOf" srcId="{CDEE0ED6-0E97-5D45-B629-256FEDA79C6F}" destId="{7A01F843-FECF-1243-A72B-918CCFB9E26D}" srcOrd="6" destOrd="0" presId="urn:microsoft.com/office/officeart/2005/8/layout/orgChart1"/>
    <dgm:cxn modelId="{BAB97CA1-24CF-A444-BDE8-F056C28F6706}" type="presParOf" srcId="{CDEE0ED6-0E97-5D45-B629-256FEDA79C6F}" destId="{E61E84D9-DE9B-C54B-85FF-BD9C5E5CCDCF}" srcOrd="7" destOrd="0" presId="urn:microsoft.com/office/officeart/2005/8/layout/orgChart1"/>
    <dgm:cxn modelId="{A9A4213E-F3F9-E94D-9B3D-933F6A7DEC91}" type="presParOf" srcId="{E61E84D9-DE9B-C54B-85FF-BD9C5E5CCDCF}" destId="{DD276A49-B6A3-AF40-93C0-8D102FCFE05D}" srcOrd="0" destOrd="0" presId="urn:microsoft.com/office/officeart/2005/8/layout/orgChart1"/>
    <dgm:cxn modelId="{015D6E24-D01A-E948-B22C-EDC36D731C12}" type="presParOf" srcId="{DD276A49-B6A3-AF40-93C0-8D102FCFE05D}" destId="{F630F21B-A9B4-F943-979B-1B3DB0ACE5A5}" srcOrd="0" destOrd="0" presId="urn:microsoft.com/office/officeart/2005/8/layout/orgChart1"/>
    <dgm:cxn modelId="{23A0E463-6691-0948-8833-9988C2522BA2}" type="presParOf" srcId="{DD276A49-B6A3-AF40-93C0-8D102FCFE05D}" destId="{11BF141A-7729-FC4C-8365-F0B3F8988FEB}" srcOrd="1" destOrd="0" presId="urn:microsoft.com/office/officeart/2005/8/layout/orgChart1"/>
    <dgm:cxn modelId="{4B62730D-E164-0E41-8670-5FDB638495D1}" type="presParOf" srcId="{E61E84D9-DE9B-C54B-85FF-BD9C5E5CCDCF}" destId="{A2039BA8-9793-2046-B144-13426ED87C98}" srcOrd="1" destOrd="0" presId="urn:microsoft.com/office/officeart/2005/8/layout/orgChart1"/>
    <dgm:cxn modelId="{721F01C0-848C-E44B-A896-13BF32BB2045}" type="presParOf" srcId="{E61E84D9-DE9B-C54B-85FF-BD9C5E5CCDCF}" destId="{C0EFB92E-41FA-CB4B-8AAE-775F3A675EC9}" srcOrd="2" destOrd="0" presId="urn:microsoft.com/office/officeart/2005/8/layout/orgChart1"/>
    <dgm:cxn modelId="{7476E73A-BFF0-5B41-A9F0-24E06F9E730C}" type="presParOf" srcId="{CDEE0ED6-0E97-5D45-B629-256FEDA79C6F}" destId="{2FC82441-A6DC-8D4F-9BF3-413504C8851F}" srcOrd="8" destOrd="0" presId="urn:microsoft.com/office/officeart/2005/8/layout/orgChart1"/>
    <dgm:cxn modelId="{D3D60EFC-2AAA-FD4F-B3A5-2D57E2EE63E8}" type="presParOf" srcId="{CDEE0ED6-0E97-5D45-B629-256FEDA79C6F}" destId="{7AAC5EF3-F314-EF4F-8C6E-83254050A2D0}" srcOrd="9" destOrd="0" presId="urn:microsoft.com/office/officeart/2005/8/layout/orgChart1"/>
    <dgm:cxn modelId="{CC269128-C164-724F-9908-61022B489999}" type="presParOf" srcId="{7AAC5EF3-F314-EF4F-8C6E-83254050A2D0}" destId="{7C40B75F-CFD3-BF47-A22C-C0A8DCB47E54}" srcOrd="0" destOrd="0" presId="urn:microsoft.com/office/officeart/2005/8/layout/orgChart1"/>
    <dgm:cxn modelId="{6402E122-BDEA-894C-A1FD-BD95AB880DDF}" type="presParOf" srcId="{7C40B75F-CFD3-BF47-A22C-C0A8DCB47E54}" destId="{B3376394-931E-8245-BD33-EC92D266D6F6}" srcOrd="0" destOrd="0" presId="urn:microsoft.com/office/officeart/2005/8/layout/orgChart1"/>
    <dgm:cxn modelId="{EB29B327-2968-374F-8D88-92C20D6D3347}" type="presParOf" srcId="{7C40B75F-CFD3-BF47-A22C-C0A8DCB47E54}" destId="{3DCE1D2F-E3B3-A442-9010-25E1D3BAA05F}" srcOrd="1" destOrd="0" presId="urn:microsoft.com/office/officeart/2005/8/layout/orgChart1"/>
    <dgm:cxn modelId="{0E5731AA-1028-E744-8981-695590F8F5AE}" type="presParOf" srcId="{7AAC5EF3-F314-EF4F-8C6E-83254050A2D0}" destId="{6328E36A-3A8B-814B-A724-B59705092133}" srcOrd="1" destOrd="0" presId="urn:microsoft.com/office/officeart/2005/8/layout/orgChart1"/>
    <dgm:cxn modelId="{D077DC60-C413-B548-AFB3-B42D6505C242}" type="presParOf" srcId="{7AAC5EF3-F314-EF4F-8C6E-83254050A2D0}" destId="{A3ECFAA9-A4EE-5242-9E2E-F367A3633C6E}" srcOrd="2" destOrd="0" presId="urn:microsoft.com/office/officeart/2005/8/layout/orgChart1"/>
    <dgm:cxn modelId="{4D3679D2-6C8F-3D41-A608-C7CB18655CC3}" type="presParOf" srcId="{AFB7AC16-A134-BE49-B56E-9DF26CCCD719}" destId="{DE6D5440-E03C-1241-A94C-D1471411DEAB}" srcOrd="2" destOrd="0" presId="urn:microsoft.com/office/officeart/2005/8/layout/orgChart1"/>
    <dgm:cxn modelId="{83C00018-9EE7-D54A-B597-93D0FE71F3E0}" type="presParOf" srcId="{0F57EE75-59C2-064E-9C35-C4C6C1698032}" destId="{04F896DF-38D3-0241-9DDB-24E90D2B7E47}" srcOrd="2" destOrd="0" presId="urn:microsoft.com/office/officeart/2005/8/layout/orgChart1"/>
    <dgm:cxn modelId="{BB62DBB0-0FD0-B64A-9169-5993E6CD8FB2}" type="presParOf" srcId="{59C70BD8-5FEE-9B42-9CB9-E07D3EF7A028}" destId="{8AA2BAA0-C8CB-414A-BF2D-E61C9F3DE0C8}" srcOrd="1" destOrd="0" presId="urn:microsoft.com/office/officeart/2005/8/layout/orgChart1"/>
    <dgm:cxn modelId="{9419819E-5326-B948-AA85-9A6A4F70B592}" type="presParOf" srcId="{8AA2BAA0-C8CB-414A-BF2D-E61C9F3DE0C8}" destId="{BDC00EE5-2C61-8D4F-A154-7DC28A326F64}" srcOrd="0" destOrd="0" presId="urn:microsoft.com/office/officeart/2005/8/layout/orgChart1"/>
    <dgm:cxn modelId="{FC962617-D7F8-074C-9D26-A01A2473DA02}" type="presParOf" srcId="{BDC00EE5-2C61-8D4F-A154-7DC28A326F64}" destId="{32932DCE-FB50-B34F-B43B-9C79C4AD1BCD}" srcOrd="0" destOrd="0" presId="urn:microsoft.com/office/officeart/2005/8/layout/orgChart1"/>
    <dgm:cxn modelId="{CEE54B69-A6DC-3B48-AC0B-AD607F3D20B8}" type="presParOf" srcId="{BDC00EE5-2C61-8D4F-A154-7DC28A326F64}" destId="{604FBBE8-6485-D149-A318-BA492DBEC360}" srcOrd="1" destOrd="0" presId="urn:microsoft.com/office/officeart/2005/8/layout/orgChart1"/>
    <dgm:cxn modelId="{B4FCDB6F-3009-0F47-9911-C932A7AB5D9C}" type="presParOf" srcId="{8AA2BAA0-C8CB-414A-BF2D-E61C9F3DE0C8}" destId="{8CBE2C96-7200-7C40-B14A-FCA45492184A}" srcOrd="1" destOrd="0" presId="urn:microsoft.com/office/officeart/2005/8/layout/orgChart1"/>
    <dgm:cxn modelId="{79E305D3-F80B-2948-B3B0-3C3052CCB140}" type="presParOf" srcId="{8AA2BAA0-C8CB-414A-BF2D-E61C9F3DE0C8}" destId="{4AF0A31A-1320-2244-B671-8C96EDF236E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C82441-A6DC-8D4F-9BF3-413504C8851F}">
      <dsp:nvSpPr>
        <dsp:cNvPr id="0" name=""/>
        <dsp:cNvSpPr/>
      </dsp:nvSpPr>
      <dsp:spPr>
        <a:xfrm>
          <a:off x="1055434" y="2314299"/>
          <a:ext cx="3218757" cy="355478"/>
        </a:xfrm>
        <a:custGeom>
          <a:avLst/>
          <a:gdLst/>
          <a:ahLst/>
          <a:cxnLst/>
          <a:rect l="0" t="0" r="0" b="0"/>
          <a:pathLst>
            <a:path>
              <a:moveTo>
                <a:pt x="3218757" y="0"/>
              </a:moveTo>
              <a:lnTo>
                <a:pt x="3218757" y="243993"/>
              </a:lnTo>
              <a:lnTo>
                <a:pt x="0" y="243993"/>
              </a:lnTo>
              <a:lnTo>
                <a:pt x="0" y="355478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01F843-FECF-1243-A72B-918CCFB9E26D}">
      <dsp:nvSpPr>
        <dsp:cNvPr id="0" name=""/>
        <dsp:cNvSpPr/>
      </dsp:nvSpPr>
      <dsp:spPr>
        <a:xfrm>
          <a:off x="2662214" y="2314299"/>
          <a:ext cx="1611977" cy="355478"/>
        </a:xfrm>
        <a:custGeom>
          <a:avLst/>
          <a:gdLst/>
          <a:ahLst/>
          <a:cxnLst/>
          <a:rect l="0" t="0" r="0" b="0"/>
          <a:pathLst>
            <a:path>
              <a:moveTo>
                <a:pt x="1611977" y="0"/>
              </a:moveTo>
              <a:lnTo>
                <a:pt x="1611977" y="243993"/>
              </a:lnTo>
              <a:lnTo>
                <a:pt x="0" y="243993"/>
              </a:lnTo>
              <a:lnTo>
                <a:pt x="0" y="355478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41F1AE-084E-6F40-9355-A29EEB84368C}">
      <dsp:nvSpPr>
        <dsp:cNvPr id="0" name=""/>
        <dsp:cNvSpPr/>
      </dsp:nvSpPr>
      <dsp:spPr>
        <a:xfrm>
          <a:off x="4225207" y="2314299"/>
          <a:ext cx="91440" cy="355478"/>
        </a:xfrm>
        <a:custGeom>
          <a:avLst/>
          <a:gdLst/>
          <a:ahLst/>
          <a:cxnLst/>
          <a:rect l="0" t="0" r="0" b="0"/>
          <a:pathLst>
            <a:path>
              <a:moveTo>
                <a:pt x="48984" y="0"/>
              </a:moveTo>
              <a:lnTo>
                <a:pt x="48984" y="243993"/>
              </a:lnTo>
              <a:lnTo>
                <a:pt x="45720" y="243993"/>
              </a:lnTo>
              <a:lnTo>
                <a:pt x="45720" y="355478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675539-5759-7E45-97BB-52BAA4876235}">
      <dsp:nvSpPr>
        <dsp:cNvPr id="0" name=""/>
        <dsp:cNvSpPr/>
      </dsp:nvSpPr>
      <dsp:spPr>
        <a:xfrm>
          <a:off x="4274191" y="2314299"/>
          <a:ext cx="1604051" cy="3559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4434"/>
              </a:lnTo>
              <a:lnTo>
                <a:pt x="1604051" y="244434"/>
              </a:lnTo>
              <a:lnTo>
                <a:pt x="1604051" y="355919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431338-D948-3649-8EE8-450466BF76B3}">
      <dsp:nvSpPr>
        <dsp:cNvPr id="0" name=""/>
        <dsp:cNvSpPr/>
      </dsp:nvSpPr>
      <dsp:spPr>
        <a:xfrm>
          <a:off x="4274191" y="2314299"/>
          <a:ext cx="3269169" cy="3554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3993"/>
              </a:lnTo>
              <a:lnTo>
                <a:pt x="3269169" y="243993"/>
              </a:lnTo>
              <a:lnTo>
                <a:pt x="3269169" y="355478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063E50-F9A0-FA4A-8CE4-94B4B013461E}">
      <dsp:nvSpPr>
        <dsp:cNvPr id="0" name=""/>
        <dsp:cNvSpPr/>
      </dsp:nvSpPr>
      <dsp:spPr>
        <a:xfrm>
          <a:off x="4228471" y="1059779"/>
          <a:ext cx="91440" cy="72363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723637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5725DC-6D28-CA46-89F7-A500B3C68AB5}">
      <dsp:nvSpPr>
        <dsp:cNvPr id="0" name=""/>
        <dsp:cNvSpPr/>
      </dsp:nvSpPr>
      <dsp:spPr>
        <a:xfrm>
          <a:off x="3414379" y="0"/>
          <a:ext cx="1719624" cy="105977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10800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noProof="0" dirty="0"/>
            <a:t>Foundation Council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noProof="0" dirty="0"/>
            <a:t>Peter </a:t>
          </a:r>
          <a:r>
            <a:rPr lang="en-GB" sz="1400" b="1" kern="1200" noProof="0" dirty="0" err="1"/>
            <a:t>Kofmel</a:t>
          </a:r>
          <a:br>
            <a:rPr lang="en-GB" sz="1400" b="1" kern="1200" noProof="0" dirty="0"/>
          </a:br>
          <a:br>
            <a:rPr lang="en-GB" sz="1400" b="1" kern="1200" noProof="0" dirty="0"/>
          </a:br>
          <a:endParaRPr lang="en-GB" sz="1400" b="1" kern="1200" noProof="0" dirty="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b="1" kern="1200" noProof="0" dirty="0"/>
        </a:p>
      </dsp:txBody>
      <dsp:txXfrm>
        <a:off x="3414379" y="0"/>
        <a:ext cx="1719624" cy="1059779"/>
      </dsp:txXfrm>
    </dsp:sp>
    <dsp:sp modelId="{32D11491-135B-B845-B9C1-4A1E81B0209B}">
      <dsp:nvSpPr>
        <dsp:cNvPr id="0" name=""/>
        <dsp:cNvSpPr/>
      </dsp:nvSpPr>
      <dsp:spPr>
        <a:xfrm>
          <a:off x="3414379" y="1783417"/>
          <a:ext cx="1719624" cy="530882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noProof="0" dirty="0"/>
            <a:t>Managing Director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noProof="0" dirty="0"/>
            <a:t>Andreas Dudler</a:t>
          </a:r>
        </a:p>
      </dsp:txBody>
      <dsp:txXfrm>
        <a:off x="3414379" y="1783417"/>
        <a:ext cx="1719624" cy="530882"/>
      </dsp:txXfrm>
    </dsp:sp>
    <dsp:sp modelId="{0F061FA0-6555-9C4C-9A14-6137644E43BB}">
      <dsp:nvSpPr>
        <dsp:cNvPr id="0" name=""/>
        <dsp:cNvSpPr/>
      </dsp:nvSpPr>
      <dsp:spPr>
        <a:xfrm>
          <a:off x="6742594" y="2669778"/>
          <a:ext cx="1601534" cy="695944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noProof="0" dirty="0">
              <a:solidFill>
                <a:srgbClr val="FFFFFF"/>
              </a:solidFill>
              <a:latin typeface="Arial"/>
              <a:ea typeface="+mn-ea"/>
              <a:cs typeface="+mn-cs"/>
            </a:rPr>
            <a:t>Digital Solutions &amp; Coordination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noProof="0" dirty="0">
              <a:solidFill>
                <a:srgbClr val="FFFFFF"/>
              </a:solidFill>
              <a:latin typeface="Arial"/>
              <a:ea typeface="+mn-ea"/>
              <a:cs typeface="+mn-cs"/>
            </a:rPr>
            <a:t>Marco </a:t>
          </a:r>
          <a:r>
            <a:rPr lang="en-GB" sz="1400" b="1" kern="1200" noProof="0" dirty="0" err="1">
              <a:solidFill>
                <a:srgbClr val="FFFFFF"/>
              </a:solidFill>
              <a:latin typeface="Arial"/>
              <a:ea typeface="+mn-ea"/>
              <a:cs typeface="+mn-cs"/>
            </a:rPr>
            <a:t>Dütsch</a:t>
          </a:r>
          <a:endParaRPr lang="en-GB" sz="1400" b="1" kern="1200" noProof="0" dirty="0"/>
        </a:p>
      </dsp:txBody>
      <dsp:txXfrm>
        <a:off x="6742594" y="2669778"/>
        <a:ext cx="1601534" cy="695944"/>
      </dsp:txXfrm>
    </dsp:sp>
    <dsp:sp modelId="{C438B970-F8F2-864A-8CBD-B84F15089DBF}">
      <dsp:nvSpPr>
        <dsp:cNvPr id="0" name=""/>
        <dsp:cNvSpPr/>
      </dsp:nvSpPr>
      <dsp:spPr>
        <a:xfrm>
          <a:off x="5122245" y="2670219"/>
          <a:ext cx="1511996" cy="696863"/>
        </a:xfrm>
        <a:prstGeom prst="rect">
          <a:avLst/>
        </a:prstGeom>
        <a:solidFill>
          <a:schemeClr val="dk2">
            <a:hueOff val="0"/>
            <a:satOff val="0"/>
            <a:lum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/>
            <a:t>Registry &amp; </a:t>
          </a:r>
          <a:r>
            <a:rPr lang="de-DE" sz="1400" kern="1200" dirty="0" err="1"/>
            <a:t>Collaboration</a:t>
          </a:r>
          <a:endParaRPr lang="de-DE" sz="1400" kern="1200" dirty="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b="1" kern="1200" dirty="0"/>
            <a:t>Urs Eppenberger</a:t>
          </a:r>
        </a:p>
      </dsp:txBody>
      <dsp:txXfrm>
        <a:off x="5122245" y="2670219"/>
        <a:ext cx="1511996" cy="696863"/>
      </dsp:txXfrm>
    </dsp:sp>
    <dsp:sp modelId="{A14573B7-E4F8-0945-A9DD-79CC9A80BB10}">
      <dsp:nvSpPr>
        <dsp:cNvPr id="0" name=""/>
        <dsp:cNvSpPr/>
      </dsp:nvSpPr>
      <dsp:spPr>
        <a:xfrm>
          <a:off x="3514891" y="2669778"/>
          <a:ext cx="1512070" cy="695944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noProof="0" dirty="0"/>
            <a:t>Security &amp; </a:t>
          </a:r>
          <a:br>
            <a:rPr lang="en-GB" sz="1400" kern="1200" noProof="0" dirty="0"/>
          </a:br>
          <a:r>
            <a:rPr lang="en-GB" sz="1400" kern="1200" noProof="0" dirty="0"/>
            <a:t>Network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noProof="0" dirty="0"/>
            <a:t>Martin </a:t>
          </a:r>
          <a:r>
            <a:rPr lang="en-GB" sz="1400" b="1" kern="1200" noProof="0" dirty="0" err="1"/>
            <a:t>Leuthold</a:t>
          </a:r>
          <a:endParaRPr lang="en-GB" sz="1400" b="1" kern="1200" noProof="0" dirty="0"/>
        </a:p>
      </dsp:txBody>
      <dsp:txXfrm>
        <a:off x="3514891" y="2669778"/>
        <a:ext cx="1512070" cy="695944"/>
      </dsp:txXfrm>
    </dsp:sp>
    <dsp:sp modelId="{F630F21B-A9B4-F943-979B-1B3DB0ACE5A5}">
      <dsp:nvSpPr>
        <dsp:cNvPr id="0" name=""/>
        <dsp:cNvSpPr/>
      </dsp:nvSpPr>
      <dsp:spPr>
        <a:xfrm>
          <a:off x="1906179" y="2669778"/>
          <a:ext cx="1512070" cy="695944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noProof="0" dirty="0"/>
            <a:t>Infrastructure &amp; Identity Services</a:t>
          </a:r>
          <a:endParaRPr lang="en-GB" sz="1400" b="1" kern="1200" noProof="0" dirty="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noProof="0" dirty="0" err="1"/>
            <a:t>Christoph</a:t>
          </a:r>
          <a:r>
            <a:rPr lang="en-GB" sz="1400" b="1" kern="1200" noProof="0" dirty="0"/>
            <a:t> </a:t>
          </a:r>
          <a:r>
            <a:rPr lang="en-GB" sz="1400" b="1" kern="1200" noProof="0" dirty="0" err="1"/>
            <a:t>Witzig</a:t>
          </a:r>
          <a:endParaRPr lang="en-GB" sz="1400" b="1" kern="1200" noProof="0" dirty="0"/>
        </a:p>
      </dsp:txBody>
      <dsp:txXfrm>
        <a:off x="1906179" y="2669778"/>
        <a:ext cx="1512070" cy="695944"/>
      </dsp:txXfrm>
    </dsp:sp>
    <dsp:sp modelId="{B3376394-931E-8245-BD33-EC92D266D6F6}">
      <dsp:nvSpPr>
        <dsp:cNvPr id="0" name=""/>
        <dsp:cNvSpPr/>
      </dsp:nvSpPr>
      <dsp:spPr>
        <a:xfrm>
          <a:off x="299399" y="2669778"/>
          <a:ext cx="1512070" cy="695944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noProof="0" dirty="0"/>
            <a:t>Management </a:t>
          </a:r>
          <a:br>
            <a:rPr lang="en-GB" sz="1400" kern="1200" noProof="0" dirty="0"/>
          </a:br>
          <a:r>
            <a:rPr lang="en-GB" sz="1400" kern="1200" noProof="0" dirty="0"/>
            <a:t>Services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noProof="0" dirty="0"/>
            <a:t>Christine Lanner</a:t>
          </a:r>
        </a:p>
      </dsp:txBody>
      <dsp:txXfrm>
        <a:off x="299399" y="2669778"/>
        <a:ext cx="1512070" cy="695944"/>
      </dsp:txXfrm>
    </dsp:sp>
    <dsp:sp modelId="{32932DCE-FB50-B34F-B43B-9C79C4AD1BCD}">
      <dsp:nvSpPr>
        <dsp:cNvPr id="0" name=""/>
        <dsp:cNvSpPr/>
      </dsp:nvSpPr>
      <dsp:spPr>
        <a:xfrm>
          <a:off x="3738642" y="552024"/>
          <a:ext cx="1093097" cy="419328"/>
        </a:xfrm>
        <a:prstGeom prst="rect">
          <a:avLst/>
        </a:prstGeom>
        <a:solidFill>
          <a:schemeClr val="bg1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noProof="0" dirty="0">
              <a:solidFill>
                <a:schemeClr val="tx2"/>
              </a:solidFill>
            </a:rPr>
            <a:t>Foundation Committee</a:t>
          </a:r>
        </a:p>
      </dsp:txBody>
      <dsp:txXfrm>
        <a:off x="3738642" y="552024"/>
        <a:ext cx="1093097" cy="4193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Helvetica Neue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5B6933-0AD2-1847-A999-011E3820F712}" type="datetime1">
              <a:rPr lang="de-CH" smtClean="0">
                <a:latin typeface="Helvetica Neue"/>
              </a:rPr>
              <a:t>16.11.18</a:t>
            </a:fld>
            <a:endParaRPr lang="en-US" dirty="0">
              <a:latin typeface="Helvetica Neue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Helvetica Neue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ED7779-828D-344B-845F-D4C089DEE11E}" type="slidenum">
              <a:rPr lang="en-US" smtClean="0">
                <a:latin typeface="Helvetica Neue"/>
              </a:rPr>
              <a:t>‹#›</a:t>
            </a:fld>
            <a:endParaRPr lang="en-US" dirty="0">
              <a:latin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925785992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Helvetica Neue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Helvetica Neue"/>
              </a:defRPr>
            </a:lvl1pPr>
          </a:lstStyle>
          <a:p>
            <a:fld id="{D38C42EC-26CF-584C-B31A-61AF55B48916}" type="datetime1">
              <a:rPr lang="de-CH" smtClean="0"/>
              <a:t>16.11.18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Helvetica Neue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Helvetica Neue"/>
              </a:defRPr>
            </a:lvl1pPr>
          </a:lstStyle>
          <a:p>
            <a:fld id="{67536575-D5E2-0543-994D-FC477E23BF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3439653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457200" rtl="0" eaLnBrk="1" latinLnBrk="0" hangingPunct="1">
      <a:defRPr sz="1200" kern="1200">
        <a:solidFill>
          <a:schemeClr val="tx1"/>
        </a:solidFill>
        <a:latin typeface="Helvetica Neue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Helvetica Neue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Helvetica Neue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Helvetica Neue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Helvetica Neue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de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D38C42EC-26CF-584C-B31A-61AF55B48916}" type="datetime1">
              <a:rPr lang="de-CH" smtClean="0"/>
              <a:t>16.11.18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536575-D5E2-0543-994D-FC477E23BF14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37781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Endslide</a:t>
            </a:r>
            <a:r>
              <a:rPr lang="en-US" dirty="0"/>
              <a:t> “Corporate”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D38C42EC-26CF-584C-B31A-61AF55B48916}" type="datetime1">
              <a:rPr lang="de-CH" smtClean="0"/>
              <a:t>16.11.18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536575-D5E2-0543-994D-FC477E23BF14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48533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/>
              <a:buNone/>
            </a:pPr>
            <a:r>
              <a:rPr lang="en-US" b="1" dirty="0" err="1"/>
              <a:t>Finanzierung</a:t>
            </a:r>
            <a:br>
              <a:rPr lang="en-US" b="1" dirty="0"/>
            </a:br>
            <a:endParaRPr lang="en-US" b="1" dirty="0"/>
          </a:p>
          <a:p>
            <a:pPr marL="171450" indent="-171450">
              <a:buFont typeface="Arial"/>
              <a:buChar char="•"/>
            </a:pPr>
            <a:r>
              <a:rPr lang="en-US" dirty="0"/>
              <a:t>Auf der </a:t>
            </a:r>
            <a:r>
              <a:rPr lang="en-US" dirty="0" err="1"/>
              <a:t>linken</a:t>
            </a:r>
            <a:r>
              <a:rPr lang="en-US" dirty="0"/>
              <a:t> </a:t>
            </a:r>
            <a:r>
              <a:rPr lang="en-US" dirty="0" err="1"/>
              <a:t>Seite</a:t>
            </a:r>
            <a:r>
              <a:rPr lang="en-US" dirty="0"/>
              <a:t> der </a:t>
            </a:r>
            <a:r>
              <a:rPr lang="en-US" dirty="0" err="1"/>
              <a:t>Abbildung</a:t>
            </a:r>
            <a:r>
              <a:rPr lang="en-US" dirty="0"/>
              <a:t> </a:t>
            </a:r>
            <a:r>
              <a:rPr lang="en-US" dirty="0" err="1"/>
              <a:t>sieht</a:t>
            </a:r>
            <a:r>
              <a:rPr lang="en-US" dirty="0"/>
              <a:t> man die </a:t>
            </a:r>
            <a:r>
              <a:rPr lang="en-US" dirty="0" err="1"/>
              <a:t>Finanzierungsquellen</a:t>
            </a:r>
            <a:r>
              <a:rPr lang="en-US" dirty="0"/>
              <a:t> </a:t>
            </a:r>
            <a:r>
              <a:rPr lang="en-US" dirty="0" err="1"/>
              <a:t>bzw</a:t>
            </a:r>
            <a:r>
              <a:rPr lang="en-US" dirty="0"/>
              <a:t>. </a:t>
            </a:r>
            <a:r>
              <a:rPr lang="en-US" dirty="0" err="1"/>
              <a:t>woher</a:t>
            </a:r>
            <a:r>
              <a:rPr lang="en-US" dirty="0"/>
              <a:t> die </a:t>
            </a:r>
            <a:r>
              <a:rPr lang="en-US" dirty="0" err="1"/>
              <a:t>Finanzmittel</a:t>
            </a:r>
            <a:r>
              <a:rPr lang="en-US" dirty="0"/>
              <a:t> </a:t>
            </a:r>
            <a:r>
              <a:rPr lang="en-US" dirty="0" err="1"/>
              <a:t>stammen</a:t>
            </a:r>
            <a:r>
              <a:rPr lang="en-US" dirty="0"/>
              <a:t> </a:t>
            </a:r>
            <a:r>
              <a:rPr lang="en-US" dirty="0" err="1"/>
              <a:t>mit</a:t>
            </a:r>
            <a:r>
              <a:rPr lang="en-US" dirty="0"/>
              <a:t> </a:t>
            </a:r>
            <a:r>
              <a:rPr lang="en-US" dirty="0" err="1"/>
              <a:t>denen</a:t>
            </a:r>
            <a:r>
              <a:rPr lang="en-US" dirty="0"/>
              <a:t> </a:t>
            </a:r>
            <a:r>
              <a:rPr lang="en-US" dirty="0" err="1"/>
              <a:t>wir</a:t>
            </a:r>
            <a:r>
              <a:rPr lang="en-US" dirty="0"/>
              <a:t> die </a:t>
            </a:r>
            <a:r>
              <a:rPr lang="en-US" dirty="0" err="1"/>
              <a:t>Kosten</a:t>
            </a:r>
            <a:r>
              <a:rPr lang="en-US" dirty="0"/>
              <a:t> </a:t>
            </a:r>
            <a:r>
              <a:rPr lang="en-US" dirty="0" err="1"/>
              <a:t>unserer</a:t>
            </a:r>
            <a:r>
              <a:rPr lang="en-US" dirty="0"/>
              <a:t> </a:t>
            </a:r>
            <a:r>
              <a:rPr lang="en-US" dirty="0" err="1"/>
              <a:t>Dienstleistungen</a:t>
            </a:r>
            <a:r>
              <a:rPr lang="en-US" dirty="0"/>
              <a:t> und (Innovations-)</a:t>
            </a:r>
            <a:r>
              <a:rPr lang="en-US" dirty="0" err="1"/>
              <a:t>Projekte</a:t>
            </a:r>
            <a:r>
              <a:rPr lang="en-US" dirty="0"/>
              <a:t> auf der </a:t>
            </a:r>
            <a:r>
              <a:rPr lang="en-US" dirty="0" err="1"/>
              <a:t>rechten</a:t>
            </a:r>
            <a:r>
              <a:rPr lang="en-US" dirty="0"/>
              <a:t> </a:t>
            </a:r>
            <a:r>
              <a:rPr lang="en-US" dirty="0" err="1"/>
              <a:t>Seite</a:t>
            </a:r>
            <a:r>
              <a:rPr lang="en-US" dirty="0"/>
              <a:t> </a:t>
            </a:r>
            <a:r>
              <a:rPr lang="en-US" dirty="0" err="1"/>
              <a:t>decken</a:t>
            </a:r>
            <a:r>
              <a:rPr lang="en-US" dirty="0"/>
              <a:t>. </a:t>
            </a:r>
            <a:br>
              <a:rPr lang="en-US" dirty="0"/>
            </a:br>
            <a:endParaRPr lang="en-US" dirty="0"/>
          </a:p>
          <a:p>
            <a:pPr marL="171450" indent="-171450">
              <a:buFont typeface="Arial"/>
              <a:buChar char="•"/>
            </a:pPr>
            <a:r>
              <a:rPr lang="en-US" dirty="0"/>
              <a:t>Die </a:t>
            </a:r>
            <a:r>
              <a:rPr lang="en-US" dirty="0" err="1"/>
              <a:t>gesamten</a:t>
            </a:r>
            <a:r>
              <a:rPr lang="en-US" dirty="0"/>
              <a:t> </a:t>
            </a:r>
            <a:r>
              <a:rPr lang="en-US" dirty="0" err="1"/>
              <a:t>Kosten</a:t>
            </a:r>
            <a:r>
              <a:rPr lang="en-US" dirty="0"/>
              <a:t> </a:t>
            </a:r>
            <a:r>
              <a:rPr lang="en-US" dirty="0" err="1"/>
              <a:t>für</a:t>
            </a:r>
            <a:r>
              <a:rPr lang="en-US" dirty="0"/>
              <a:t> </a:t>
            </a:r>
            <a:r>
              <a:rPr lang="en-US" dirty="0" err="1"/>
              <a:t>Dienstleistungen</a:t>
            </a:r>
            <a:r>
              <a:rPr lang="en-US" dirty="0"/>
              <a:t> und </a:t>
            </a:r>
            <a:r>
              <a:rPr lang="en-US" dirty="0" err="1"/>
              <a:t>Projekte</a:t>
            </a:r>
            <a:r>
              <a:rPr lang="en-US" dirty="0"/>
              <a:t> </a:t>
            </a:r>
            <a:r>
              <a:rPr lang="en-US" dirty="0" err="1"/>
              <a:t>zusammen</a:t>
            </a:r>
            <a:r>
              <a:rPr lang="en-US" dirty="0"/>
              <a:t> </a:t>
            </a:r>
            <a:r>
              <a:rPr lang="en-US" dirty="0" err="1"/>
              <a:t>beliefen</a:t>
            </a:r>
            <a:r>
              <a:rPr lang="en-US" dirty="0"/>
              <a:t> </a:t>
            </a:r>
            <a:r>
              <a:rPr lang="en-US" dirty="0" err="1"/>
              <a:t>sich</a:t>
            </a:r>
            <a:r>
              <a:rPr lang="en-US" dirty="0"/>
              <a:t> 2016 auf CHF 19.5 Mio. 79% </a:t>
            </a:r>
            <a:r>
              <a:rPr lang="en-US" dirty="0" err="1"/>
              <a:t>davon</a:t>
            </a:r>
            <a:r>
              <a:rPr lang="en-US" dirty="0"/>
              <a:t> </a:t>
            </a:r>
            <a:r>
              <a:rPr lang="en-US" dirty="0" err="1"/>
              <a:t>wurden</a:t>
            </a:r>
            <a:r>
              <a:rPr lang="en-US" dirty="0"/>
              <a:t> </a:t>
            </a:r>
            <a:r>
              <a:rPr lang="en-US" dirty="0" err="1"/>
              <a:t>für</a:t>
            </a:r>
            <a:r>
              <a:rPr lang="en-US" dirty="0"/>
              <a:t> den </a:t>
            </a:r>
            <a:r>
              <a:rPr lang="en-US" dirty="0" err="1"/>
              <a:t>Betrieb</a:t>
            </a:r>
            <a:r>
              <a:rPr lang="en-US" dirty="0"/>
              <a:t> </a:t>
            </a:r>
            <a:r>
              <a:rPr lang="en-US" dirty="0" err="1"/>
              <a:t>existierender</a:t>
            </a:r>
            <a:r>
              <a:rPr lang="en-US" dirty="0"/>
              <a:t> </a:t>
            </a:r>
            <a:r>
              <a:rPr lang="en-US" dirty="0" err="1"/>
              <a:t>Dienstleistungen</a:t>
            </a:r>
            <a:r>
              <a:rPr lang="en-US" dirty="0"/>
              <a:t> </a:t>
            </a:r>
            <a:r>
              <a:rPr lang="en-US" dirty="0" err="1"/>
              <a:t>eingesetzt</a:t>
            </a:r>
            <a:r>
              <a:rPr lang="en-US" dirty="0"/>
              <a:t>, 21% </a:t>
            </a:r>
            <a:r>
              <a:rPr lang="en-US" dirty="0" err="1"/>
              <a:t>davon</a:t>
            </a:r>
            <a:r>
              <a:rPr lang="en-US" dirty="0"/>
              <a:t> </a:t>
            </a:r>
            <a:r>
              <a:rPr lang="en-US" dirty="0" err="1"/>
              <a:t>für</a:t>
            </a:r>
            <a:r>
              <a:rPr lang="en-US" dirty="0"/>
              <a:t> (Innovations-)</a:t>
            </a:r>
            <a:r>
              <a:rPr lang="en-US" dirty="0" err="1"/>
              <a:t>Projekte</a:t>
            </a:r>
            <a:r>
              <a:rPr lang="en-US" dirty="0"/>
              <a:t> - also </a:t>
            </a:r>
            <a:r>
              <a:rPr lang="en-US" dirty="0" err="1"/>
              <a:t>für</a:t>
            </a:r>
            <a:r>
              <a:rPr lang="en-US" dirty="0"/>
              <a:t> die </a:t>
            </a:r>
            <a:r>
              <a:rPr lang="en-US" dirty="0" err="1"/>
              <a:t>Entwicklung</a:t>
            </a:r>
            <a:r>
              <a:rPr lang="en-US" dirty="0"/>
              <a:t> </a:t>
            </a:r>
            <a:r>
              <a:rPr lang="en-US" dirty="0" err="1"/>
              <a:t>zukünftiger</a:t>
            </a:r>
            <a:r>
              <a:rPr lang="en-US" dirty="0"/>
              <a:t> </a:t>
            </a:r>
            <a:r>
              <a:rPr lang="en-US" dirty="0" err="1"/>
              <a:t>Dienstleistungen</a:t>
            </a:r>
            <a:r>
              <a:rPr lang="en-US" dirty="0"/>
              <a:t> (= </a:t>
            </a:r>
            <a:r>
              <a:rPr lang="en-US" dirty="0" err="1"/>
              <a:t>rechte</a:t>
            </a:r>
            <a:r>
              <a:rPr lang="en-US" dirty="0"/>
              <a:t> </a:t>
            </a:r>
            <a:r>
              <a:rPr lang="en-US" dirty="0" err="1"/>
              <a:t>Seite</a:t>
            </a:r>
            <a:r>
              <a:rPr lang="en-US" dirty="0"/>
              <a:t> der </a:t>
            </a:r>
            <a:r>
              <a:rPr lang="en-US" dirty="0" err="1"/>
              <a:t>Abbildung</a:t>
            </a:r>
            <a:r>
              <a:rPr lang="en-US" dirty="0"/>
              <a:t> = </a:t>
            </a:r>
            <a:r>
              <a:rPr lang="en-US" dirty="0" err="1"/>
              <a:t>Mittelverwendung</a:t>
            </a:r>
            <a:r>
              <a:rPr lang="en-US" dirty="0"/>
              <a:t>)</a:t>
            </a:r>
            <a:br>
              <a:rPr lang="en-US" dirty="0"/>
            </a:br>
            <a:endParaRPr lang="en-US" dirty="0"/>
          </a:p>
          <a:p>
            <a:pPr marL="171450" indent="-171450">
              <a:buFont typeface="Arial"/>
              <a:buChar char="•"/>
            </a:pPr>
            <a:r>
              <a:rPr lang="en-US" dirty="0"/>
              <a:t>Die </a:t>
            </a:r>
            <a:r>
              <a:rPr lang="en-US" dirty="0" err="1"/>
              <a:t>Herkunft</a:t>
            </a:r>
            <a:r>
              <a:rPr lang="en-US" dirty="0"/>
              <a:t> der </a:t>
            </a:r>
            <a:r>
              <a:rPr lang="en-US" dirty="0" err="1"/>
              <a:t>Mittel</a:t>
            </a:r>
            <a:r>
              <a:rPr lang="en-US" dirty="0"/>
              <a:t> auf der </a:t>
            </a:r>
            <a:r>
              <a:rPr lang="en-US" dirty="0" err="1"/>
              <a:t>linken</a:t>
            </a:r>
            <a:r>
              <a:rPr lang="en-US" dirty="0"/>
              <a:t> </a:t>
            </a:r>
            <a:r>
              <a:rPr lang="en-US" dirty="0" err="1"/>
              <a:t>Seite</a:t>
            </a:r>
            <a:r>
              <a:rPr lang="en-US" dirty="0"/>
              <a:t> </a:t>
            </a:r>
            <a:r>
              <a:rPr lang="en-US" dirty="0" err="1"/>
              <a:t>setzt</a:t>
            </a:r>
            <a:r>
              <a:rPr lang="en-US" dirty="0"/>
              <a:t> </a:t>
            </a:r>
            <a:r>
              <a:rPr lang="en-US" dirty="0" err="1"/>
              <a:t>sich</a:t>
            </a:r>
            <a:r>
              <a:rPr lang="en-US" dirty="0"/>
              <a:t> </a:t>
            </a:r>
            <a:r>
              <a:rPr lang="en-US" dirty="0" err="1"/>
              <a:t>wie</a:t>
            </a:r>
            <a:r>
              <a:rPr lang="en-US" dirty="0"/>
              <a:t> </a:t>
            </a:r>
            <a:r>
              <a:rPr lang="en-US" dirty="0" err="1"/>
              <a:t>folgt</a:t>
            </a:r>
            <a:r>
              <a:rPr lang="en-US" dirty="0"/>
              <a:t> </a:t>
            </a:r>
            <a:r>
              <a:rPr lang="en-US" dirty="0" err="1"/>
              <a:t>zusammen</a:t>
            </a:r>
            <a:r>
              <a:rPr lang="en-US" dirty="0"/>
              <a:t>: 56% </a:t>
            </a:r>
            <a:r>
              <a:rPr lang="en-US" dirty="0" err="1"/>
              <a:t>aus</a:t>
            </a:r>
            <a:r>
              <a:rPr lang="en-US" dirty="0"/>
              <a:t> </a:t>
            </a:r>
            <a:r>
              <a:rPr lang="en-US" dirty="0" err="1"/>
              <a:t>Beiträgen</a:t>
            </a:r>
            <a:r>
              <a:rPr lang="en-US" dirty="0"/>
              <a:t> der </a:t>
            </a:r>
            <a:r>
              <a:rPr lang="en-US" dirty="0" err="1"/>
              <a:t>Hochschulen</a:t>
            </a:r>
            <a:r>
              <a:rPr lang="en-US" dirty="0"/>
              <a:t>, 7% </a:t>
            </a:r>
            <a:r>
              <a:rPr lang="en-US" dirty="0" err="1"/>
              <a:t>aus</a:t>
            </a:r>
            <a:r>
              <a:rPr lang="en-US" dirty="0"/>
              <a:t> </a:t>
            </a:r>
            <a:r>
              <a:rPr lang="en-US" dirty="0" err="1"/>
              <a:t>Beiträgen</a:t>
            </a:r>
            <a:r>
              <a:rPr lang="en-US" dirty="0"/>
              <a:t> der </a:t>
            </a:r>
            <a:r>
              <a:rPr lang="en-US" dirty="0" err="1"/>
              <a:t>hochschulnahen</a:t>
            </a:r>
            <a:r>
              <a:rPr lang="en-US" dirty="0"/>
              <a:t> </a:t>
            </a:r>
            <a:r>
              <a:rPr lang="en-US" dirty="0" err="1"/>
              <a:t>Organisationen</a:t>
            </a:r>
            <a:r>
              <a:rPr lang="en-US" dirty="0"/>
              <a:t>, 15% der </a:t>
            </a:r>
            <a:r>
              <a:rPr lang="en-US" dirty="0" err="1"/>
              <a:t>Mittel</a:t>
            </a:r>
            <a:r>
              <a:rPr lang="en-US" dirty="0"/>
              <a:t> </a:t>
            </a:r>
            <a:r>
              <a:rPr lang="en-US" dirty="0" err="1"/>
              <a:t>stammen</a:t>
            </a:r>
            <a:r>
              <a:rPr lang="en-US" dirty="0"/>
              <a:t> </a:t>
            </a:r>
            <a:r>
              <a:rPr lang="en-US" dirty="0" err="1"/>
              <a:t>aus</a:t>
            </a:r>
            <a:r>
              <a:rPr lang="en-US" dirty="0"/>
              <a:t> </a:t>
            </a:r>
            <a:r>
              <a:rPr lang="en-US" dirty="0" err="1"/>
              <a:t>dem</a:t>
            </a:r>
            <a:r>
              <a:rPr lang="en-US" dirty="0"/>
              <a:t> </a:t>
            </a:r>
            <a:r>
              <a:rPr lang="en-US" dirty="0" err="1"/>
              <a:t>Reingewinn</a:t>
            </a:r>
            <a:r>
              <a:rPr lang="en-US" dirty="0"/>
              <a:t> </a:t>
            </a:r>
            <a:r>
              <a:rPr lang="en-US" dirty="0" err="1"/>
              <a:t>mit</a:t>
            </a:r>
            <a:r>
              <a:rPr lang="en-US" dirty="0"/>
              <a:t> </a:t>
            </a:r>
            <a:r>
              <a:rPr lang="en-US" dirty="0" err="1"/>
              <a:t>kommerziellen</a:t>
            </a:r>
            <a:r>
              <a:rPr lang="en-US" dirty="0"/>
              <a:t> </a:t>
            </a:r>
            <a:r>
              <a:rPr lang="en-US" dirty="0" err="1"/>
              <a:t>Kunden</a:t>
            </a:r>
            <a:r>
              <a:rPr lang="en-US" dirty="0"/>
              <a:t> (Registry &amp; </a:t>
            </a:r>
            <a:r>
              <a:rPr lang="en-US" dirty="0" err="1"/>
              <a:t>Banken</a:t>
            </a:r>
            <a:r>
              <a:rPr lang="en-US" dirty="0"/>
              <a:t>-Cert), 12 % </a:t>
            </a:r>
            <a:r>
              <a:rPr lang="en-US" dirty="0" err="1"/>
              <a:t>aus</a:t>
            </a:r>
            <a:r>
              <a:rPr lang="en-US" dirty="0"/>
              <a:t> </a:t>
            </a:r>
            <a:r>
              <a:rPr lang="en-US" dirty="0" err="1"/>
              <a:t>Finanz</a:t>
            </a:r>
            <a:r>
              <a:rPr lang="en-US" dirty="0"/>
              <a:t>- und </a:t>
            </a:r>
            <a:r>
              <a:rPr lang="en-US" dirty="0" err="1"/>
              <a:t>sonstigen</a:t>
            </a:r>
            <a:r>
              <a:rPr lang="en-US" dirty="0"/>
              <a:t> </a:t>
            </a:r>
            <a:r>
              <a:rPr lang="en-US" dirty="0" err="1"/>
              <a:t>Nebenerträgen</a:t>
            </a:r>
            <a:r>
              <a:rPr lang="en-US" dirty="0"/>
              <a:t> (</a:t>
            </a:r>
            <a:r>
              <a:rPr lang="en-US" dirty="0" err="1"/>
              <a:t>bspw</a:t>
            </a:r>
            <a:r>
              <a:rPr lang="en-US" dirty="0"/>
              <a:t>. von </a:t>
            </a:r>
            <a:r>
              <a:rPr lang="en-US" dirty="0" err="1"/>
              <a:t>unserer</a:t>
            </a:r>
            <a:r>
              <a:rPr lang="en-US" dirty="0"/>
              <a:t> </a:t>
            </a:r>
            <a:r>
              <a:rPr lang="en-US" dirty="0" err="1"/>
              <a:t>Tochtergesellschaft</a:t>
            </a:r>
            <a:r>
              <a:rPr lang="en-US" dirty="0"/>
              <a:t> </a:t>
            </a:r>
            <a:r>
              <a:rPr lang="en-US" dirty="0" err="1"/>
              <a:t>switchplus</a:t>
            </a:r>
            <a:r>
              <a:rPr lang="en-US" dirty="0"/>
              <a:t>) und 9% </a:t>
            </a:r>
            <a:r>
              <a:rPr lang="en-US" dirty="0" err="1"/>
              <a:t>aus</a:t>
            </a:r>
            <a:r>
              <a:rPr lang="en-US" dirty="0"/>
              <a:t> </a:t>
            </a:r>
            <a:r>
              <a:rPr lang="en-US" dirty="0" err="1"/>
              <a:t>Förderbeiträgen</a:t>
            </a:r>
            <a:r>
              <a:rPr lang="en-US" dirty="0"/>
              <a:t> der CH und der EU. </a:t>
            </a:r>
            <a:r>
              <a:rPr lang="en-US" dirty="0" err="1"/>
              <a:t>Allfällige</a:t>
            </a:r>
            <a:r>
              <a:rPr lang="en-US" dirty="0"/>
              <a:t> </a:t>
            </a:r>
            <a:r>
              <a:rPr lang="en-US" dirty="0" err="1"/>
              <a:t>Verluste</a:t>
            </a:r>
            <a:r>
              <a:rPr lang="en-US" dirty="0"/>
              <a:t> </a:t>
            </a:r>
            <a:r>
              <a:rPr lang="en-US" dirty="0" err="1"/>
              <a:t>werden</a:t>
            </a:r>
            <a:r>
              <a:rPr lang="en-US" dirty="0"/>
              <a:t> </a:t>
            </a:r>
            <a:r>
              <a:rPr lang="en-US" dirty="0" err="1"/>
              <a:t>durch</a:t>
            </a:r>
            <a:r>
              <a:rPr lang="en-US" dirty="0"/>
              <a:t> </a:t>
            </a:r>
            <a:r>
              <a:rPr lang="en-US" dirty="0" err="1"/>
              <a:t>Reserven</a:t>
            </a:r>
            <a:r>
              <a:rPr lang="en-US" dirty="0"/>
              <a:t> </a:t>
            </a:r>
            <a:r>
              <a:rPr lang="en-US" dirty="0" err="1"/>
              <a:t>gedeckt</a:t>
            </a:r>
            <a:r>
              <a:rPr lang="en-US" dirty="0"/>
              <a:t> (1% der </a:t>
            </a:r>
            <a:r>
              <a:rPr lang="en-US" dirty="0" err="1"/>
              <a:t>Kosten</a:t>
            </a:r>
            <a:r>
              <a:rPr lang="en-US" dirty="0"/>
              <a:t> </a:t>
            </a:r>
            <a:r>
              <a:rPr lang="en-US" dirty="0" err="1"/>
              <a:t>mussten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Jahr</a:t>
            </a:r>
            <a:r>
              <a:rPr lang="en-US" dirty="0"/>
              <a:t> 2016 </a:t>
            </a:r>
            <a:r>
              <a:rPr lang="en-US" dirty="0" err="1"/>
              <a:t>aus</a:t>
            </a:r>
            <a:r>
              <a:rPr lang="en-US" dirty="0"/>
              <a:t> </a:t>
            </a:r>
            <a:r>
              <a:rPr lang="en-US" dirty="0" err="1"/>
              <a:t>Reserven</a:t>
            </a:r>
            <a:r>
              <a:rPr lang="en-US" dirty="0"/>
              <a:t> </a:t>
            </a:r>
            <a:r>
              <a:rPr lang="en-US" dirty="0" err="1"/>
              <a:t>gedeckt</a:t>
            </a:r>
            <a:r>
              <a:rPr lang="en-US" dirty="0"/>
              <a:t> </a:t>
            </a:r>
            <a:r>
              <a:rPr lang="en-US" dirty="0" err="1"/>
              <a:t>werden</a:t>
            </a:r>
            <a:r>
              <a:rPr lang="en-US" dirty="0"/>
              <a:t>).</a:t>
            </a:r>
          </a:p>
          <a:p>
            <a:br>
              <a:rPr lang="en-US" dirty="0"/>
            </a:br>
            <a:br>
              <a:rPr lang="en-US" dirty="0"/>
            </a:br>
            <a:r>
              <a:rPr lang="en-US" dirty="0"/>
              <a:t>Die </a:t>
            </a:r>
            <a:r>
              <a:rPr lang="en-US" dirty="0" err="1"/>
              <a:t>Pfeile</a:t>
            </a:r>
            <a:r>
              <a:rPr lang="en-US" dirty="0"/>
              <a:t> </a:t>
            </a:r>
            <a:r>
              <a:rPr lang="en-US" dirty="0" err="1"/>
              <a:t>zwischen</a:t>
            </a:r>
            <a:r>
              <a:rPr lang="en-US" dirty="0"/>
              <a:t> </a:t>
            </a:r>
            <a:r>
              <a:rPr lang="en-US" dirty="0" err="1"/>
              <a:t>Mittelherkunft</a:t>
            </a:r>
            <a:r>
              <a:rPr lang="en-US" dirty="0"/>
              <a:t> und </a:t>
            </a:r>
            <a:r>
              <a:rPr lang="en-US" dirty="0" err="1"/>
              <a:t>Mittelverwendung</a:t>
            </a:r>
            <a:r>
              <a:rPr lang="en-US" dirty="0"/>
              <a:t> </a:t>
            </a:r>
            <a:r>
              <a:rPr lang="en-US" dirty="0" err="1"/>
              <a:t>zeigen</a:t>
            </a:r>
            <a:r>
              <a:rPr lang="en-US" dirty="0"/>
              <a:t> die </a:t>
            </a:r>
            <a:r>
              <a:rPr lang="en-US" dirty="0" err="1"/>
              <a:t>Zielsetzung</a:t>
            </a:r>
            <a:r>
              <a:rPr lang="en-US" dirty="0"/>
              <a:t> der </a:t>
            </a:r>
            <a:r>
              <a:rPr lang="en-US" dirty="0" err="1"/>
              <a:t>Finanzierungsgrundsätze</a:t>
            </a:r>
            <a:r>
              <a:rPr lang="en-US" dirty="0"/>
              <a:t>, </a:t>
            </a:r>
            <a:r>
              <a:rPr lang="en-US" dirty="0" err="1"/>
              <a:t>welche</a:t>
            </a:r>
            <a:r>
              <a:rPr lang="en-US" dirty="0"/>
              <a:t> der </a:t>
            </a:r>
            <a:r>
              <a:rPr lang="en-US" dirty="0" err="1"/>
              <a:t>Stiftungsrat</a:t>
            </a:r>
            <a:r>
              <a:rPr lang="en-US" dirty="0"/>
              <a:t> 2016 </a:t>
            </a:r>
            <a:r>
              <a:rPr lang="en-US" dirty="0" err="1"/>
              <a:t>verabschiedet</a:t>
            </a:r>
            <a:r>
              <a:rPr lang="en-US" dirty="0"/>
              <a:t> </a:t>
            </a:r>
            <a:r>
              <a:rPr lang="en-US" dirty="0" err="1"/>
              <a:t>hatte</a:t>
            </a:r>
            <a:r>
              <a:rPr lang="en-US" dirty="0"/>
              <a:t>: </a:t>
            </a:r>
            <a:r>
              <a:rPr lang="en-US" dirty="0" err="1"/>
              <a:t>Ziel</a:t>
            </a:r>
            <a:r>
              <a:rPr lang="en-US" dirty="0"/>
              <a:t> </a:t>
            </a:r>
            <a:r>
              <a:rPr lang="en-US" dirty="0" err="1"/>
              <a:t>bis</a:t>
            </a:r>
            <a:r>
              <a:rPr lang="en-US" dirty="0"/>
              <a:t> 2020 </a:t>
            </a:r>
            <a:r>
              <a:rPr lang="en-US" dirty="0" err="1"/>
              <a:t>ist</a:t>
            </a:r>
            <a:r>
              <a:rPr lang="en-US" dirty="0"/>
              <a:t> </a:t>
            </a:r>
            <a:r>
              <a:rPr lang="en-US" dirty="0" err="1"/>
              <a:t>es</a:t>
            </a:r>
            <a:r>
              <a:rPr lang="en-US" dirty="0"/>
              <a:t>, </a:t>
            </a:r>
            <a:r>
              <a:rPr lang="en-US" dirty="0" err="1"/>
              <a:t>dass</a:t>
            </a:r>
            <a:r>
              <a:rPr lang="en-US" dirty="0"/>
              <a:t> die </a:t>
            </a:r>
            <a:r>
              <a:rPr lang="en-US" dirty="0" err="1"/>
              <a:t>Betriebskosten</a:t>
            </a:r>
            <a:r>
              <a:rPr lang="en-US" dirty="0"/>
              <a:t> </a:t>
            </a:r>
            <a:r>
              <a:rPr lang="en-US" dirty="0" err="1"/>
              <a:t>für</a:t>
            </a:r>
            <a:r>
              <a:rPr lang="en-US" dirty="0"/>
              <a:t> </a:t>
            </a:r>
            <a:r>
              <a:rPr lang="en-US" dirty="0" err="1"/>
              <a:t>Dienstleistungen</a:t>
            </a:r>
            <a:r>
              <a:rPr lang="en-US" dirty="0"/>
              <a:t> </a:t>
            </a:r>
            <a:r>
              <a:rPr lang="en-US" dirty="0" err="1"/>
              <a:t>vollumfänglich</a:t>
            </a:r>
            <a:r>
              <a:rPr lang="en-US" dirty="0"/>
              <a:t> </a:t>
            </a:r>
            <a:r>
              <a:rPr lang="en-US" dirty="0" err="1"/>
              <a:t>aus</a:t>
            </a:r>
            <a:r>
              <a:rPr lang="en-US" dirty="0"/>
              <a:t> </a:t>
            </a:r>
            <a:r>
              <a:rPr lang="en-US" dirty="0" err="1"/>
              <a:t>Beiträgen</a:t>
            </a:r>
            <a:r>
              <a:rPr lang="en-US" dirty="0"/>
              <a:t> der </a:t>
            </a:r>
            <a:r>
              <a:rPr lang="en-US" dirty="0" err="1"/>
              <a:t>Hochschulen</a:t>
            </a:r>
            <a:r>
              <a:rPr lang="en-US" dirty="0"/>
              <a:t> (SWITCH Community) und </a:t>
            </a:r>
            <a:r>
              <a:rPr lang="en-US" dirty="0" err="1"/>
              <a:t>hochschulnahen</a:t>
            </a:r>
            <a:r>
              <a:rPr lang="en-US" dirty="0"/>
              <a:t> </a:t>
            </a:r>
            <a:r>
              <a:rPr lang="en-US" dirty="0" err="1"/>
              <a:t>Organisationen</a:t>
            </a:r>
            <a:r>
              <a:rPr lang="en-US" dirty="0"/>
              <a:t> </a:t>
            </a:r>
            <a:r>
              <a:rPr lang="en-US" dirty="0" err="1"/>
              <a:t>gedeckt</a:t>
            </a:r>
            <a:r>
              <a:rPr lang="en-US" dirty="0"/>
              <a:t> </a:t>
            </a:r>
            <a:r>
              <a:rPr lang="en-US" dirty="0" err="1"/>
              <a:t>werden</a:t>
            </a:r>
            <a:r>
              <a:rPr lang="en-US" dirty="0"/>
              <a:t> </a:t>
            </a:r>
            <a:r>
              <a:rPr lang="en-US" dirty="0" err="1"/>
              <a:t>können</a:t>
            </a:r>
            <a:r>
              <a:rPr lang="en-US" dirty="0"/>
              <a:t>. 2016 </a:t>
            </a:r>
            <a:r>
              <a:rPr lang="en-US" dirty="0" err="1"/>
              <a:t>machen</a:t>
            </a:r>
            <a:r>
              <a:rPr lang="en-US" dirty="0"/>
              <a:t> die </a:t>
            </a:r>
            <a:r>
              <a:rPr lang="en-US" dirty="0" err="1"/>
              <a:t>Beiträge</a:t>
            </a:r>
            <a:r>
              <a:rPr lang="en-US" dirty="0"/>
              <a:t> der </a:t>
            </a:r>
            <a:r>
              <a:rPr lang="en-US" dirty="0" err="1"/>
              <a:t>Hochschulen</a:t>
            </a:r>
            <a:r>
              <a:rPr lang="en-US" dirty="0"/>
              <a:t> </a:t>
            </a:r>
            <a:r>
              <a:rPr lang="en-US" dirty="0" err="1"/>
              <a:t>inkl</a:t>
            </a:r>
            <a:r>
              <a:rPr lang="en-US" dirty="0"/>
              <a:t>. </a:t>
            </a:r>
            <a:r>
              <a:rPr lang="en-US" dirty="0" err="1"/>
              <a:t>hochschulnahen</a:t>
            </a:r>
            <a:r>
              <a:rPr lang="en-US" dirty="0"/>
              <a:t> </a:t>
            </a:r>
            <a:r>
              <a:rPr lang="en-US" dirty="0" err="1"/>
              <a:t>Organisationen</a:t>
            </a:r>
            <a:r>
              <a:rPr lang="en-US" dirty="0"/>
              <a:t> 63% der </a:t>
            </a:r>
            <a:r>
              <a:rPr lang="en-US" dirty="0" err="1"/>
              <a:t>Mittelherkunft</a:t>
            </a:r>
            <a:r>
              <a:rPr lang="en-US" dirty="0"/>
              <a:t>, </a:t>
            </a:r>
            <a:r>
              <a:rPr lang="en-US" dirty="0" err="1"/>
              <a:t>aber</a:t>
            </a:r>
            <a:r>
              <a:rPr lang="en-US" dirty="0"/>
              <a:t> 79% der </a:t>
            </a:r>
            <a:r>
              <a:rPr lang="en-US" dirty="0" err="1"/>
              <a:t>Mittelverwendung</a:t>
            </a:r>
            <a:r>
              <a:rPr lang="en-US" dirty="0"/>
              <a:t> </a:t>
            </a:r>
            <a:r>
              <a:rPr lang="en-US" dirty="0" err="1"/>
              <a:t>aus.</a:t>
            </a:r>
            <a:r>
              <a:rPr lang="en-US" dirty="0"/>
              <a:t> </a:t>
            </a:r>
            <a:r>
              <a:rPr lang="en-US" dirty="0" err="1"/>
              <a:t>Diesen</a:t>
            </a:r>
            <a:r>
              <a:rPr lang="en-US" dirty="0"/>
              <a:t> Gap von </a:t>
            </a:r>
            <a:r>
              <a:rPr lang="en-US" dirty="0" err="1"/>
              <a:t>aktuell</a:t>
            </a:r>
            <a:r>
              <a:rPr lang="en-US" dirty="0"/>
              <a:t> </a:t>
            </a:r>
            <a:r>
              <a:rPr lang="en-US" dirty="0" err="1"/>
              <a:t>knapp</a:t>
            </a:r>
            <a:r>
              <a:rPr lang="en-US" dirty="0"/>
              <a:t> 3 Mio. Franken gilt </a:t>
            </a:r>
            <a:r>
              <a:rPr lang="en-US" dirty="0" err="1"/>
              <a:t>es</a:t>
            </a:r>
            <a:r>
              <a:rPr lang="en-US" dirty="0"/>
              <a:t> </a:t>
            </a:r>
            <a:r>
              <a:rPr lang="en-US" dirty="0" err="1"/>
              <a:t>zu</a:t>
            </a:r>
            <a:r>
              <a:rPr lang="en-US" dirty="0"/>
              <a:t> </a:t>
            </a:r>
            <a:r>
              <a:rPr lang="en-US" dirty="0" err="1"/>
              <a:t>schliessen</a:t>
            </a:r>
            <a:r>
              <a:rPr lang="en-US" dirty="0"/>
              <a:t>. </a:t>
            </a:r>
            <a:endParaRPr lang="de-CH" sz="1200" kern="1200" baseline="0" dirty="0">
              <a:solidFill>
                <a:schemeClr val="tx1"/>
              </a:solidFill>
              <a:effectLst/>
              <a:latin typeface="Helvetica Neue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CH" sz="1200" kern="1200" baseline="0" dirty="0">
              <a:solidFill>
                <a:schemeClr val="tx1"/>
              </a:solidFill>
              <a:effectLst/>
              <a:latin typeface="Helvetica Neue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D38C42EC-26CF-584C-B31A-61AF55B48916}" type="datetime1">
              <a:rPr lang="de-CH" smtClean="0"/>
              <a:t>16.11.18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536575-D5E2-0543-994D-FC477E23BF14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64635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sz="1200" b="1" kern="1200" baseline="0" dirty="0">
                <a:solidFill>
                  <a:schemeClr val="tx1"/>
                </a:solidFill>
                <a:effectLst/>
                <a:latin typeface="Helvetica Neue"/>
                <a:ea typeface="+mn-ea"/>
                <a:cs typeface="+mn-cs"/>
              </a:rPr>
              <a:t>Organisation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D38C42EC-26CF-584C-B31A-61AF55B48916}" type="datetime1">
              <a:rPr lang="de-CH" smtClean="0"/>
              <a:t>16.11.18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536575-D5E2-0543-994D-FC477E23BF14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5180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sz="1200" b="1" kern="1200" baseline="0" dirty="0">
                <a:solidFill>
                  <a:schemeClr val="tx1"/>
                </a:solidFill>
                <a:effectLst/>
                <a:latin typeface="Helvetica Neue"/>
                <a:ea typeface="+mn-ea"/>
                <a:cs typeface="+mn-cs"/>
              </a:rPr>
              <a:t>Organisation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D38C42EC-26CF-584C-B31A-61AF55B48916}" type="datetime1">
              <a:rPr lang="de-CH" smtClean="0"/>
              <a:t>16.11.18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536575-D5E2-0543-994D-FC477E23BF14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64635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sz="1200" b="1" kern="1200" baseline="0" dirty="0">
                <a:solidFill>
                  <a:schemeClr val="tx1"/>
                </a:solidFill>
                <a:effectLst/>
                <a:latin typeface="Helvetica Neue"/>
                <a:ea typeface="+mn-ea"/>
                <a:cs typeface="+mn-cs"/>
              </a:rPr>
              <a:t>Organisation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D38C42EC-26CF-584C-B31A-61AF55B48916}" type="datetime1">
              <a:rPr lang="de-CH" smtClean="0"/>
              <a:t>16.11.18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536575-D5E2-0543-994D-FC477E23BF14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720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tart-Slide-Bild-Fi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0" y="402787"/>
            <a:ext cx="9144000" cy="18900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4639210" y="3317646"/>
            <a:ext cx="4674131" cy="2160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spcAft>
                <a:spcPts val="0"/>
              </a:spcAft>
              <a:buNone/>
              <a:defRPr sz="18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de-CH" dirty="0"/>
              <a:t>Vorname Name</a:t>
            </a:r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639210" y="3575544"/>
            <a:ext cx="4674131" cy="216000"/>
          </a:xfrm>
          <a:prstGeom prst="rect">
            <a:avLst/>
          </a:prstGeom>
        </p:spPr>
        <p:txBody>
          <a:bodyPr lIns="0" tIns="0" rIns="0">
            <a:noAutofit/>
          </a:bodyPr>
          <a:lstStyle>
            <a:lvl1pPr marL="0" indent="0">
              <a:spcAft>
                <a:spcPts val="0"/>
              </a:spcAft>
              <a:buNone/>
              <a:defRPr sz="18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de-CH" dirty="0" err="1"/>
              <a:t>vorname.nachname@switch.ch</a:t>
            </a:r>
            <a:endParaRPr lang="de-CH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4639210" y="3911568"/>
            <a:ext cx="4674131" cy="216000"/>
          </a:xfrm>
          <a:prstGeom prst="rect">
            <a:avLst/>
          </a:prstGeom>
        </p:spPr>
        <p:txBody>
          <a:bodyPr lIns="0" tIns="0" rIns="0">
            <a:noAutofit/>
          </a:bodyPr>
          <a:lstStyle>
            <a:lvl1pPr marL="0" indent="0">
              <a:spcAft>
                <a:spcPts val="0"/>
              </a:spcAft>
              <a:buNone/>
              <a:defRPr sz="18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de-CH" dirty="0"/>
              <a:t>Ort &amp; Datum der Präsentation</a:t>
            </a:r>
          </a:p>
        </p:txBody>
      </p:sp>
      <p:pic>
        <p:nvPicPr>
          <p:cNvPr id="14" name="Picture 13" descr="RGB_SWITCH_Logo_skalierbar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9938" y="2573867"/>
            <a:ext cx="2579929" cy="597612"/>
          </a:xfrm>
          <a:prstGeom prst="rect">
            <a:avLst/>
          </a:prstGeom>
        </p:spPr>
      </p:pic>
      <p:pic>
        <p:nvPicPr>
          <p:cNvPr id="22" name="Picture Placeholder 4" descr="Foto-Startseite-16zu9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9" b="399"/>
          <a:stretch>
            <a:fillRect/>
          </a:stretch>
        </p:blipFill>
        <p:spPr>
          <a:xfrm>
            <a:off x="0" y="402787"/>
            <a:ext cx="9144000" cy="1890000"/>
          </a:xfrm>
          <a:prstGeom prst="rect">
            <a:avLst/>
          </a:prstGeom>
        </p:spPr>
      </p:pic>
      <p:sp>
        <p:nvSpPr>
          <p:cNvPr id="16" name="Title Placeholder 1"/>
          <p:cNvSpPr>
            <a:spLocks noGrp="1"/>
          </p:cNvSpPr>
          <p:nvPr>
            <p:ph type="title"/>
          </p:nvPr>
        </p:nvSpPr>
        <p:spPr>
          <a:xfrm>
            <a:off x="130629" y="770459"/>
            <a:ext cx="8556171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7" name="Title Placeholder 1"/>
          <p:cNvSpPr txBox="1">
            <a:spLocks/>
          </p:cNvSpPr>
          <p:nvPr userDrawn="1"/>
        </p:nvSpPr>
        <p:spPr>
          <a:xfrm>
            <a:off x="470558" y="4861606"/>
            <a:ext cx="1149350" cy="207623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>
            <a:lvl1pPr marL="0" indent="265113" algn="l" defTabSz="457200" rtl="0" eaLnBrk="1" latinLnBrk="0" hangingPunct="1">
              <a:spcBef>
                <a:spcPct val="0"/>
              </a:spcBef>
              <a:buNone/>
              <a:defRPr sz="3600" b="0" i="0" kern="1200" baseline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pPr marL="0" indent="0" algn="l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© </a:t>
            </a:r>
            <a:r>
              <a:rPr lang="de-CH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2018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SWITCH | </a:t>
            </a:r>
            <a:fld id="{7D94E19C-65DB-B947-944C-35C6800AC389}" type="slidenum">
              <a:rPr lang="en-GB" sz="9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pPr marL="0" indent="0" algn="l"/>
              <a:t>‹#›</a:t>
            </a:fld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581" y="4861606"/>
            <a:ext cx="156482" cy="19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496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normaler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130629" y="71915"/>
            <a:ext cx="8556171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130629" y="1039374"/>
            <a:ext cx="8556171" cy="34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62452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1116139" y="496431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8058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u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RGB_SWITCH_Logo_skalierbar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6338" y="113230"/>
            <a:ext cx="800802" cy="185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019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5301" y="78971"/>
            <a:ext cx="8556171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noProof="0"/>
              <a:t>Mastertitelformat bearbeiten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5301" y="1046430"/>
            <a:ext cx="8556171" cy="34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/>
              <a:t>Mastertextformat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10" name="Title Placeholder 1"/>
          <p:cNvSpPr txBox="1">
            <a:spLocks/>
          </p:cNvSpPr>
          <p:nvPr/>
        </p:nvSpPr>
        <p:spPr>
          <a:xfrm>
            <a:off x="470558" y="4861606"/>
            <a:ext cx="1149350" cy="207623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>
            <a:lvl1pPr marL="0" indent="265113" algn="l" defTabSz="457200" rtl="0" eaLnBrk="1" latinLnBrk="0" hangingPunct="1">
              <a:spcBef>
                <a:spcPct val="0"/>
              </a:spcBef>
              <a:buNone/>
              <a:defRPr sz="3600" b="0" i="0" kern="1200" baseline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pPr marL="0" indent="0" algn="l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© </a:t>
            </a:r>
            <a:r>
              <a:rPr lang="de-CH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2018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SWITCH | </a:t>
            </a:r>
            <a:fld id="{7D94E19C-65DB-B947-944C-35C6800AC389}" type="slidenum">
              <a:rPr lang="en-GB" sz="9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pPr marL="0" indent="0" algn="l"/>
              <a:t>‹#›</a:t>
            </a:fld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581" y="4861606"/>
            <a:ext cx="156482" cy="190500"/>
          </a:xfrm>
          <a:prstGeom prst="rect">
            <a:avLst/>
          </a:prstGeom>
        </p:spPr>
      </p:pic>
      <p:pic>
        <p:nvPicPr>
          <p:cNvPr id="15" name="Picture 14" descr="RGB_SWITCH_Logo_skalierbar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1058" y="148510"/>
            <a:ext cx="800802" cy="185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008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27" r:id="rId3"/>
    <p:sldLayoutId id="2147483741" r:id="rId4"/>
  </p:sldLayoutIdLst>
  <p:hf hdr="0" ftr="0"/>
  <p:txStyles>
    <p:titleStyle>
      <a:lvl1pPr marL="0" indent="0" algn="l" defTabSz="457200" rtl="0" eaLnBrk="1" latinLnBrk="0" hangingPunct="1">
        <a:spcBef>
          <a:spcPct val="0"/>
        </a:spcBef>
        <a:buNone/>
        <a:defRPr sz="3200" b="0" i="0" kern="1200" baseline="0">
          <a:solidFill>
            <a:schemeClr val="tx2"/>
          </a:solidFill>
          <a:latin typeface="Arial"/>
          <a:ea typeface="+mj-ea"/>
          <a:cs typeface="Arial"/>
        </a:defRPr>
      </a:lvl1pPr>
    </p:titleStyle>
    <p:bodyStyle>
      <a:lvl1pPr marL="179388" indent="-179388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358775" indent="-179388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538163" indent="-179388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Arial"/>
          <a:ea typeface="+mn-ea"/>
          <a:cs typeface="Arial"/>
        </a:defRPr>
      </a:lvl3pPr>
      <a:lvl4pPr marL="717550" indent="-179388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895350" indent="-1778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Simon.leinen@switch.ch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endez-vous.renater.fr/OpenStackOperators" TargetMode="External"/><Relationship Id="rId2" Type="http://schemas.openxmlformats.org/officeDocument/2006/relationships/hyperlink" Target="https://swit.ch/OSO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sig-ciss@lists.geant.org" TargetMode="External"/><Relationship Id="rId5" Type="http://schemas.openxmlformats.org/officeDocument/2006/relationships/hyperlink" Target="mailto:oso@lists.geant.org" TargetMode="External"/><Relationship Id="rId4" Type="http://schemas.openxmlformats.org/officeDocument/2006/relationships/hyperlink" Target="https://cloud-operators-ch.slack.com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/>
              <a:t>Simon Leinen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/>
              <a:t>SIG-CISS Meeting Berlin</a:t>
            </a:r>
            <a:br>
              <a:rPr lang="en-US" dirty="0"/>
            </a:br>
            <a:r>
              <a:rPr lang="en-US" dirty="0"/>
              <a:t>16 November 2018</a:t>
            </a:r>
          </a:p>
        </p:txBody>
      </p:sp>
      <p:sp>
        <p:nvSpPr>
          <p:cNvPr id="10" name="Title Placeholder 1"/>
          <p:cNvSpPr txBox="1">
            <a:spLocks/>
          </p:cNvSpPr>
          <p:nvPr/>
        </p:nvSpPr>
        <p:spPr>
          <a:xfrm>
            <a:off x="350609" y="1422402"/>
            <a:ext cx="7379459" cy="342900"/>
          </a:xfrm>
          <a:prstGeom prst="rect">
            <a:avLst/>
          </a:prstGeom>
        </p:spPr>
        <p:txBody>
          <a:bodyPr vert="horz" lIns="91440" tIns="0" rIns="91440" bIns="45720" rtlCol="0" anchor="t" anchorCtr="0">
            <a:noAutofit/>
          </a:bodyPr>
          <a:lstStyle>
            <a:lvl1pPr marL="0" indent="0" algn="l" defTabSz="457200" rtl="0" eaLnBrk="1" latinLnBrk="0" hangingPunct="1">
              <a:spcBef>
                <a:spcPct val="0"/>
              </a:spcBef>
              <a:buNone/>
              <a:defRPr sz="3600" b="0" i="0" kern="1200" baseline="0">
                <a:solidFill>
                  <a:srgbClr val="00247D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de-CH" sz="2400" dirty="0"/>
              <a:t>Startseite Untertitel</a:t>
            </a:r>
            <a:endParaRPr lang="en-GB" sz="24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23"/>
          </p:nvPr>
        </p:nvPicPr>
        <p:blipFill>
          <a:blip r:embed="rId3"/>
          <a:stretch>
            <a:fillRect/>
          </a:stretch>
        </p:blipFill>
        <p:spPr>
          <a:xfrm>
            <a:off x="34347" y="402787"/>
            <a:ext cx="9075306" cy="1889999"/>
          </a:xfrm>
        </p:spPr>
      </p:pic>
      <p:sp>
        <p:nvSpPr>
          <p:cNvPr id="11" name="Title Placeholder 1"/>
          <p:cNvSpPr txBox="1">
            <a:spLocks/>
          </p:cNvSpPr>
          <p:nvPr/>
        </p:nvSpPr>
        <p:spPr>
          <a:xfrm>
            <a:off x="160097" y="855659"/>
            <a:ext cx="7379458" cy="439737"/>
          </a:xfrm>
          <a:prstGeom prst="rect">
            <a:avLst/>
          </a:prstGeom>
        </p:spPr>
        <p:txBody>
          <a:bodyPr vert="horz" lIns="91440" tIns="0" rIns="91440" bIns="45720" rtlCol="0" anchor="t" anchorCtr="0">
            <a:noAutofit/>
          </a:bodyPr>
          <a:lstStyle>
            <a:lvl1pPr marL="0" indent="0" algn="l" defTabSz="457200" rtl="0" eaLnBrk="1" latinLnBrk="0" hangingPunct="1">
              <a:spcBef>
                <a:spcPct val="0"/>
              </a:spcBef>
              <a:buNone/>
              <a:defRPr sz="3600" b="0" i="0" kern="1200" baseline="0">
                <a:solidFill>
                  <a:srgbClr val="00247D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dirty="0"/>
              <a:t>“OSO” Update</a:t>
            </a: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0FDE98D-07D4-B54E-97A3-B72F6F124CE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>
                <a:hlinkClick r:id="rId4"/>
              </a:rPr>
              <a:t>simon.leinen@switch.ch</a:t>
            </a:r>
            <a:r>
              <a:rPr 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360034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E9042-886D-FD4E-9D3E-56BEDFCDD4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OSO?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F911BC-E26B-C24B-87DE-B6B8EEF27A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Loose group of “OpenStack Operators” (mostly) running “academic community clouds”</a:t>
            </a:r>
          </a:p>
          <a:p>
            <a:r>
              <a:rPr lang="en-US" dirty="0"/>
              <a:t>Centered about technical discussions on OpenStack, </a:t>
            </a:r>
            <a:r>
              <a:rPr lang="en-US" dirty="0" err="1"/>
              <a:t>Ceph</a:t>
            </a:r>
            <a:r>
              <a:rPr lang="en-US" dirty="0"/>
              <a:t> etc.</a:t>
            </a:r>
          </a:p>
          <a:p>
            <a:r>
              <a:rPr lang="en-US" dirty="0"/>
              <a:t>Created in 2015 under GN4(-1) SA7</a:t>
            </a:r>
          </a:p>
          <a:p>
            <a:r>
              <a:rPr lang="en-US" dirty="0">
                <a:hlinkClick r:id="rId2"/>
              </a:rPr>
              <a:t>https://swit.ch/OSO/</a:t>
            </a:r>
            <a:endParaRPr lang="en-US" dirty="0"/>
          </a:p>
          <a:p>
            <a:r>
              <a:rPr lang="en-US" dirty="0"/>
              <a:t>Bi-weekly </a:t>
            </a:r>
            <a:r>
              <a:rPr lang="en-US" dirty="0" err="1"/>
              <a:t>videoconf</a:t>
            </a:r>
            <a:r>
              <a:rPr lang="en-US" dirty="0"/>
              <a:t> on </a:t>
            </a:r>
            <a:r>
              <a:rPr lang="en-US" sz="2100" dirty="0">
                <a:hlinkClick r:id="rId3"/>
              </a:rPr>
              <a:t>https://rendez-vous.renater.fr/OpenStackOperators</a:t>
            </a:r>
            <a:endParaRPr lang="en-US" sz="2100" dirty="0"/>
          </a:p>
          <a:p>
            <a:pPr lvl="1"/>
            <a:r>
              <a:rPr lang="en-US" dirty="0"/>
              <a:t>Agenda/notes on </a:t>
            </a:r>
            <a:r>
              <a:rPr lang="en-US" dirty="0" err="1"/>
              <a:t>Etherpads</a:t>
            </a:r>
            <a:r>
              <a:rPr lang="en-US" dirty="0"/>
              <a:t>, see link above for history &amp; next meeting</a:t>
            </a:r>
            <a:endParaRPr lang="en-US" sz="1200" dirty="0"/>
          </a:p>
          <a:p>
            <a:r>
              <a:rPr lang="en-US" dirty="0"/>
              <a:t>Chat: </a:t>
            </a:r>
            <a:r>
              <a:rPr lang="en-US" dirty="0">
                <a:hlinkClick r:id="rId4"/>
              </a:rPr>
              <a:t>https://cloud-operators-ch.slack.com</a:t>
            </a:r>
            <a:r>
              <a:rPr lang="en-US" dirty="0"/>
              <a:t> (sic)</a:t>
            </a:r>
          </a:p>
          <a:p>
            <a:pPr lvl="1"/>
            <a:r>
              <a:rPr lang="en-US" dirty="0"/>
              <a:t>133 members, 35–40 active per week</a:t>
            </a:r>
          </a:p>
          <a:p>
            <a:r>
              <a:rPr lang="en-US" dirty="0"/>
              <a:t>Mailing list </a:t>
            </a:r>
            <a:r>
              <a:rPr lang="en-US" dirty="0">
                <a:hlinkClick r:id="rId5"/>
              </a:rPr>
              <a:t>oso@lists.geant.org</a:t>
            </a:r>
            <a:r>
              <a:rPr lang="en-US" dirty="0"/>
              <a:t> abandoned in favor of </a:t>
            </a:r>
            <a:r>
              <a:rPr lang="en-US" dirty="0">
                <a:hlinkClick r:id="rId6"/>
              </a:rPr>
              <a:t>sig-ciss@lists.geant.org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72164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04B89-C479-284E-BD85-B4C000C4D3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 we </a:t>
            </a:r>
            <a:r>
              <a:rPr lang="en-US"/>
              <a:t>want it to be?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1A8F56-9E40-CD4D-8B97-854076EDAC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2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413866"/>
            <a:ext cx="9143999" cy="6873239"/>
          </a:xfrm>
          <a:prstGeom prst="rect">
            <a:avLst/>
          </a:prstGeom>
        </p:spPr>
      </p:pic>
      <p:pic>
        <p:nvPicPr>
          <p:cNvPr id="6" name="Picture 5" descr="SWITCH_Logo_RGB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7422" y="451417"/>
            <a:ext cx="2544475" cy="589399"/>
          </a:xfrm>
          <a:prstGeom prst="rect">
            <a:avLst/>
          </a:prstGeom>
        </p:spPr>
      </p:pic>
      <p:sp>
        <p:nvSpPr>
          <p:cNvPr id="7" name="Title 9"/>
          <p:cNvSpPr txBox="1">
            <a:spLocks/>
          </p:cNvSpPr>
          <p:nvPr/>
        </p:nvSpPr>
        <p:spPr>
          <a:xfrm>
            <a:off x="-231818" y="989528"/>
            <a:ext cx="849695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457200" rtl="0" eaLnBrk="1" latinLnBrk="0" hangingPunct="1">
              <a:spcBef>
                <a:spcPct val="0"/>
              </a:spcBef>
              <a:buNone/>
              <a:defRPr sz="3600" b="1" i="0" kern="1200" baseline="0">
                <a:solidFill>
                  <a:srgbClr val="000099"/>
                </a:solidFill>
                <a:latin typeface="Arial"/>
                <a:ea typeface="+mj-ea"/>
                <a:cs typeface="Arial"/>
              </a:defRPr>
            </a:lvl1pPr>
          </a:lstStyle>
          <a:p>
            <a:pPr algn="r"/>
            <a:r>
              <a:rPr lang="en-GB" b="0" dirty="0">
                <a:solidFill>
                  <a:srgbClr val="00247D"/>
                </a:solidFill>
              </a:rPr>
              <a:t>Working for a better digital world</a:t>
            </a:r>
          </a:p>
        </p:txBody>
      </p:sp>
    </p:spTree>
    <p:extLst>
      <p:ext uri="{BB962C8B-B14F-4D97-AF65-F5344CB8AC3E}">
        <p14:creationId xmlns:p14="http://schemas.microsoft.com/office/powerpoint/2010/main" val="22525071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0663992"/>
              </p:ext>
            </p:extLst>
          </p:nvPr>
        </p:nvGraphicFramePr>
        <p:xfrm>
          <a:off x="230656" y="780062"/>
          <a:ext cx="8687567" cy="4293585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30259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27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388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129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noProof="0" dirty="0">
                          <a:solidFill>
                            <a:srgbClr val="00247D"/>
                          </a:solidFill>
                        </a:rPr>
                        <a:t>Source of funds</a:t>
                      </a:r>
                      <a:endParaRPr lang="en-US" sz="1300" b="0" dirty="0">
                        <a:solidFill>
                          <a:srgbClr val="00247D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300" dirty="0">
                        <a:solidFill>
                          <a:srgbClr val="00247D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noProof="0" dirty="0">
                          <a:solidFill>
                            <a:srgbClr val="00247D"/>
                          </a:solidFill>
                        </a:rPr>
                        <a:t>Allocation of funds</a:t>
                      </a:r>
                    </a:p>
                  </a:txBody>
                  <a:tcPr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37689">
                <a:tc>
                  <a:txBody>
                    <a:bodyPr/>
                    <a:lstStyle/>
                    <a:p>
                      <a:r>
                        <a:rPr lang="en-US" sz="1300" b="0" noProof="0" dirty="0">
                          <a:solidFill>
                            <a:schemeClr val="bg1"/>
                          </a:solidFill>
                        </a:rPr>
                        <a:t>Contributions of universities</a:t>
                      </a:r>
                      <a:br>
                        <a:rPr lang="en-US" sz="1300" b="0" noProof="0" dirty="0">
                          <a:solidFill>
                            <a:schemeClr val="bg1"/>
                          </a:solidFill>
                        </a:rPr>
                      </a:br>
                      <a:r>
                        <a:rPr lang="en-US" sz="1300" b="0" noProof="0" dirty="0">
                          <a:solidFill>
                            <a:schemeClr val="bg1"/>
                          </a:solidFill>
                        </a:rPr>
                        <a:t>(SWITCH Community)</a:t>
                      </a:r>
                    </a:p>
                  </a:txBody>
                  <a:tcPr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177800" indent="-1778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/>
                        <a:buChar char="•"/>
                      </a:pPr>
                      <a:endParaRPr lang="en-US" sz="1300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CH" sz="1300" b="0" dirty="0">
                          <a:solidFill>
                            <a:srgbClr val="FFFFFF"/>
                          </a:solidFill>
                        </a:rPr>
                        <a:t>Services:</a:t>
                      </a:r>
                      <a:br>
                        <a:rPr lang="de-CH" sz="1300" b="0" dirty="0">
                          <a:solidFill>
                            <a:srgbClr val="FFFFFF"/>
                          </a:solidFill>
                        </a:rPr>
                      </a:br>
                      <a:endParaRPr lang="de-CH" sz="500" b="0" dirty="0">
                        <a:solidFill>
                          <a:srgbClr val="FFFFFF"/>
                        </a:solidFill>
                      </a:endParaRPr>
                    </a:p>
                    <a:p>
                      <a:pPr marL="177800" indent="-1778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de-CH" sz="1300" b="0" dirty="0" err="1">
                          <a:solidFill>
                            <a:srgbClr val="FFFFFF"/>
                          </a:solidFill>
                        </a:rPr>
                        <a:t>SWITCHlan</a:t>
                      </a:r>
                      <a:endParaRPr lang="de-CH" sz="1300" b="0" dirty="0">
                        <a:solidFill>
                          <a:srgbClr val="FFFFFF"/>
                        </a:solidFill>
                      </a:endParaRPr>
                    </a:p>
                    <a:p>
                      <a:pPr marL="177800" indent="-1778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de-CH" sz="1300" b="0" dirty="0" err="1">
                          <a:solidFill>
                            <a:srgbClr val="FFFFFF"/>
                          </a:solidFill>
                        </a:rPr>
                        <a:t>SWITCHcert</a:t>
                      </a:r>
                      <a:endParaRPr lang="de-CH" sz="1300" b="0" dirty="0">
                        <a:solidFill>
                          <a:srgbClr val="FFFFFF"/>
                        </a:solidFill>
                      </a:endParaRPr>
                    </a:p>
                    <a:p>
                      <a:pPr marL="177800" indent="-1778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de-CH" sz="1300" b="0" dirty="0" err="1">
                          <a:solidFill>
                            <a:srgbClr val="FFFFFF"/>
                          </a:solidFill>
                        </a:rPr>
                        <a:t>SWITCHaai</a:t>
                      </a:r>
                      <a:r>
                        <a:rPr lang="de-CH" sz="1300" b="0" dirty="0">
                          <a:solidFill>
                            <a:srgbClr val="FFFFFF"/>
                          </a:solidFill>
                        </a:rPr>
                        <a:t> / SWITCH </a:t>
                      </a:r>
                      <a:r>
                        <a:rPr lang="de-CH" sz="1300" b="0" dirty="0" err="1">
                          <a:solidFill>
                            <a:srgbClr val="FFFFFF"/>
                          </a:solidFill>
                        </a:rPr>
                        <a:t>edu</a:t>
                      </a:r>
                      <a:r>
                        <a:rPr lang="de-CH" sz="1300" b="0" dirty="0">
                          <a:solidFill>
                            <a:srgbClr val="FFFFFF"/>
                          </a:solidFill>
                        </a:rPr>
                        <a:t>-ID</a:t>
                      </a:r>
                    </a:p>
                    <a:p>
                      <a:pPr marL="177800" indent="-1778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de-CH" sz="1300" b="0" dirty="0" err="1">
                          <a:solidFill>
                            <a:srgbClr val="FFFFFF"/>
                          </a:solidFill>
                        </a:rPr>
                        <a:t>SWITCHpki</a:t>
                      </a:r>
                      <a:endParaRPr lang="de-CH" sz="1300" b="0" dirty="0">
                        <a:solidFill>
                          <a:srgbClr val="FFFFFF"/>
                        </a:solidFill>
                      </a:endParaRPr>
                    </a:p>
                    <a:p>
                      <a:pPr marL="177800" indent="-1778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de-CH" sz="1300" b="0" dirty="0" err="1">
                          <a:solidFill>
                            <a:srgbClr val="FFFFFF"/>
                          </a:solidFill>
                        </a:rPr>
                        <a:t>SWITCHcast</a:t>
                      </a:r>
                      <a:endParaRPr lang="de-CH" sz="1300" b="0" dirty="0">
                        <a:solidFill>
                          <a:srgbClr val="FFFFFF"/>
                        </a:solidFill>
                      </a:endParaRPr>
                    </a:p>
                    <a:p>
                      <a:pPr marL="177800" indent="-1778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de-CH" sz="1300" b="0" dirty="0" err="1">
                          <a:solidFill>
                            <a:srgbClr val="FFFFFF"/>
                          </a:solidFill>
                        </a:rPr>
                        <a:t>SWITCHengines</a:t>
                      </a:r>
                      <a:endParaRPr lang="de-CH" sz="1300" b="0" dirty="0">
                        <a:solidFill>
                          <a:srgbClr val="FFFFFF"/>
                        </a:solidFill>
                      </a:endParaRPr>
                    </a:p>
                    <a:p>
                      <a:pPr marL="177800" indent="-1778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de-CH" sz="1300" b="0" dirty="0" err="1">
                          <a:solidFill>
                            <a:srgbClr val="FFFFFF"/>
                          </a:solidFill>
                        </a:rPr>
                        <a:t>SWITCHdrive</a:t>
                      </a:r>
                      <a:endParaRPr lang="de-CH" sz="1300" b="0" dirty="0">
                        <a:solidFill>
                          <a:srgbClr val="FFFFFF"/>
                        </a:solidFill>
                      </a:endParaRPr>
                    </a:p>
                    <a:p>
                      <a:pPr marL="177800" indent="-1778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de-CH" sz="1300" b="0" dirty="0" err="1">
                          <a:solidFill>
                            <a:srgbClr val="FFFFFF"/>
                          </a:solidFill>
                        </a:rPr>
                        <a:t>SWITCHprocure</a:t>
                      </a:r>
                      <a:endParaRPr lang="de-CH" sz="1300" b="0" dirty="0">
                        <a:solidFill>
                          <a:srgbClr val="FFFFFF"/>
                        </a:solidFill>
                      </a:endParaRPr>
                    </a:p>
                    <a:p>
                      <a:pPr marL="177800" indent="-1778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de-CH" sz="1300" b="0" dirty="0" err="1">
                          <a:solidFill>
                            <a:srgbClr val="FFFFFF"/>
                          </a:solidFill>
                        </a:rPr>
                        <a:t>SWITCHconnect</a:t>
                      </a:r>
                      <a:endParaRPr lang="de-CH" sz="1300" b="0" dirty="0">
                        <a:solidFill>
                          <a:srgbClr val="FFFFFF"/>
                        </a:solidFill>
                      </a:endParaRPr>
                    </a:p>
                    <a:p>
                      <a:pPr marL="177800" indent="-1778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de-CH" sz="1300" b="0" dirty="0">
                          <a:solidFill>
                            <a:srgbClr val="FFFFFF"/>
                          </a:solidFill>
                        </a:rPr>
                        <a:t>Community </a:t>
                      </a:r>
                      <a:r>
                        <a:rPr lang="de-CH" sz="1300" b="0" dirty="0" err="1">
                          <a:solidFill>
                            <a:srgbClr val="FFFFFF"/>
                          </a:solidFill>
                        </a:rPr>
                        <a:t>work</a:t>
                      </a:r>
                      <a:r>
                        <a:rPr lang="de-CH" sz="1300" b="0" dirty="0">
                          <a:solidFill>
                            <a:srgbClr val="FFFFFF"/>
                          </a:solidFill>
                        </a:rPr>
                        <a:t> / </a:t>
                      </a:r>
                      <a:r>
                        <a:rPr lang="de-CH" sz="1300" b="0" dirty="0" err="1">
                          <a:solidFill>
                            <a:srgbClr val="FFFFFF"/>
                          </a:solidFill>
                        </a:rPr>
                        <a:t>eduhub</a:t>
                      </a:r>
                      <a:endParaRPr lang="de-CH" sz="1300" b="0" dirty="0">
                        <a:solidFill>
                          <a:srgbClr val="FFFFFF"/>
                        </a:solidFill>
                      </a:endParaRPr>
                    </a:p>
                    <a:p>
                      <a:pPr marL="177800" indent="-1778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de-CH" sz="1300" b="0" dirty="0" err="1">
                          <a:solidFill>
                            <a:srgbClr val="FFFFFF"/>
                          </a:solidFill>
                        </a:rPr>
                        <a:t>SWITCHinteract</a:t>
                      </a:r>
                      <a:endParaRPr lang="de-CH" sz="1300" b="0" dirty="0">
                        <a:solidFill>
                          <a:srgbClr val="FFFFFF"/>
                        </a:solidFill>
                      </a:endParaRPr>
                    </a:p>
                    <a:p>
                      <a:pPr marL="177800" indent="-1778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de-CH" sz="1300" b="0" dirty="0" err="1">
                          <a:solidFill>
                            <a:srgbClr val="FFFFFF"/>
                          </a:solidFill>
                        </a:rPr>
                        <a:t>SWITCHvideoconf</a:t>
                      </a:r>
                      <a:endParaRPr lang="de-CH" sz="1300" b="0" dirty="0">
                        <a:solidFill>
                          <a:srgbClr val="FFFFFF"/>
                        </a:solidFill>
                      </a:endParaRPr>
                    </a:p>
                    <a:p>
                      <a:pPr marL="177800" indent="-1778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de-CH" sz="1300" b="0" dirty="0" err="1">
                          <a:solidFill>
                            <a:srgbClr val="FFFFFF"/>
                          </a:solidFill>
                        </a:rPr>
                        <a:t>SWITCHportfolio</a:t>
                      </a:r>
                      <a:endParaRPr lang="de-CH" sz="1300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0560">
                <a:tc>
                  <a:txBody>
                    <a:bodyPr/>
                    <a:lstStyle/>
                    <a:p>
                      <a:r>
                        <a:rPr lang="en-US" sz="1300" noProof="0" dirty="0">
                          <a:solidFill>
                            <a:schemeClr val="bg1"/>
                          </a:solidFill>
                        </a:rPr>
                        <a:t>Contributions of university-related organizations</a:t>
                      </a:r>
                    </a:p>
                  </a:txBody>
                  <a:tcPr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>
                        <a:solidFill>
                          <a:srgbClr val="00247D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6127">
                <a:tc>
                  <a:txBody>
                    <a:bodyPr/>
                    <a:lstStyle/>
                    <a:p>
                      <a:r>
                        <a:rPr lang="en-US" sz="1300" noProof="0" dirty="0">
                          <a:solidFill>
                            <a:schemeClr val="tx1"/>
                          </a:solidFill>
                        </a:rPr>
                        <a:t>Profit from commercial customers</a:t>
                      </a:r>
                    </a:p>
                  </a:txBody>
                  <a:tcPr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>
                        <a:solidFill>
                          <a:srgbClr val="00247D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5289">
                <a:tc>
                  <a:txBody>
                    <a:bodyPr/>
                    <a:lstStyle/>
                    <a:p>
                      <a:r>
                        <a:rPr lang="en-US" sz="1300" noProof="0" dirty="0">
                          <a:solidFill>
                            <a:schemeClr val="tx1"/>
                          </a:solidFill>
                        </a:rPr>
                        <a:t>Grants (CH/EU)</a:t>
                      </a:r>
                    </a:p>
                  </a:txBody>
                  <a:tcPr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endParaRPr lang="en-US" sz="1300" dirty="0"/>
                    </a:p>
                  </a:txBody>
                  <a:tcPr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r>
                        <a:rPr lang="en-US" sz="1300" dirty="0">
                          <a:solidFill>
                            <a:srgbClr val="000000"/>
                          </a:solidFill>
                        </a:rPr>
                        <a:t>Projects:</a:t>
                      </a:r>
                    </a:p>
                    <a:p>
                      <a:r>
                        <a:rPr lang="en-US" sz="1300" dirty="0" err="1">
                          <a:solidFill>
                            <a:srgbClr val="000000"/>
                          </a:solidFill>
                        </a:rPr>
                        <a:t>Géant</a:t>
                      </a:r>
                      <a:r>
                        <a:rPr lang="en-US" sz="1300" dirty="0">
                          <a:solidFill>
                            <a:srgbClr val="000000"/>
                          </a:solidFill>
                        </a:rPr>
                        <a:t>, </a:t>
                      </a:r>
                      <a:r>
                        <a:rPr lang="en-US" sz="1300" baseline="0" dirty="0">
                          <a:solidFill>
                            <a:srgbClr val="000000"/>
                          </a:solidFill>
                        </a:rPr>
                        <a:t>S</a:t>
                      </a:r>
                      <a:r>
                        <a:rPr lang="en-US" sz="1300" dirty="0">
                          <a:solidFill>
                            <a:srgbClr val="000000"/>
                          </a:solidFill>
                        </a:rPr>
                        <a:t>wiss</a:t>
                      </a:r>
                      <a:r>
                        <a:rPr lang="en-US" sz="1300" baseline="0" dirty="0">
                          <a:solidFill>
                            <a:srgbClr val="000000"/>
                          </a:solidFill>
                        </a:rPr>
                        <a:t> edu-ID, Scale-Up, DLCM, etc.</a:t>
                      </a:r>
                      <a:endParaRPr lang="en-US" sz="13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769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noProof="0" dirty="0">
                          <a:solidFill>
                            <a:schemeClr val="tx1"/>
                          </a:solidFill>
                        </a:rPr>
                        <a:t>Financial and supplementary income</a:t>
                      </a:r>
                    </a:p>
                  </a:txBody>
                  <a:tcPr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>
                        <a:solidFill>
                          <a:srgbClr val="00247D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Reserves</a:t>
                      </a:r>
                    </a:p>
                  </a:txBody>
                  <a:tcPr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>
                        <a:solidFill>
                          <a:srgbClr val="00247D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3" name="Manual Input 5"/>
          <p:cNvSpPr/>
          <p:nvPr/>
        </p:nvSpPr>
        <p:spPr>
          <a:xfrm rot="10800000" flipH="1">
            <a:off x="3266018" y="1099880"/>
            <a:ext cx="504674" cy="2959101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00"/>
              <a:gd name="connsiteY0" fmla="*/ 1714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171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714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171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ight Arrow 14"/>
          <p:cNvSpPr/>
          <p:nvPr/>
        </p:nvSpPr>
        <p:spPr>
          <a:xfrm>
            <a:off x="3313879" y="2441220"/>
            <a:ext cx="405644" cy="360680"/>
          </a:xfrm>
          <a:prstGeom prst="rightArrow">
            <a:avLst/>
          </a:prstGeom>
          <a:solidFill>
            <a:schemeClr val="tx2"/>
          </a:solidFill>
          <a:ln w="1905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Manual Input 5"/>
          <p:cNvSpPr/>
          <p:nvPr/>
        </p:nvSpPr>
        <p:spPr>
          <a:xfrm flipH="1">
            <a:off x="3261205" y="3604201"/>
            <a:ext cx="513355" cy="1460505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00"/>
              <a:gd name="connsiteY0" fmla="*/ 1714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1714 h 10000"/>
              <a:gd name="connsiteX0" fmla="*/ 0 w 10086"/>
              <a:gd name="connsiteY0" fmla="*/ 6821 h 10000"/>
              <a:gd name="connsiteX1" fmla="*/ 10086 w 10086"/>
              <a:gd name="connsiteY1" fmla="*/ 0 h 10000"/>
              <a:gd name="connsiteX2" fmla="*/ 10086 w 10086"/>
              <a:gd name="connsiteY2" fmla="*/ 10000 h 10000"/>
              <a:gd name="connsiteX3" fmla="*/ 86 w 10086"/>
              <a:gd name="connsiteY3" fmla="*/ 10000 h 10000"/>
              <a:gd name="connsiteX4" fmla="*/ 0 w 10086"/>
              <a:gd name="connsiteY4" fmla="*/ 6821 h 10000"/>
              <a:gd name="connsiteX0" fmla="*/ 0 w 10172"/>
              <a:gd name="connsiteY0" fmla="*/ 1070 h 4249"/>
              <a:gd name="connsiteX1" fmla="*/ 10172 w 10172"/>
              <a:gd name="connsiteY1" fmla="*/ 0 h 4249"/>
              <a:gd name="connsiteX2" fmla="*/ 10086 w 10172"/>
              <a:gd name="connsiteY2" fmla="*/ 4249 h 4249"/>
              <a:gd name="connsiteX3" fmla="*/ 86 w 10172"/>
              <a:gd name="connsiteY3" fmla="*/ 4249 h 4249"/>
              <a:gd name="connsiteX4" fmla="*/ 0 w 10172"/>
              <a:gd name="connsiteY4" fmla="*/ 1070 h 4249"/>
              <a:gd name="connsiteX0" fmla="*/ 0 w 10000"/>
              <a:gd name="connsiteY0" fmla="*/ 4134 h 11616"/>
              <a:gd name="connsiteX1" fmla="*/ 10000 w 10000"/>
              <a:gd name="connsiteY1" fmla="*/ 0 h 11616"/>
              <a:gd name="connsiteX2" fmla="*/ 9915 w 10000"/>
              <a:gd name="connsiteY2" fmla="*/ 11616 h 11616"/>
              <a:gd name="connsiteX3" fmla="*/ 85 w 10000"/>
              <a:gd name="connsiteY3" fmla="*/ 11616 h 11616"/>
              <a:gd name="connsiteX4" fmla="*/ 0 w 10000"/>
              <a:gd name="connsiteY4" fmla="*/ 4134 h 11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1616">
                <a:moveTo>
                  <a:pt x="0" y="4134"/>
                </a:moveTo>
                <a:lnTo>
                  <a:pt x="10000" y="0"/>
                </a:lnTo>
                <a:cubicBezTo>
                  <a:pt x="9971" y="3333"/>
                  <a:pt x="9944" y="8283"/>
                  <a:pt x="9915" y="11616"/>
                </a:cubicBezTo>
                <a:lnTo>
                  <a:pt x="85" y="11616"/>
                </a:lnTo>
                <a:cubicBezTo>
                  <a:pt x="56" y="9121"/>
                  <a:pt x="29" y="6629"/>
                  <a:pt x="0" y="4134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ight Arrow 15"/>
          <p:cNvSpPr/>
          <p:nvPr/>
        </p:nvSpPr>
        <p:spPr>
          <a:xfrm>
            <a:off x="3313879" y="4275668"/>
            <a:ext cx="405644" cy="360680"/>
          </a:xfrm>
          <a:prstGeom prst="rightArrow">
            <a:avLst/>
          </a:prstGeom>
          <a:solidFill>
            <a:schemeClr val="tx2"/>
          </a:solidFill>
          <a:ln w="1905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Finance</a:t>
            </a:r>
          </a:p>
        </p:txBody>
      </p:sp>
    </p:spTree>
    <p:extLst>
      <p:ext uri="{BB962C8B-B14F-4D97-AF65-F5344CB8AC3E}">
        <p14:creationId xmlns:p14="http://schemas.microsoft.com/office/powerpoint/2010/main" val="27112755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528199609"/>
              </p:ext>
            </p:extLst>
          </p:nvPr>
        </p:nvGraphicFramePr>
        <p:xfrm>
          <a:off x="477864" y="968192"/>
          <a:ext cx="8548384" cy="39870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6"/>
          <p:cNvSpPr/>
          <p:nvPr/>
        </p:nvSpPr>
        <p:spPr>
          <a:xfrm>
            <a:off x="180021" y="798251"/>
            <a:ext cx="8345487" cy="2603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4150" indent="-1841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b="1" dirty="0"/>
              <a:t>Foundation Council</a:t>
            </a:r>
            <a:r>
              <a:rPr lang="en-GB" sz="1100" b="1" dirty="0"/>
              <a:t> </a:t>
            </a:r>
            <a:r>
              <a:rPr lang="en-GB" sz="1000" dirty="0"/>
              <a:t>(39 members)</a:t>
            </a:r>
          </a:p>
          <a:p>
            <a:pPr marL="184150" indent="-184150" fontAlgn="auto">
              <a:spcBef>
                <a:spcPct val="10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CH" sz="1000" dirty="0"/>
              <a:t>Independent Chairman</a:t>
            </a:r>
            <a:endParaRPr lang="en-GB" sz="1000" dirty="0"/>
          </a:p>
          <a:p>
            <a:pPr marL="184150" indent="-184150" fontAlgn="auto">
              <a:spcBef>
                <a:spcPct val="1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GB" sz="1000" dirty="0"/>
              <a:t>University cantons (10)</a:t>
            </a:r>
          </a:p>
          <a:p>
            <a:pPr marL="184150" indent="-184150" fontAlgn="auto">
              <a:spcBef>
                <a:spcPct val="1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GB" sz="1000" dirty="0"/>
              <a:t>Universities and research institutes (19)</a:t>
            </a:r>
          </a:p>
          <a:p>
            <a:pPr marL="184150" indent="-184150" fontAlgn="auto">
              <a:spcBef>
                <a:spcPct val="1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GB" sz="1000" dirty="0"/>
              <a:t>Political bodies for research and education (9)</a:t>
            </a:r>
          </a:p>
          <a:p>
            <a:pPr marL="184150" indent="-184150" fontAlgn="auto">
              <a:spcBef>
                <a:spcPct val="10000"/>
              </a:spcBef>
              <a:spcAft>
                <a:spcPts val="0"/>
              </a:spcAft>
              <a:defRPr/>
            </a:pPr>
            <a:endParaRPr lang="en-GB" sz="1000" dirty="0"/>
          </a:p>
          <a:p>
            <a:pPr marL="184150" indent="-1841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b="1" dirty="0"/>
              <a:t>Foundation Committee </a:t>
            </a:r>
            <a:r>
              <a:rPr lang="en-GB" sz="1000" dirty="0"/>
              <a:t>(7 members)</a:t>
            </a:r>
          </a:p>
          <a:p>
            <a:pPr marL="184150" indent="-184150" fontAlgn="auto">
              <a:spcBef>
                <a:spcPts val="144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GB" sz="1000" dirty="0"/>
              <a:t>Peter </a:t>
            </a:r>
            <a:r>
              <a:rPr lang="en-GB" sz="1000" dirty="0" err="1"/>
              <a:t>Kofmel</a:t>
            </a:r>
            <a:r>
              <a:rPr lang="en-GB" sz="1000" dirty="0"/>
              <a:t>, </a:t>
            </a:r>
            <a:r>
              <a:rPr lang="de-CH" sz="1000" dirty="0"/>
              <a:t>Independent </a:t>
            </a:r>
            <a:r>
              <a:rPr lang="en-GB" sz="1000" dirty="0"/>
              <a:t>Chairman</a:t>
            </a:r>
          </a:p>
          <a:p>
            <a:pPr marL="184150" indent="-184150" fontAlgn="auto">
              <a:spcBef>
                <a:spcPts val="144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GB" sz="1000" dirty="0" err="1"/>
              <a:t>Torsten</a:t>
            </a:r>
            <a:r>
              <a:rPr lang="en-GB" sz="1000" dirty="0"/>
              <a:t> Braun, Vice-chairman (</a:t>
            </a:r>
            <a:r>
              <a:rPr lang="en-GB" sz="1000" dirty="0" err="1"/>
              <a:t>UniBE</a:t>
            </a:r>
            <a:r>
              <a:rPr lang="en-GB" sz="1000" dirty="0"/>
              <a:t>*)</a:t>
            </a:r>
          </a:p>
          <a:p>
            <a:pPr marL="184150" indent="-184150" fontAlgn="auto">
              <a:spcBef>
                <a:spcPts val="144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GB" sz="1000" dirty="0"/>
              <a:t>Alexandre </a:t>
            </a:r>
            <a:r>
              <a:rPr lang="en-GB" sz="1000" dirty="0" err="1"/>
              <a:t>Gachet</a:t>
            </a:r>
            <a:r>
              <a:rPr lang="en-GB" sz="1000" dirty="0"/>
              <a:t> (Ct. FR*)</a:t>
            </a:r>
          </a:p>
          <a:p>
            <a:pPr marL="184150" indent="-184150" fontAlgn="auto">
              <a:spcBef>
                <a:spcPts val="144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GB" sz="1000" dirty="0"/>
              <a:t>Jeannette Frey (KUB*)</a:t>
            </a:r>
          </a:p>
          <a:p>
            <a:pPr marL="184150" indent="-184150" fontAlgn="auto">
              <a:spcBef>
                <a:spcPts val="144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GB" sz="1000" dirty="0"/>
              <a:t>Mario Gay (USI*)</a:t>
            </a:r>
          </a:p>
          <a:p>
            <a:pPr marL="184150" indent="-184150" fontAlgn="auto">
              <a:spcBef>
                <a:spcPts val="144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GB" sz="1000" dirty="0"/>
              <a:t>Axel Marion (</a:t>
            </a:r>
            <a:r>
              <a:rPr lang="en-GB" sz="1000" dirty="0" err="1"/>
              <a:t>swissuniversities</a:t>
            </a:r>
            <a:r>
              <a:rPr lang="en-GB" sz="1000" dirty="0"/>
              <a:t>*)</a:t>
            </a:r>
          </a:p>
          <a:p>
            <a:pPr marL="184150" indent="-184150" fontAlgn="auto">
              <a:spcBef>
                <a:spcPts val="144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GB" sz="1000" dirty="0"/>
              <a:t>Thomas Sutter (</a:t>
            </a:r>
            <a:r>
              <a:rPr lang="en-GB" sz="1000" dirty="0" err="1"/>
              <a:t>UniZH</a:t>
            </a:r>
            <a:r>
              <a:rPr lang="en-GB" sz="1000"/>
              <a:t>*)</a:t>
            </a:r>
            <a:endParaRPr lang="en-GB" sz="1000" dirty="0"/>
          </a:p>
          <a:p>
            <a:pPr fontAlgn="auto">
              <a:spcBef>
                <a:spcPts val="144"/>
              </a:spcBef>
              <a:spcAft>
                <a:spcPts val="0"/>
              </a:spcAft>
              <a:defRPr/>
            </a:pPr>
            <a:r>
              <a:rPr lang="en-GB" sz="1000" dirty="0"/>
              <a:t>(*represented organisation)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682164" y="4295518"/>
            <a:ext cx="261686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ts val="150"/>
              </a:spcBef>
            </a:pPr>
            <a:r>
              <a:rPr lang="en-GB" sz="800" dirty="0"/>
              <a:t>(Deputy Managing Director)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3826579" y="4784288"/>
            <a:ext cx="291894" cy="221275"/>
            <a:chOff x="472851" y="2727773"/>
            <a:chExt cx="1870072" cy="845238"/>
          </a:xfrm>
        </p:grpSpPr>
        <p:sp>
          <p:nvSpPr>
            <p:cNvPr id="12" name="Rectangle 11"/>
            <p:cNvSpPr/>
            <p:nvPr/>
          </p:nvSpPr>
          <p:spPr>
            <a:xfrm>
              <a:off x="472851" y="2727773"/>
              <a:ext cx="1870072" cy="84523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472851" y="2727773"/>
              <a:ext cx="1870072" cy="845238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525" tIns="9525" rIns="9525" bIns="9525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1500" b="1" kern="1200" noProof="0" dirty="0"/>
            </a:p>
          </p:txBody>
        </p:sp>
      </p:grpSp>
      <p:sp>
        <p:nvSpPr>
          <p:cNvPr id="2" name="Rectangle 1"/>
          <p:cNvSpPr/>
          <p:nvPr/>
        </p:nvSpPr>
        <p:spPr>
          <a:xfrm>
            <a:off x="3471303" y="4770168"/>
            <a:ext cx="5389700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Bef>
                <a:spcPts val="150"/>
              </a:spcBef>
            </a:pPr>
            <a:r>
              <a:rPr lang="en-GB" sz="1300" dirty="0"/>
              <a:t>2017: 100 Employees, 91 FTE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Organisation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079987" y="4777863"/>
            <a:ext cx="221677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50"/>
              </a:spcBef>
            </a:pPr>
            <a:r>
              <a:rPr lang="en-GB" sz="1200" dirty="0"/>
              <a:t>Management Board</a:t>
            </a:r>
          </a:p>
        </p:txBody>
      </p:sp>
    </p:spTree>
    <p:extLst>
      <p:ext uri="{BB962C8B-B14F-4D97-AF65-F5344CB8AC3E}">
        <p14:creationId xmlns:p14="http://schemas.microsoft.com/office/powerpoint/2010/main" val="36681709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591" y="822036"/>
            <a:ext cx="6548246" cy="4066460"/>
          </a:xfrm>
          <a:prstGeom prst="rect">
            <a:avLst/>
          </a:prstGeom>
        </p:spPr>
      </p:pic>
      <p:sp>
        <p:nvSpPr>
          <p:cNvPr id="7" name="Title 3"/>
          <p:cNvSpPr>
            <a:spLocks noGrp="1"/>
          </p:cNvSpPr>
          <p:nvPr>
            <p:ph type="title"/>
          </p:nvPr>
        </p:nvSpPr>
        <p:spPr>
          <a:xfrm>
            <a:off x="130629" y="71915"/>
            <a:ext cx="8556171" cy="857250"/>
          </a:xfrm>
        </p:spPr>
        <p:txBody>
          <a:bodyPr/>
          <a:lstStyle/>
          <a:p>
            <a:r>
              <a:rPr lang="en-US" dirty="0">
                <a:solidFill>
                  <a:srgbClr val="00247D"/>
                </a:solidFill>
              </a:rPr>
              <a:t>International </a:t>
            </a:r>
            <a:r>
              <a:rPr lang="en-US" dirty="0" err="1">
                <a:solidFill>
                  <a:srgbClr val="00247D"/>
                </a:solidFill>
              </a:rPr>
              <a:t>cooperations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6055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8637" y="1034227"/>
            <a:ext cx="6033602" cy="3952009"/>
          </a:xfrm>
          <a:prstGeom prst="rect">
            <a:avLst/>
          </a:prstGeom>
        </p:spPr>
      </p:pic>
      <p:sp>
        <p:nvSpPr>
          <p:cNvPr id="17" name="Title 4"/>
          <p:cNvSpPr>
            <a:spLocks noGrp="1"/>
          </p:cNvSpPr>
          <p:nvPr>
            <p:ph type="title"/>
          </p:nvPr>
        </p:nvSpPr>
        <p:spPr>
          <a:xfrm>
            <a:off x="130629" y="71915"/>
            <a:ext cx="8556171" cy="857250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00247D"/>
                </a:solidFill>
              </a:rPr>
              <a:t>Academic community Switzerland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7843752"/>
      </p:ext>
    </p:extLst>
  </p:cSld>
  <p:clrMapOvr>
    <a:masterClrMapping/>
  </p:clrMapOvr>
</p:sld>
</file>

<file path=ppt/theme/theme1.xml><?xml version="1.0" encoding="utf-8"?>
<a:theme xmlns:a="http://schemas.openxmlformats.org/drawingml/2006/main" name="01-16zu9-SWITCH-Corporate_de">
  <a:themeElements>
    <a:clrScheme name="SWITCH">
      <a:dk1>
        <a:srgbClr val="000000"/>
      </a:dk1>
      <a:lt1>
        <a:srgbClr val="FFFFFF"/>
      </a:lt1>
      <a:dk2>
        <a:srgbClr val="00247D"/>
      </a:dk2>
      <a:lt2>
        <a:srgbClr val="7F91BF"/>
      </a:lt2>
      <a:accent1>
        <a:srgbClr val="00247D"/>
      </a:accent1>
      <a:accent2>
        <a:srgbClr val="E96800"/>
      </a:accent2>
      <a:accent3>
        <a:srgbClr val="F59900"/>
      </a:accent3>
      <a:accent4>
        <a:srgbClr val="FFF000"/>
      </a:accent4>
      <a:accent5>
        <a:srgbClr val="A3ABB1"/>
      </a:accent5>
      <a:accent6>
        <a:srgbClr val="CCD1D5"/>
      </a:accent6>
      <a:hlink>
        <a:srgbClr val="0099FF"/>
      </a:hlink>
      <a:folHlink>
        <a:srgbClr val="990066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äsentation30" id="{962626B0-B61F-A24B-BB15-20BE065557A3}" vid="{461F4FF1-E62E-7148-B7CC-4BD9AE2A140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01-16zu9-SWITCH-Corporate_de</Template>
  <TotalTime>4526</TotalTime>
  <Words>336</Words>
  <Application>Microsoft Macintosh PowerPoint</Application>
  <PresentationFormat>On-screen Show (16:9)</PresentationFormat>
  <Paragraphs>99</Paragraphs>
  <Slides>8</Slides>
  <Notes>6</Notes>
  <HiddenSlides>4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Helvetica Neue</vt:lpstr>
      <vt:lpstr>01-16zu9-SWITCH-Corporate_de</vt:lpstr>
      <vt:lpstr>PowerPoint Presentation</vt:lpstr>
      <vt:lpstr>What is OSO?</vt:lpstr>
      <vt:lpstr>What do we want it to be?</vt:lpstr>
      <vt:lpstr>PowerPoint Presentation</vt:lpstr>
      <vt:lpstr>Finance</vt:lpstr>
      <vt:lpstr>Organisation</vt:lpstr>
      <vt:lpstr>International cooperations</vt:lpstr>
      <vt:lpstr>Academic community Switzerland</vt:lpstr>
    </vt:vector>
  </TitlesOfParts>
  <Manager/>
  <Company/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Simon Leinen</dc:creator>
  <cp:keywords/>
  <dc:description/>
  <cp:lastModifiedBy>Simon Leinen</cp:lastModifiedBy>
  <cp:revision>32</cp:revision>
  <cp:lastPrinted>2017-03-08T15:37:59Z</cp:lastPrinted>
  <dcterms:created xsi:type="dcterms:W3CDTF">2018-11-09T07:31:00Z</dcterms:created>
  <dcterms:modified xsi:type="dcterms:W3CDTF">2018-11-16T06:31:51Z</dcterms:modified>
  <cp:category/>
</cp:coreProperties>
</file>