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6" r:id="rId5"/>
    <p:sldMasterId id="2147483673" r:id="rId6"/>
  </p:sldMasterIdLst>
  <p:notesMasterIdLst>
    <p:notesMasterId r:id="rId58"/>
  </p:notesMasterIdLst>
  <p:sldIdLst>
    <p:sldId id="283" r:id="rId7"/>
    <p:sldId id="344" r:id="rId8"/>
    <p:sldId id="345" r:id="rId9"/>
    <p:sldId id="293" r:id="rId10"/>
    <p:sldId id="322" r:id="rId11"/>
    <p:sldId id="323" r:id="rId12"/>
    <p:sldId id="342" r:id="rId13"/>
    <p:sldId id="288" r:id="rId14"/>
    <p:sldId id="324" r:id="rId15"/>
    <p:sldId id="347" r:id="rId16"/>
    <p:sldId id="348" r:id="rId17"/>
    <p:sldId id="349" r:id="rId18"/>
    <p:sldId id="350" r:id="rId19"/>
    <p:sldId id="295" r:id="rId20"/>
    <p:sldId id="326" r:id="rId21"/>
    <p:sldId id="327" r:id="rId22"/>
    <p:sldId id="346" r:id="rId23"/>
    <p:sldId id="330" r:id="rId24"/>
    <p:sldId id="331" r:id="rId25"/>
    <p:sldId id="332" r:id="rId26"/>
    <p:sldId id="329" r:id="rId27"/>
    <p:sldId id="328" r:id="rId28"/>
    <p:sldId id="333" r:id="rId29"/>
    <p:sldId id="335" r:id="rId30"/>
    <p:sldId id="334" r:id="rId31"/>
    <p:sldId id="341" r:id="rId32"/>
    <p:sldId id="296" r:id="rId33"/>
    <p:sldId id="320" r:id="rId34"/>
    <p:sldId id="297" r:id="rId35"/>
    <p:sldId id="298" r:id="rId36"/>
    <p:sldId id="301" r:id="rId37"/>
    <p:sldId id="299" r:id="rId38"/>
    <p:sldId id="313" r:id="rId39"/>
    <p:sldId id="302" r:id="rId40"/>
    <p:sldId id="303" r:id="rId41"/>
    <p:sldId id="304" r:id="rId42"/>
    <p:sldId id="289" r:id="rId43"/>
    <p:sldId id="305" r:id="rId44"/>
    <p:sldId id="315" r:id="rId45"/>
    <p:sldId id="290" r:id="rId46"/>
    <p:sldId id="314" r:id="rId47"/>
    <p:sldId id="291" r:id="rId48"/>
    <p:sldId id="318" r:id="rId49"/>
    <p:sldId id="317" r:id="rId50"/>
    <p:sldId id="336" r:id="rId51"/>
    <p:sldId id="337" r:id="rId52"/>
    <p:sldId id="338" r:id="rId53"/>
    <p:sldId id="339" r:id="rId54"/>
    <p:sldId id="340" r:id="rId55"/>
    <p:sldId id="343" r:id="rId56"/>
    <p:sldId id="286" r:id="rId57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7A1E"/>
    <a:srgbClr val="003F5E"/>
    <a:srgbClr val="F6791C"/>
    <a:srgbClr val="FFFFFF"/>
    <a:srgbClr val="F57B20"/>
    <a:srgbClr val="013F5E"/>
    <a:srgbClr val="003959"/>
    <a:srgbClr val="ED1556"/>
    <a:srgbClr val="003F5D"/>
    <a:srgbClr val="1C41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-216" y="-91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slide" Target="slides/slide44.xml"/><Relationship Id="rId55" Type="http://schemas.openxmlformats.org/officeDocument/2006/relationships/slide" Target="slides/slide49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slide" Target="slides/slide47.xml"/><Relationship Id="rId58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61" Type="http://schemas.openxmlformats.org/officeDocument/2006/relationships/theme" Target="theme/theme1.xml"/><Relationship Id="rId19" Type="http://schemas.openxmlformats.org/officeDocument/2006/relationships/slide" Target="slides/slide1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slide" Target="slides/slide42.xml"/><Relationship Id="rId56" Type="http://schemas.openxmlformats.org/officeDocument/2006/relationships/slide" Target="slides/slide50.xml"/><Relationship Id="rId8" Type="http://schemas.openxmlformats.org/officeDocument/2006/relationships/slide" Target="slides/slide2.xml"/><Relationship Id="rId51" Type="http://schemas.openxmlformats.org/officeDocument/2006/relationships/slide" Target="slides/slide45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59" Type="http://schemas.openxmlformats.org/officeDocument/2006/relationships/presProps" Target="presProps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54" Type="http://schemas.openxmlformats.org/officeDocument/2006/relationships/slide" Target="slides/slide48.xml"/><Relationship Id="rId62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slide" Target="slides/slide43.xml"/><Relationship Id="rId57" Type="http://schemas.openxmlformats.org/officeDocument/2006/relationships/slide" Target="slides/slide51.xml"/><Relationship Id="rId10" Type="http://schemas.openxmlformats.org/officeDocument/2006/relationships/slide" Target="slides/slide4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slide" Target="slides/slide46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003429-0267-4304-A601-C6BE05F5EE0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74C77A-5755-4C48-A5E4-4C50B0376E52}">
      <dgm:prSet phldrT="[Text]" custT="1"/>
      <dgm:spPr/>
      <dgm:t>
        <a:bodyPr/>
        <a:lstStyle/>
        <a:p>
          <a:r>
            <a:rPr lang="en-US" sz="1400" b="1" dirty="0" smtClean="0"/>
            <a:t>ca-policy-</a:t>
          </a:r>
          <a:r>
            <a:rPr lang="en-US" sz="1400" b="1" dirty="0" err="1" smtClean="0"/>
            <a:t>egi</a:t>
          </a:r>
          <a:r>
            <a:rPr lang="en-US" sz="1400" b="1" dirty="0" smtClean="0"/>
            <a:t>-core</a:t>
          </a:r>
          <a:endParaRPr lang="en-US" sz="1400" b="1" dirty="0"/>
        </a:p>
      </dgm:t>
    </dgm:pt>
    <dgm:pt modelId="{23A1E667-2622-4069-97A1-7BB8DF63C4FB}" type="parTrans" cxnId="{B2400909-35F2-478C-8A54-E584CF36F0CA}">
      <dgm:prSet/>
      <dgm:spPr/>
      <dgm:t>
        <a:bodyPr/>
        <a:lstStyle/>
        <a:p>
          <a:endParaRPr lang="en-US"/>
        </a:p>
      </dgm:t>
    </dgm:pt>
    <dgm:pt modelId="{721E9E71-32AF-4BE9-BE46-74E0D8724888}" type="sibTrans" cxnId="{B2400909-35F2-478C-8A54-E584CF36F0CA}">
      <dgm:prSet/>
      <dgm:spPr/>
      <dgm:t>
        <a:bodyPr/>
        <a:lstStyle/>
        <a:p>
          <a:endParaRPr lang="en-US"/>
        </a:p>
      </dgm:t>
    </dgm:pt>
    <dgm:pt modelId="{011FB8AF-124C-4CA2-8F16-A344C4B64B1F}">
      <dgm:prSet phldrT="[Text]" custT="1"/>
      <dgm:spPr/>
      <dgm:t>
        <a:bodyPr/>
        <a:lstStyle/>
        <a:p>
          <a:r>
            <a:rPr lang="en-US" sz="1400" dirty="0" smtClean="0"/>
            <a:t>IGTF Classic</a:t>
          </a:r>
          <a:endParaRPr lang="en-US" sz="1400" dirty="0"/>
        </a:p>
      </dgm:t>
    </dgm:pt>
    <dgm:pt modelId="{7933990D-7C47-4BAD-97F1-EF98ACD2E91D}" type="parTrans" cxnId="{D7916E04-E417-4BFF-BA5D-210CA73FE567}">
      <dgm:prSet/>
      <dgm:spPr/>
      <dgm:t>
        <a:bodyPr/>
        <a:lstStyle/>
        <a:p>
          <a:endParaRPr lang="en-US" sz="2000"/>
        </a:p>
      </dgm:t>
    </dgm:pt>
    <dgm:pt modelId="{AF81D886-E7D7-4C3C-B459-65BEDE4114F8}" type="sibTrans" cxnId="{D7916E04-E417-4BFF-BA5D-210CA73FE567}">
      <dgm:prSet/>
      <dgm:spPr/>
      <dgm:t>
        <a:bodyPr/>
        <a:lstStyle/>
        <a:p>
          <a:endParaRPr lang="en-US"/>
        </a:p>
      </dgm:t>
    </dgm:pt>
    <dgm:pt modelId="{31E9EAAF-89AA-4987-8FDF-3919F2AFC13F}">
      <dgm:prSet phldrT="[Text]" custT="1"/>
      <dgm:spPr/>
      <dgm:t>
        <a:bodyPr/>
        <a:lstStyle/>
        <a:p>
          <a:r>
            <a:rPr lang="en-US" sz="1400" dirty="0" smtClean="0"/>
            <a:t>ca-AEGIS</a:t>
          </a:r>
          <a:endParaRPr lang="en-US" sz="1400" dirty="0"/>
        </a:p>
      </dgm:t>
    </dgm:pt>
    <dgm:pt modelId="{9282F968-AE25-4E9B-B9FB-9E9F227E615B}" type="parTrans" cxnId="{FB907A15-1ED7-45B8-AC20-687F49DAB599}">
      <dgm:prSet/>
      <dgm:spPr/>
      <dgm:t>
        <a:bodyPr/>
        <a:lstStyle/>
        <a:p>
          <a:endParaRPr lang="en-US" sz="2000"/>
        </a:p>
      </dgm:t>
    </dgm:pt>
    <dgm:pt modelId="{92058EF3-190E-4A2F-A06A-039D57938A2C}" type="sibTrans" cxnId="{FB907A15-1ED7-45B8-AC20-687F49DAB599}">
      <dgm:prSet/>
      <dgm:spPr/>
      <dgm:t>
        <a:bodyPr/>
        <a:lstStyle/>
        <a:p>
          <a:endParaRPr lang="en-US"/>
        </a:p>
      </dgm:t>
    </dgm:pt>
    <dgm:pt modelId="{AE3BB331-B19A-497D-97A2-0CA6A032E290}">
      <dgm:prSet phldrT="[Text]" custT="1"/>
      <dgm:spPr/>
      <dgm:t>
        <a:bodyPr/>
        <a:lstStyle/>
        <a:p>
          <a:r>
            <a:rPr lang="en-US" sz="1400" dirty="0" smtClean="0"/>
            <a:t>…</a:t>
          </a:r>
          <a:endParaRPr lang="en-US" sz="1400" dirty="0"/>
        </a:p>
      </dgm:t>
    </dgm:pt>
    <dgm:pt modelId="{27E53B26-233F-4550-B814-1E78ABCE00AE}" type="parTrans" cxnId="{3F713C2A-39F2-48DC-A31E-788D94856064}">
      <dgm:prSet/>
      <dgm:spPr/>
      <dgm:t>
        <a:bodyPr/>
        <a:lstStyle/>
        <a:p>
          <a:endParaRPr lang="en-US" sz="2000"/>
        </a:p>
      </dgm:t>
    </dgm:pt>
    <dgm:pt modelId="{EDFBEE4D-E67C-4EB8-AB3D-2BEAC8C47BB0}" type="sibTrans" cxnId="{3F713C2A-39F2-48DC-A31E-788D94856064}">
      <dgm:prSet/>
      <dgm:spPr/>
      <dgm:t>
        <a:bodyPr/>
        <a:lstStyle/>
        <a:p>
          <a:endParaRPr lang="en-US"/>
        </a:p>
      </dgm:t>
    </dgm:pt>
    <dgm:pt modelId="{DB717BDF-C173-4721-8F6E-DD5C8A111D4B}">
      <dgm:prSet phldrT="[Text]" custT="1"/>
      <dgm:spPr/>
      <dgm:t>
        <a:bodyPr/>
        <a:lstStyle/>
        <a:p>
          <a:r>
            <a:rPr lang="en-US" sz="1400" dirty="0" smtClean="0"/>
            <a:t>IGTF MICS</a:t>
          </a:r>
          <a:endParaRPr lang="en-US" sz="1400" dirty="0"/>
        </a:p>
      </dgm:t>
    </dgm:pt>
    <dgm:pt modelId="{426AD863-9AA3-41FD-B5C4-54B6B2CE2AE1}" type="parTrans" cxnId="{D33500B7-65FB-4578-AE4D-1F1C734C812C}">
      <dgm:prSet/>
      <dgm:spPr/>
      <dgm:t>
        <a:bodyPr/>
        <a:lstStyle/>
        <a:p>
          <a:endParaRPr lang="en-US" sz="2000"/>
        </a:p>
      </dgm:t>
    </dgm:pt>
    <dgm:pt modelId="{EBDAAC1A-ECAA-478F-95E9-AD9EB17523F5}" type="sibTrans" cxnId="{D33500B7-65FB-4578-AE4D-1F1C734C812C}">
      <dgm:prSet/>
      <dgm:spPr/>
      <dgm:t>
        <a:bodyPr/>
        <a:lstStyle/>
        <a:p>
          <a:endParaRPr lang="en-US"/>
        </a:p>
      </dgm:t>
    </dgm:pt>
    <dgm:pt modelId="{C0F4546D-97F5-4AB6-817F-298825DD2A2B}">
      <dgm:prSet phldrT="[Text]" custT="1"/>
      <dgm:spPr/>
      <dgm:t>
        <a:bodyPr/>
        <a:lstStyle/>
        <a:p>
          <a:r>
            <a:rPr lang="en-US" sz="1400" dirty="0" smtClean="0"/>
            <a:t>ca-TCS</a:t>
          </a:r>
          <a:endParaRPr lang="en-US" sz="1400" dirty="0"/>
        </a:p>
      </dgm:t>
    </dgm:pt>
    <dgm:pt modelId="{A9AB02C3-9D11-4DED-BC81-F38E9A29B838}" type="parTrans" cxnId="{B84A7374-250F-41EC-90A3-D2EC0C9BBE32}">
      <dgm:prSet/>
      <dgm:spPr/>
      <dgm:t>
        <a:bodyPr/>
        <a:lstStyle/>
        <a:p>
          <a:endParaRPr lang="en-US" sz="2000"/>
        </a:p>
      </dgm:t>
    </dgm:pt>
    <dgm:pt modelId="{3796A015-DD1E-4707-8B01-CE988BDCC1E5}" type="sibTrans" cxnId="{B84A7374-250F-41EC-90A3-D2EC0C9BBE32}">
      <dgm:prSet/>
      <dgm:spPr/>
      <dgm:t>
        <a:bodyPr/>
        <a:lstStyle/>
        <a:p>
          <a:endParaRPr lang="en-US"/>
        </a:p>
      </dgm:t>
    </dgm:pt>
    <dgm:pt modelId="{2BD3FA52-DB82-4731-9E4A-2C30B2BEC4E1}">
      <dgm:prSet phldrT="[Text]" custT="1"/>
      <dgm:spPr/>
      <dgm:t>
        <a:bodyPr/>
        <a:lstStyle/>
        <a:p>
          <a:r>
            <a:rPr lang="en-US" sz="1400" dirty="0" smtClean="0"/>
            <a:t>…</a:t>
          </a:r>
          <a:endParaRPr lang="en-US" sz="1400" dirty="0"/>
        </a:p>
      </dgm:t>
    </dgm:pt>
    <dgm:pt modelId="{A80B0F93-DAA1-4EFD-8DBB-07CCD910C511}" type="parTrans" cxnId="{CFCDE903-FE42-4ADD-AFC8-34A5CEE67707}">
      <dgm:prSet/>
      <dgm:spPr/>
      <dgm:t>
        <a:bodyPr/>
        <a:lstStyle/>
        <a:p>
          <a:endParaRPr lang="en-US" sz="2000"/>
        </a:p>
      </dgm:t>
    </dgm:pt>
    <dgm:pt modelId="{8C2B7381-103F-43C9-8504-D72BFE546060}" type="sibTrans" cxnId="{CFCDE903-FE42-4ADD-AFC8-34A5CEE67707}">
      <dgm:prSet/>
      <dgm:spPr/>
      <dgm:t>
        <a:bodyPr/>
        <a:lstStyle/>
        <a:p>
          <a:endParaRPr lang="en-US"/>
        </a:p>
      </dgm:t>
    </dgm:pt>
    <dgm:pt modelId="{32B54793-4AC2-49DD-884C-7389B58F3542}">
      <dgm:prSet phldrT="[Text]" custT="1"/>
      <dgm:spPr/>
      <dgm:t>
        <a:bodyPr/>
        <a:lstStyle/>
        <a:p>
          <a:r>
            <a:rPr lang="en-US" sz="1400" dirty="0" smtClean="0"/>
            <a:t>IGTF SLCS</a:t>
          </a:r>
          <a:endParaRPr lang="en-US" sz="1400" dirty="0"/>
        </a:p>
      </dgm:t>
    </dgm:pt>
    <dgm:pt modelId="{694188F5-D7C9-4155-9C3D-F93140C03758}" type="parTrans" cxnId="{9266D346-8D51-4CD9-98E0-CC81A7C89685}">
      <dgm:prSet/>
      <dgm:spPr/>
      <dgm:t>
        <a:bodyPr/>
        <a:lstStyle/>
        <a:p>
          <a:endParaRPr lang="en-US" sz="2000"/>
        </a:p>
      </dgm:t>
    </dgm:pt>
    <dgm:pt modelId="{B70BE379-6CE4-4230-BEC9-7374016F4698}" type="sibTrans" cxnId="{9266D346-8D51-4CD9-98E0-CC81A7C89685}">
      <dgm:prSet/>
      <dgm:spPr/>
      <dgm:t>
        <a:bodyPr/>
        <a:lstStyle/>
        <a:p>
          <a:endParaRPr lang="en-US"/>
        </a:p>
      </dgm:t>
    </dgm:pt>
    <dgm:pt modelId="{BD7DA83C-5377-4391-B6B1-6801E25C394B}">
      <dgm:prSet phldrT="[Text]" custT="1"/>
      <dgm:spPr/>
      <dgm:t>
        <a:bodyPr/>
        <a:lstStyle/>
        <a:p>
          <a:r>
            <a:rPr lang="en-US" sz="1400" dirty="0" smtClean="0"/>
            <a:t>ca-DFN-AAI</a:t>
          </a:r>
          <a:endParaRPr lang="en-US" sz="1400" dirty="0"/>
        </a:p>
      </dgm:t>
    </dgm:pt>
    <dgm:pt modelId="{ED24B1DB-81BE-4713-8ADA-D44126B878C9}" type="parTrans" cxnId="{FBC74926-0FB2-4419-8030-7D4500B8760C}">
      <dgm:prSet/>
      <dgm:spPr/>
      <dgm:t>
        <a:bodyPr/>
        <a:lstStyle/>
        <a:p>
          <a:endParaRPr lang="en-US" sz="2000"/>
        </a:p>
      </dgm:t>
    </dgm:pt>
    <dgm:pt modelId="{CCBE8692-9DE4-4C2C-A39C-9B226651D015}" type="sibTrans" cxnId="{FBC74926-0FB2-4419-8030-7D4500B8760C}">
      <dgm:prSet/>
      <dgm:spPr/>
      <dgm:t>
        <a:bodyPr/>
        <a:lstStyle/>
        <a:p>
          <a:endParaRPr lang="en-US"/>
        </a:p>
      </dgm:t>
    </dgm:pt>
    <dgm:pt modelId="{8FA3EF03-2A51-4387-9F52-A9B0A3664EF7}">
      <dgm:prSet phldrT="[Text]" custT="1"/>
      <dgm:spPr/>
      <dgm:t>
        <a:bodyPr/>
        <a:lstStyle/>
        <a:p>
          <a:r>
            <a:rPr lang="en-US" sz="1400" dirty="0" smtClean="0"/>
            <a:t>…</a:t>
          </a:r>
          <a:endParaRPr lang="en-US" sz="1400" dirty="0"/>
        </a:p>
      </dgm:t>
    </dgm:pt>
    <dgm:pt modelId="{05DE28E7-0D90-4D9C-BF88-B010B056596F}" type="parTrans" cxnId="{CC5BF2C2-3A27-4B33-B311-3F15C332B07D}">
      <dgm:prSet/>
      <dgm:spPr/>
      <dgm:t>
        <a:bodyPr/>
        <a:lstStyle/>
        <a:p>
          <a:endParaRPr lang="en-US" sz="2000"/>
        </a:p>
      </dgm:t>
    </dgm:pt>
    <dgm:pt modelId="{BFAD39BB-D250-456F-9437-0E518C53D7E2}" type="sibTrans" cxnId="{CC5BF2C2-3A27-4B33-B311-3F15C332B07D}">
      <dgm:prSet/>
      <dgm:spPr/>
      <dgm:t>
        <a:bodyPr/>
        <a:lstStyle/>
        <a:p>
          <a:endParaRPr lang="en-US"/>
        </a:p>
      </dgm:t>
    </dgm:pt>
    <dgm:pt modelId="{5F3F0D8A-FD20-4750-B0C9-69E3AB557922}" type="pres">
      <dgm:prSet presAssocID="{01003429-0267-4304-A601-C6BE05F5EE0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A1B9D1B-5DFA-474E-B4DF-B83BDF5B0AD7}" type="pres">
      <dgm:prSet presAssocID="{B774C77A-5755-4C48-A5E4-4C50B0376E52}" presName="hierRoot1" presStyleCnt="0"/>
      <dgm:spPr/>
    </dgm:pt>
    <dgm:pt modelId="{7FAB586F-5100-40D1-826E-15F54017CC5C}" type="pres">
      <dgm:prSet presAssocID="{B774C77A-5755-4C48-A5E4-4C50B0376E52}" presName="composite" presStyleCnt="0"/>
      <dgm:spPr/>
    </dgm:pt>
    <dgm:pt modelId="{C423C282-70DA-449E-BF95-6FDBEE4A69A7}" type="pres">
      <dgm:prSet presAssocID="{B774C77A-5755-4C48-A5E4-4C50B0376E52}" presName="background" presStyleLbl="node0" presStyleIdx="0" presStyleCnt="1"/>
      <dgm:spPr/>
    </dgm:pt>
    <dgm:pt modelId="{B751CF18-55C3-4EF7-89D0-E86BF6369DEE}" type="pres">
      <dgm:prSet presAssocID="{B774C77A-5755-4C48-A5E4-4C50B0376E52}" presName="text" presStyleLbl="fgAcc0" presStyleIdx="0" presStyleCnt="1" custScaleX="17239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78E0FAF-7BBD-4F23-8AA7-7A289108EB04}" type="pres">
      <dgm:prSet presAssocID="{B774C77A-5755-4C48-A5E4-4C50B0376E52}" presName="hierChild2" presStyleCnt="0"/>
      <dgm:spPr/>
    </dgm:pt>
    <dgm:pt modelId="{256C3F68-5122-4F40-BEDA-100D2BCAE166}" type="pres">
      <dgm:prSet presAssocID="{7933990D-7C47-4BAD-97F1-EF98ACD2E91D}" presName="Name10" presStyleLbl="parChTrans1D2" presStyleIdx="0" presStyleCnt="3"/>
      <dgm:spPr/>
      <dgm:t>
        <a:bodyPr/>
        <a:lstStyle/>
        <a:p>
          <a:endParaRPr lang="en-US"/>
        </a:p>
      </dgm:t>
    </dgm:pt>
    <dgm:pt modelId="{5CB984F6-32DC-49BB-B42A-794EC4CAF843}" type="pres">
      <dgm:prSet presAssocID="{011FB8AF-124C-4CA2-8F16-A344C4B64B1F}" presName="hierRoot2" presStyleCnt="0"/>
      <dgm:spPr/>
    </dgm:pt>
    <dgm:pt modelId="{6C482343-6492-4260-92DF-EA3846E30497}" type="pres">
      <dgm:prSet presAssocID="{011FB8AF-124C-4CA2-8F16-A344C4B64B1F}" presName="composite2" presStyleCnt="0"/>
      <dgm:spPr/>
    </dgm:pt>
    <dgm:pt modelId="{0598004D-6743-418B-892C-6D4D2334D93F}" type="pres">
      <dgm:prSet presAssocID="{011FB8AF-124C-4CA2-8F16-A344C4B64B1F}" presName="background2" presStyleLbl="node2" presStyleIdx="0" presStyleCnt="3"/>
      <dgm:spPr/>
    </dgm:pt>
    <dgm:pt modelId="{D49E9399-07F1-46BF-801F-F6F6E33ACEE8}" type="pres">
      <dgm:prSet presAssocID="{011FB8AF-124C-4CA2-8F16-A344C4B64B1F}" presName="text2" presStyleLbl="fgAcc2" presStyleIdx="0" presStyleCnt="3" custScaleY="507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BD68EFD-811D-4BAF-8AC8-3ADC079D5FE6}" type="pres">
      <dgm:prSet presAssocID="{011FB8AF-124C-4CA2-8F16-A344C4B64B1F}" presName="hierChild3" presStyleCnt="0"/>
      <dgm:spPr/>
    </dgm:pt>
    <dgm:pt modelId="{6520307A-2CB1-4225-9FC4-44CFCEAC03BA}" type="pres">
      <dgm:prSet presAssocID="{9282F968-AE25-4E9B-B9FB-9E9F227E615B}" presName="Name17" presStyleLbl="parChTrans1D3" presStyleIdx="0" presStyleCnt="6"/>
      <dgm:spPr/>
      <dgm:t>
        <a:bodyPr/>
        <a:lstStyle/>
        <a:p>
          <a:endParaRPr lang="en-US"/>
        </a:p>
      </dgm:t>
    </dgm:pt>
    <dgm:pt modelId="{0BA68559-EFB9-4DEB-A965-2A496453F090}" type="pres">
      <dgm:prSet presAssocID="{31E9EAAF-89AA-4987-8FDF-3919F2AFC13F}" presName="hierRoot3" presStyleCnt="0"/>
      <dgm:spPr/>
    </dgm:pt>
    <dgm:pt modelId="{C18DB56D-F1ED-4809-AE73-516354AE8F42}" type="pres">
      <dgm:prSet presAssocID="{31E9EAAF-89AA-4987-8FDF-3919F2AFC13F}" presName="composite3" presStyleCnt="0"/>
      <dgm:spPr/>
    </dgm:pt>
    <dgm:pt modelId="{6DEBC992-A550-4A46-80DE-91FBA833DACE}" type="pres">
      <dgm:prSet presAssocID="{31E9EAAF-89AA-4987-8FDF-3919F2AFC13F}" presName="background3" presStyleLbl="node3" presStyleIdx="0" presStyleCnt="6"/>
      <dgm:spPr/>
    </dgm:pt>
    <dgm:pt modelId="{1BF29B37-FEA0-4B4E-926A-92431A2082C9}" type="pres">
      <dgm:prSet presAssocID="{31E9EAAF-89AA-4987-8FDF-3919F2AFC13F}" presName="text3" presStyleLbl="fgAcc3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06CA7D-CF3F-45DE-AED1-6043BAB2FBA8}" type="pres">
      <dgm:prSet presAssocID="{31E9EAAF-89AA-4987-8FDF-3919F2AFC13F}" presName="hierChild4" presStyleCnt="0"/>
      <dgm:spPr/>
    </dgm:pt>
    <dgm:pt modelId="{BCE2E285-A089-4839-8436-7FCC2F3497A8}" type="pres">
      <dgm:prSet presAssocID="{27E53B26-233F-4550-B814-1E78ABCE00AE}" presName="Name17" presStyleLbl="parChTrans1D3" presStyleIdx="1" presStyleCnt="6"/>
      <dgm:spPr/>
      <dgm:t>
        <a:bodyPr/>
        <a:lstStyle/>
        <a:p>
          <a:endParaRPr lang="en-US"/>
        </a:p>
      </dgm:t>
    </dgm:pt>
    <dgm:pt modelId="{8852D597-1115-42B8-962D-21CDD1B056FD}" type="pres">
      <dgm:prSet presAssocID="{AE3BB331-B19A-497D-97A2-0CA6A032E290}" presName="hierRoot3" presStyleCnt="0"/>
      <dgm:spPr/>
    </dgm:pt>
    <dgm:pt modelId="{E80DEDBB-3ECE-4DBF-A2A5-223CE2A18DB8}" type="pres">
      <dgm:prSet presAssocID="{AE3BB331-B19A-497D-97A2-0CA6A032E290}" presName="composite3" presStyleCnt="0"/>
      <dgm:spPr/>
    </dgm:pt>
    <dgm:pt modelId="{A6190071-14B2-4F5A-BE8B-9253AEB91054}" type="pres">
      <dgm:prSet presAssocID="{AE3BB331-B19A-497D-97A2-0CA6A032E290}" presName="background3" presStyleLbl="node3" presStyleIdx="1" presStyleCnt="6"/>
      <dgm:spPr/>
    </dgm:pt>
    <dgm:pt modelId="{D66932F6-BDCB-4B7D-8897-EE06A416B89C}" type="pres">
      <dgm:prSet presAssocID="{AE3BB331-B19A-497D-97A2-0CA6A032E290}" presName="text3" presStyleLbl="fgAcc3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8C1C07-4DC0-4A21-A0EA-4048E487C795}" type="pres">
      <dgm:prSet presAssocID="{AE3BB331-B19A-497D-97A2-0CA6A032E290}" presName="hierChild4" presStyleCnt="0"/>
      <dgm:spPr/>
    </dgm:pt>
    <dgm:pt modelId="{59A3F1BE-C174-481D-89BC-8B35006D9028}" type="pres">
      <dgm:prSet presAssocID="{426AD863-9AA3-41FD-B5C4-54B6B2CE2AE1}" presName="Name10" presStyleLbl="parChTrans1D2" presStyleIdx="1" presStyleCnt="3"/>
      <dgm:spPr/>
      <dgm:t>
        <a:bodyPr/>
        <a:lstStyle/>
        <a:p>
          <a:endParaRPr lang="en-US"/>
        </a:p>
      </dgm:t>
    </dgm:pt>
    <dgm:pt modelId="{FB3A995F-FA37-4F4A-97DA-A3FFC47788E2}" type="pres">
      <dgm:prSet presAssocID="{DB717BDF-C173-4721-8F6E-DD5C8A111D4B}" presName="hierRoot2" presStyleCnt="0"/>
      <dgm:spPr/>
    </dgm:pt>
    <dgm:pt modelId="{B9F93D0B-B66F-4922-AAB2-549B2D7CC54B}" type="pres">
      <dgm:prSet presAssocID="{DB717BDF-C173-4721-8F6E-DD5C8A111D4B}" presName="composite2" presStyleCnt="0"/>
      <dgm:spPr/>
    </dgm:pt>
    <dgm:pt modelId="{C7766D34-5CE7-4A14-BC2A-AA181BCF09DB}" type="pres">
      <dgm:prSet presAssocID="{DB717BDF-C173-4721-8F6E-DD5C8A111D4B}" presName="background2" presStyleLbl="node2" presStyleIdx="1" presStyleCnt="3"/>
      <dgm:spPr/>
    </dgm:pt>
    <dgm:pt modelId="{D2689834-5F29-40ED-8755-72E888178FD2}" type="pres">
      <dgm:prSet presAssocID="{DB717BDF-C173-4721-8F6E-DD5C8A111D4B}" presName="text2" presStyleLbl="fgAcc2" presStyleIdx="1" presStyleCnt="3" custScaleY="507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89C6626-603D-4DC0-A5F5-52AD7E294689}" type="pres">
      <dgm:prSet presAssocID="{DB717BDF-C173-4721-8F6E-DD5C8A111D4B}" presName="hierChild3" presStyleCnt="0"/>
      <dgm:spPr/>
    </dgm:pt>
    <dgm:pt modelId="{7D55864F-C9E2-4285-9221-E1682340BD08}" type="pres">
      <dgm:prSet presAssocID="{A9AB02C3-9D11-4DED-BC81-F38E9A29B838}" presName="Name17" presStyleLbl="parChTrans1D3" presStyleIdx="2" presStyleCnt="6"/>
      <dgm:spPr/>
      <dgm:t>
        <a:bodyPr/>
        <a:lstStyle/>
        <a:p>
          <a:endParaRPr lang="en-US"/>
        </a:p>
      </dgm:t>
    </dgm:pt>
    <dgm:pt modelId="{C156F9AD-AF58-4080-9CFD-074A79D33045}" type="pres">
      <dgm:prSet presAssocID="{C0F4546D-97F5-4AB6-817F-298825DD2A2B}" presName="hierRoot3" presStyleCnt="0"/>
      <dgm:spPr/>
    </dgm:pt>
    <dgm:pt modelId="{595A5169-C81C-42DC-9F40-7E73BC889989}" type="pres">
      <dgm:prSet presAssocID="{C0F4546D-97F5-4AB6-817F-298825DD2A2B}" presName="composite3" presStyleCnt="0"/>
      <dgm:spPr/>
    </dgm:pt>
    <dgm:pt modelId="{C94C3FDB-FA1F-4C13-A742-6D6DB1EC2F65}" type="pres">
      <dgm:prSet presAssocID="{C0F4546D-97F5-4AB6-817F-298825DD2A2B}" presName="background3" presStyleLbl="node3" presStyleIdx="2" presStyleCnt="6"/>
      <dgm:spPr/>
    </dgm:pt>
    <dgm:pt modelId="{DA414E63-4DBC-4B57-BD26-0AE1842AE531}" type="pres">
      <dgm:prSet presAssocID="{C0F4546D-97F5-4AB6-817F-298825DD2A2B}" presName="text3" presStyleLbl="fgAcc3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DD07E8-A8C7-40F3-9E0E-3C4A5AC9F627}" type="pres">
      <dgm:prSet presAssocID="{C0F4546D-97F5-4AB6-817F-298825DD2A2B}" presName="hierChild4" presStyleCnt="0"/>
      <dgm:spPr/>
    </dgm:pt>
    <dgm:pt modelId="{9689CEA2-B7F0-43D3-B2F1-E29B878B2C9A}" type="pres">
      <dgm:prSet presAssocID="{A80B0F93-DAA1-4EFD-8DBB-07CCD910C511}" presName="Name17" presStyleLbl="parChTrans1D3" presStyleIdx="3" presStyleCnt="6"/>
      <dgm:spPr/>
      <dgm:t>
        <a:bodyPr/>
        <a:lstStyle/>
        <a:p>
          <a:endParaRPr lang="en-US"/>
        </a:p>
      </dgm:t>
    </dgm:pt>
    <dgm:pt modelId="{656932F3-8B6D-4292-9C62-F6BFC8CE8EFC}" type="pres">
      <dgm:prSet presAssocID="{2BD3FA52-DB82-4731-9E4A-2C30B2BEC4E1}" presName="hierRoot3" presStyleCnt="0"/>
      <dgm:spPr/>
    </dgm:pt>
    <dgm:pt modelId="{47BC0C80-8A4E-406F-8C05-39B6022D6C15}" type="pres">
      <dgm:prSet presAssocID="{2BD3FA52-DB82-4731-9E4A-2C30B2BEC4E1}" presName="composite3" presStyleCnt="0"/>
      <dgm:spPr/>
    </dgm:pt>
    <dgm:pt modelId="{0DC08051-4BDE-4293-ADDF-E57024CEB816}" type="pres">
      <dgm:prSet presAssocID="{2BD3FA52-DB82-4731-9E4A-2C30B2BEC4E1}" presName="background3" presStyleLbl="node3" presStyleIdx="3" presStyleCnt="6"/>
      <dgm:spPr/>
    </dgm:pt>
    <dgm:pt modelId="{8F8ABD8A-DBDC-4094-B1B0-47819E142E51}" type="pres">
      <dgm:prSet presAssocID="{2BD3FA52-DB82-4731-9E4A-2C30B2BEC4E1}" presName="text3" presStyleLbl="fgAcc3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79B435-6288-40FC-AB49-4944AC73DCAA}" type="pres">
      <dgm:prSet presAssocID="{2BD3FA52-DB82-4731-9E4A-2C30B2BEC4E1}" presName="hierChild4" presStyleCnt="0"/>
      <dgm:spPr/>
    </dgm:pt>
    <dgm:pt modelId="{BE6EAE10-216B-46C9-B114-08FE68F50DEF}" type="pres">
      <dgm:prSet presAssocID="{694188F5-D7C9-4155-9C3D-F93140C03758}" presName="Name10" presStyleLbl="parChTrans1D2" presStyleIdx="2" presStyleCnt="3"/>
      <dgm:spPr/>
      <dgm:t>
        <a:bodyPr/>
        <a:lstStyle/>
        <a:p>
          <a:endParaRPr lang="en-US"/>
        </a:p>
      </dgm:t>
    </dgm:pt>
    <dgm:pt modelId="{8A367408-4C9D-4D3F-8BE4-B2FF271BBF38}" type="pres">
      <dgm:prSet presAssocID="{32B54793-4AC2-49DD-884C-7389B58F3542}" presName="hierRoot2" presStyleCnt="0"/>
      <dgm:spPr/>
    </dgm:pt>
    <dgm:pt modelId="{07E6F798-54B5-44FA-8D0A-F6AAFECDDC46}" type="pres">
      <dgm:prSet presAssocID="{32B54793-4AC2-49DD-884C-7389B58F3542}" presName="composite2" presStyleCnt="0"/>
      <dgm:spPr/>
    </dgm:pt>
    <dgm:pt modelId="{0BBF8C43-ED63-42A4-97B9-70D6ABB0F990}" type="pres">
      <dgm:prSet presAssocID="{32B54793-4AC2-49DD-884C-7389B58F3542}" presName="background2" presStyleLbl="node2" presStyleIdx="2" presStyleCnt="3"/>
      <dgm:spPr/>
    </dgm:pt>
    <dgm:pt modelId="{341C2B3B-CDAD-410F-911F-F3D89D45563B}" type="pres">
      <dgm:prSet presAssocID="{32B54793-4AC2-49DD-884C-7389B58F3542}" presName="text2" presStyleLbl="fgAcc2" presStyleIdx="2" presStyleCnt="3" custScaleY="507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375A7B-E33B-49A9-9165-CBC43397780F}" type="pres">
      <dgm:prSet presAssocID="{32B54793-4AC2-49DD-884C-7389B58F3542}" presName="hierChild3" presStyleCnt="0"/>
      <dgm:spPr/>
    </dgm:pt>
    <dgm:pt modelId="{209F17A1-2279-4C94-A89A-81193447E809}" type="pres">
      <dgm:prSet presAssocID="{ED24B1DB-81BE-4713-8ADA-D44126B878C9}" presName="Name17" presStyleLbl="parChTrans1D3" presStyleIdx="4" presStyleCnt="6"/>
      <dgm:spPr/>
      <dgm:t>
        <a:bodyPr/>
        <a:lstStyle/>
        <a:p>
          <a:endParaRPr lang="en-US"/>
        </a:p>
      </dgm:t>
    </dgm:pt>
    <dgm:pt modelId="{B1ECB87B-123C-4BA4-960F-4961B36EAABF}" type="pres">
      <dgm:prSet presAssocID="{BD7DA83C-5377-4391-B6B1-6801E25C394B}" presName="hierRoot3" presStyleCnt="0"/>
      <dgm:spPr/>
    </dgm:pt>
    <dgm:pt modelId="{455D13B2-0490-4668-BD28-20EE1B4872B7}" type="pres">
      <dgm:prSet presAssocID="{BD7DA83C-5377-4391-B6B1-6801E25C394B}" presName="composite3" presStyleCnt="0"/>
      <dgm:spPr/>
    </dgm:pt>
    <dgm:pt modelId="{808FF9CC-83EC-475B-BEB4-05A8648E0166}" type="pres">
      <dgm:prSet presAssocID="{BD7DA83C-5377-4391-B6B1-6801E25C394B}" presName="background3" presStyleLbl="node3" presStyleIdx="4" presStyleCnt="6"/>
      <dgm:spPr/>
    </dgm:pt>
    <dgm:pt modelId="{EE9CD2F4-A069-4AED-BE89-2D3E4B882E99}" type="pres">
      <dgm:prSet presAssocID="{BD7DA83C-5377-4391-B6B1-6801E25C394B}" presName="text3" presStyleLbl="fgAcc3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C38F60-4F39-44B1-9523-F38912F35155}" type="pres">
      <dgm:prSet presAssocID="{BD7DA83C-5377-4391-B6B1-6801E25C394B}" presName="hierChild4" presStyleCnt="0"/>
      <dgm:spPr/>
    </dgm:pt>
    <dgm:pt modelId="{252E94ED-6328-4159-80BA-1A93F3A79E93}" type="pres">
      <dgm:prSet presAssocID="{05DE28E7-0D90-4D9C-BF88-B010B056596F}" presName="Name17" presStyleLbl="parChTrans1D3" presStyleIdx="5" presStyleCnt="6"/>
      <dgm:spPr/>
      <dgm:t>
        <a:bodyPr/>
        <a:lstStyle/>
        <a:p>
          <a:endParaRPr lang="en-US"/>
        </a:p>
      </dgm:t>
    </dgm:pt>
    <dgm:pt modelId="{DBC94E6B-1B6C-43EE-9526-9777B716E26B}" type="pres">
      <dgm:prSet presAssocID="{8FA3EF03-2A51-4387-9F52-A9B0A3664EF7}" presName="hierRoot3" presStyleCnt="0"/>
      <dgm:spPr/>
    </dgm:pt>
    <dgm:pt modelId="{B45EBFD1-B95E-4010-A167-3B217008B962}" type="pres">
      <dgm:prSet presAssocID="{8FA3EF03-2A51-4387-9F52-A9B0A3664EF7}" presName="composite3" presStyleCnt="0"/>
      <dgm:spPr/>
    </dgm:pt>
    <dgm:pt modelId="{0E4B2EA0-F33B-4B7A-866A-6F65ACCC04CE}" type="pres">
      <dgm:prSet presAssocID="{8FA3EF03-2A51-4387-9F52-A9B0A3664EF7}" presName="background3" presStyleLbl="node3" presStyleIdx="5" presStyleCnt="6"/>
      <dgm:spPr/>
    </dgm:pt>
    <dgm:pt modelId="{8F5877E9-43ED-422E-B4BF-7749DB2D44ED}" type="pres">
      <dgm:prSet presAssocID="{8FA3EF03-2A51-4387-9F52-A9B0A3664EF7}" presName="text3" presStyleLbl="fgAcc3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E0CC3C-3797-4E86-9949-E9B3EF3F2C31}" type="pres">
      <dgm:prSet presAssocID="{8FA3EF03-2A51-4387-9F52-A9B0A3664EF7}" presName="hierChild4" presStyleCnt="0"/>
      <dgm:spPr/>
    </dgm:pt>
  </dgm:ptLst>
  <dgm:cxnLst>
    <dgm:cxn modelId="{533000AB-B45B-4112-A3EF-0D8CBB06AFB3}" type="presOf" srcId="{B774C77A-5755-4C48-A5E4-4C50B0376E52}" destId="{B751CF18-55C3-4EF7-89D0-E86BF6369DEE}" srcOrd="0" destOrd="0" presId="urn:microsoft.com/office/officeart/2005/8/layout/hierarchy1"/>
    <dgm:cxn modelId="{35871ECA-2260-45D0-B0D6-B57048ED0766}" type="presOf" srcId="{C0F4546D-97F5-4AB6-817F-298825DD2A2B}" destId="{DA414E63-4DBC-4B57-BD26-0AE1842AE531}" srcOrd="0" destOrd="0" presId="urn:microsoft.com/office/officeart/2005/8/layout/hierarchy1"/>
    <dgm:cxn modelId="{9266D346-8D51-4CD9-98E0-CC81A7C89685}" srcId="{B774C77A-5755-4C48-A5E4-4C50B0376E52}" destId="{32B54793-4AC2-49DD-884C-7389B58F3542}" srcOrd="2" destOrd="0" parTransId="{694188F5-D7C9-4155-9C3D-F93140C03758}" sibTransId="{B70BE379-6CE4-4230-BEC9-7374016F4698}"/>
    <dgm:cxn modelId="{D7916E04-E417-4BFF-BA5D-210CA73FE567}" srcId="{B774C77A-5755-4C48-A5E4-4C50B0376E52}" destId="{011FB8AF-124C-4CA2-8F16-A344C4B64B1F}" srcOrd="0" destOrd="0" parTransId="{7933990D-7C47-4BAD-97F1-EF98ACD2E91D}" sibTransId="{AF81D886-E7D7-4C3C-B459-65BEDE4114F8}"/>
    <dgm:cxn modelId="{9D21EF4A-1D2F-4677-AD20-D89038C809C6}" type="presOf" srcId="{AE3BB331-B19A-497D-97A2-0CA6A032E290}" destId="{D66932F6-BDCB-4B7D-8897-EE06A416B89C}" srcOrd="0" destOrd="0" presId="urn:microsoft.com/office/officeart/2005/8/layout/hierarchy1"/>
    <dgm:cxn modelId="{B9A92E5C-2300-47BE-9654-D5D613C6D48E}" type="presOf" srcId="{05DE28E7-0D90-4D9C-BF88-B010B056596F}" destId="{252E94ED-6328-4159-80BA-1A93F3A79E93}" srcOrd="0" destOrd="0" presId="urn:microsoft.com/office/officeart/2005/8/layout/hierarchy1"/>
    <dgm:cxn modelId="{39010234-FA78-4546-9084-FFFC4C59C0C7}" type="presOf" srcId="{7933990D-7C47-4BAD-97F1-EF98ACD2E91D}" destId="{256C3F68-5122-4F40-BEDA-100D2BCAE166}" srcOrd="0" destOrd="0" presId="urn:microsoft.com/office/officeart/2005/8/layout/hierarchy1"/>
    <dgm:cxn modelId="{D33500B7-65FB-4578-AE4D-1F1C734C812C}" srcId="{B774C77A-5755-4C48-A5E4-4C50B0376E52}" destId="{DB717BDF-C173-4721-8F6E-DD5C8A111D4B}" srcOrd="1" destOrd="0" parTransId="{426AD863-9AA3-41FD-B5C4-54B6B2CE2AE1}" sibTransId="{EBDAAC1A-ECAA-478F-95E9-AD9EB17523F5}"/>
    <dgm:cxn modelId="{CFCDE903-FE42-4ADD-AFC8-34A5CEE67707}" srcId="{DB717BDF-C173-4721-8F6E-DD5C8A111D4B}" destId="{2BD3FA52-DB82-4731-9E4A-2C30B2BEC4E1}" srcOrd="1" destOrd="0" parTransId="{A80B0F93-DAA1-4EFD-8DBB-07CCD910C511}" sibTransId="{8C2B7381-103F-43C9-8504-D72BFE546060}"/>
    <dgm:cxn modelId="{FB907A15-1ED7-45B8-AC20-687F49DAB599}" srcId="{011FB8AF-124C-4CA2-8F16-A344C4B64B1F}" destId="{31E9EAAF-89AA-4987-8FDF-3919F2AFC13F}" srcOrd="0" destOrd="0" parTransId="{9282F968-AE25-4E9B-B9FB-9E9F227E615B}" sibTransId="{92058EF3-190E-4A2F-A06A-039D57938A2C}"/>
    <dgm:cxn modelId="{7FD88B38-60B6-44B8-8E3A-87B34A61D17F}" type="presOf" srcId="{011FB8AF-124C-4CA2-8F16-A344C4B64B1F}" destId="{D49E9399-07F1-46BF-801F-F6F6E33ACEE8}" srcOrd="0" destOrd="0" presId="urn:microsoft.com/office/officeart/2005/8/layout/hierarchy1"/>
    <dgm:cxn modelId="{D0284A1C-5D4D-4021-9BBC-9FE329452EC0}" type="presOf" srcId="{DB717BDF-C173-4721-8F6E-DD5C8A111D4B}" destId="{D2689834-5F29-40ED-8755-72E888178FD2}" srcOrd="0" destOrd="0" presId="urn:microsoft.com/office/officeart/2005/8/layout/hierarchy1"/>
    <dgm:cxn modelId="{20F849D8-0405-45DA-A292-8F71626A3659}" type="presOf" srcId="{32B54793-4AC2-49DD-884C-7389B58F3542}" destId="{341C2B3B-CDAD-410F-911F-F3D89D45563B}" srcOrd="0" destOrd="0" presId="urn:microsoft.com/office/officeart/2005/8/layout/hierarchy1"/>
    <dgm:cxn modelId="{6ABC07B2-3842-4E84-AF39-8B84A2E46D09}" type="presOf" srcId="{ED24B1DB-81BE-4713-8ADA-D44126B878C9}" destId="{209F17A1-2279-4C94-A89A-81193447E809}" srcOrd="0" destOrd="0" presId="urn:microsoft.com/office/officeart/2005/8/layout/hierarchy1"/>
    <dgm:cxn modelId="{371D2940-14BF-497C-9E7B-EFF6E73AC2F7}" type="presOf" srcId="{8FA3EF03-2A51-4387-9F52-A9B0A3664EF7}" destId="{8F5877E9-43ED-422E-B4BF-7749DB2D44ED}" srcOrd="0" destOrd="0" presId="urn:microsoft.com/office/officeart/2005/8/layout/hierarchy1"/>
    <dgm:cxn modelId="{9D9F5C35-FBA8-46FC-8E6E-C7B42690F70E}" type="presOf" srcId="{01003429-0267-4304-A601-C6BE05F5EE0A}" destId="{5F3F0D8A-FD20-4750-B0C9-69E3AB557922}" srcOrd="0" destOrd="0" presId="urn:microsoft.com/office/officeart/2005/8/layout/hierarchy1"/>
    <dgm:cxn modelId="{21C54144-AF6E-4768-BECB-C43BBBA0951F}" type="presOf" srcId="{426AD863-9AA3-41FD-B5C4-54B6B2CE2AE1}" destId="{59A3F1BE-C174-481D-89BC-8B35006D9028}" srcOrd="0" destOrd="0" presId="urn:microsoft.com/office/officeart/2005/8/layout/hierarchy1"/>
    <dgm:cxn modelId="{24442FED-F342-4FBE-A2E8-710E570FB89E}" type="presOf" srcId="{694188F5-D7C9-4155-9C3D-F93140C03758}" destId="{BE6EAE10-216B-46C9-B114-08FE68F50DEF}" srcOrd="0" destOrd="0" presId="urn:microsoft.com/office/officeart/2005/8/layout/hierarchy1"/>
    <dgm:cxn modelId="{5B7CBCDD-1EA1-46D9-8D6C-18F0C0902EDC}" type="presOf" srcId="{9282F968-AE25-4E9B-B9FB-9E9F227E615B}" destId="{6520307A-2CB1-4225-9FC4-44CFCEAC03BA}" srcOrd="0" destOrd="0" presId="urn:microsoft.com/office/officeart/2005/8/layout/hierarchy1"/>
    <dgm:cxn modelId="{B5598D38-EDC0-4F35-8DF5-07232FA0A641}" type="presOf" srcId="{2BD3FA52-DB82-4731-9E4A-2C30B2BEC4E1}" destId="{8F8ABD8A-DBDC-4094-B1B0-47819E142E51}" srcOrd="0" destOrd="0" presId="urn:microsoft.com/office/officeart/2005/8/layout/hierarchy1"/>
    <dgm:cxn modelId="{B734E303-ECA3-43C7-9CC8-2B51A0A5A429}" type="presOf" srcId="{BD7DA83C-5377-4391-B6B1-6801E25C394B}" destId="{EE9CD2F4-A069-4AED-BE89-2D3E4B882E99}" srcOrd="0" destOrd="0" presId="urn:microsoft.com/office/officeart/2005/8/layout/hierarchy1"/>
    <dgm:cxn modelId="{973BB272-F72C-4631-AD03-6BA60DE273F5}" type="presOf" srcId="{A9AB02C3-9D11-4DED-BC81-F38E9A29B838}" destId="{7D55864F-C9E2-4285-9221-E1682340BD08}" srcOrd="0" destOrd="0" presId="urn:microsoft.com/office/officeart/2005/8/layout/hierarchy1"/>
    <dgm:cxn modelId="{3F713C2A-39F2-48DC-A31E-788D94856064}" srcId="{011FB8AF-124C-4CA2-8F16-A344C4B64B1F}" destId="{AE3BB331-B19A-497D-97A2-0CA6A032E290}" srcOrd="1" destOrd="0" parTransId="{27E53B26-233F-4550-B814-1E78ABCE00AE}" sibTransId="{EDFBEE4D-E67C-4EB8-AB3D-2BEAC8C47BB0}"/>
    <dgm:cxn modelId="{B84A7374-250F-41EC-90A3-D2EC0C9BBE32}" srcId="{DB717BDF-C173-4721-8F6E-DD5C8A111D4B}" destId="{C0F4546D-97F5-4AB6-817F-298825DD2A2B}" srcOrd="0" destOrd="0" parTransId="{A9AB02C3-9D11-4DED-BC81-F38E9A29B838}" sibTransId="{3796A015-DD1E-4707-8B01-CE988BDCC1E5}"/>
    <dgm:cxn modelId="{B2400909-35F2-478C-8A54-E584CF36F0CA}" srcId="{01003429-0267-4304-A601-C6BE05F5EE0A}" destId="{B774C77A-5755-4C48-A5E4-4C50B0376E52}" srcOrd="0" destOrd="0" parTransId="{23A1E667-2622-4069-97A1-7BB8DF63C4FB}" sibTransId="{721E9E71-32AF-4BE9-BE46-74E0D8724888}"/>
    <dgm:cxn modelId="{CC5BF2C2-3A27-4B33-B311-3F15C332B07D}" srcId="{32B54793-4AC2-49DD-884C-7389B58F3542}" destId="{8FA3EF03-2A51-4387-9F52-A9B0A3664EF7}" srcOrd="1" destOrd="0" parTransId="{05DE28E7-0D90-4D9C-BF88-B010B056596F}" sibTransId="{BFAD39BB-D250-456F-9437-0E518C53D7E2}"/>
    <dgm:cxn modelId="{C69F81AB-5C5A-4081-8154-90CEDF6E9F18}" type="presOf" srcId="{27E53B26-233F-4550-B814-1E78ABCE00AE}" destId="{BCE2E285-A089-4839-8436-7FCC2F3497A8}" srcOrd="0" destOrd="0" presId="urn:microsoft.com/office/officeart/2005/8/layout/hierarchy1"/>
    <dgm:cxn modelId="{FBC74926-0FB2-4419-8030-7D4500B8760C}" srcId="{32B54793-4AC2-49DD-884C-7389B58F3542}" destId="{BD7DA83C-5377-4391-B6B1-6801E25C394B}" srcOrd="0" destOrd="0" parTransId="{ED24B1DB-81BE-4713-8ADA-D44126B878C9}" sibTransId="{CCBE8692-9DE4-4C2C-A39C-9B226651D015}"/>
    <dgm:cxn modelId="{98DCB674-EC7D-4F5E-9939-5A103ABDD33D}" type="presOf" srcId="{31E9EAAF-89AA-4987-8FDF-3919F2AFC13F}" destId="{1BF29B37-FEA0-4B4E-926A-92431A2082C9}" srcOrd="0" destOrd="0" presId="urn:microsoft.com/office/officeart/2005/8/layout/hierarchy1"/>
    <dgm:cxn modelId="{1142DCA7-1A12-4D69-B478-B96C3143D80B}" type="presOf" srcId="{A80B0F93-DAA1-4EFD-8DBB-07CCD910C511}" destId="{9689CEA2-B7F0-43D3-B2F1-E29B878B2C9A}" srcOrd="0" destOrd="0" presId="urn:microsoft.com/office/officeart/2005/8/layout/hierarchy1"/>
    <dgm:cxn modelId="{A78DB094-0001-4988-B177-95435F533B96}" type="presParOf" srcId="{5F3F0D8A-FD20-4750-B0C9-69E3AB557922}" destId="{2A1B9D1B-5DFA-474E-B4DF-B83BDF5B0AD7}" srcOrd="0" destOrd="0" presId="urn:microsoft.com/office/officeart/2005/8/layout/hierarchy1"/>
    <dgm:cxn modelId="{2B59225B-AFE2-4A49-B500-9A0271355917}" type="presParOf" srcId="{2A1B9D1B-5DFA-474E-B4DF-B83BDF5B0AD7}" destId="{7FAB586F-5100-40D1-826E-15F54017CC5C}" srcOrd="0" destOrd="0" presId="urn:microsoft.com/office/officeart/2005/8/layout/hierarchy1"/>
    <dgm:cxn modelId="{E5A69A84-91A2-47C4-869B-0AB441E9A271}" type="presParOf" srcId="{7FAB586F-5100-40D1-826E-15F54017CC5C}" destId="{C423C282-70DA-449E-BF95-6FDBEE4A69A7}" srcOrd="0" destOrd="0" presId="urn:microsoft.com/office/officeart/2005/8/layout/hierarchy1"/>
    <dgm:cxn modelId="{A394CA7A-6CF1-4D43-8B2E-125CD4B9C2BF}" type="presParOf" srcId="{7FAB586F-5100-40D1-826E-15F54017CC5C}" destId="{B751CF18-55C3-4EF7-89D0-E86BF6369DEE}" srcOrd="1" destOrd="0" presId="urn:microsoft.com/office/officeart/2005/8/layout/hierarchy1"/>
    <dgm:cxn modelId="{95A49CF2-DC81-46B9-83B9-154EE6473BB3}" type="presParOf" srcId="{2A1B9D1B-5DFA-474E-B4DF-B83BDF5B0AD7}" destId="{F78E0FAF-7BBD-4F23-8AA7-7A289108EB04}" srcOrd="1" destOrd="0" presId="urn:microsoft.com/office/officeart/2005/8/layout/hierarchy1"/>
    <dgm:cxn modelId="{688DD7DE-98F1-4C0D-9318-18193EACF959}" type="presParOf" srcId="{F78E0FAF-7BBD-4F23-8AA7-7A289108EB04}" destId="{256C3F68-5122-4F40-BEDA-100D2BCAE166}" srcOrd="0" destOrd="0" presId="urn:microsoft.com/office/officeart/2005/8/layout/hierarchy1"/>
    <dgm:cxn modelId="{C47B22E8-6A64-4480-AED9-80DD24C3D560}" type="presParOf" srcId="{F78E0FAF-7BBD-4F23-8AA7-7A289108EB04}" destId="{5CB984F6-32DC-49BB-B42A-794EC4CAF843}" srcOrd="1" destOrd="0" presId="urn:microsoft.com/office/officeart/2005/8/layout/hierarchy1"/>
    <dgm:cxn modelId="{B95D12C6-F2A6-484E-BB4A-0C39668D72B3}" type="presParOf" srcId="{5CB984F6-32DC-49BB-B42A-794EC4CAF843}" destId="{6C482343-6492-4260-92DF-EA3846E30497}" srcOrd="0" destOrd="0" presId="urn:microsoft.com/office/officeart/2005/8/layout/hierarchy1"/>
    <dgm:cxn modelId="{A900ED61-7EE8-450F-9134-54F52E07FA11}" type="presParOf" srcId="{6C482343-6492-4260-92DF-EA3846E30497}" destId="{0598004D-6743-418B-892C-6D4D2334D93F}" srcOrd="0" destOrd="0" presId="urn:microsoft.com/office/officeart/2005/8/layout/hierarchy1"/>
    <dgm:cxn modelId="{A1C4C131-D58C-4673-877C-6918311166D4}" type="presParOf" srcId="{6C482343-6492-4260-92DF-EA3846E30497}" destId="{D49E9399-07F1-46BF-801F-F6F6E33ACEE8}" srcOrd="1" destOrd="0" presId="urn:microsoft.com/office/officeart/2005/8/layout/hierarchy1"/>
    <dgm:cxn modelId="{A4AAF1C0-5C19-4EE3-8FEE-60D681AE131A}" type="presParOf" srcId="{5CB984F6-32DC-49BB-B42A-794EC4CAF843}" destId="{7BD68EFD-811D-4BAF-8AC8-3ADC079D5FE6}" srcOrd="1" destOrd="0" presId="urn:microsoft.com/office/officeart/2005/8/layout/hierarchy1"/>
    <dgm:cxn modelId="{994C255C-C2F3-4A0F-8E5C-7342C9C3CDEE}" type="presParOf" srcId="{7BD68EFD-811D-4BAF-8AC8-3ADC079D5FE6}" destId="{6520307A-2CB1-4225-9FC4-44CFCEAC03BA}" srcOrd="0" destOrd="0" presId="urn:microsoft.com/office/officeart/2005/8/layout/hierarchy1"/>
    <dgm:cxn modelId="{B703613E-6A2B-4653-AC48-11A15376C34C}" type="presParOf" srcId="{7BD68EFD-811D-4BAF-8AC8-3ADC079D5FE6}" destId="{0BA68559-EFB9-4DEB-A965-2A496453F090}" srcOrd="1" destOrd="0" presId="urn:microsoft.com/office/officeart/2005/8/layout/hierarchy1"/>
    <dgm:cxn modelId="{EA1D6307-1E14-4C33-9D9A-7E0C44FB65D7}" type="presParOf" srcId="{0BA68559-EFB9-4DEB-A965-2A496453F090}" destId="{C18DB56D-F1ED-4809-AE73-516354AE8F42}" srcOrd="0" destOrd="0" presId="urn:microsoft.com/office/officeart/2005/8/layout/hierarchy1"/>
    <dgm:cxn modelId="{42E99970-1B3B-4DF7-AE5C-283AD8F6AB05}" type="presParOf" srcId="{C18DB56D-F1ED-4809-AE73-516354AE8F42}" destId="{6DEBC992-A550-4A46-80DE-91FBA833DACE}" srcOrd="0" destOrd="0" presId="urn:microsoft.com/office/officeart/2005/8/layout/hierarchy1"/>
    <dgm:cxn modelId="{6FD89033-BE79-4301-8F92-8E804FDB4958}" type="presParOf" srcId="{C18DB56D-F1ED-4809-AE73-516354AE8F42}" destId="{1BF29B37-FEA0-4B4E-926A-92431A2082C9}" srcOrd="1" destOrd="0" presId="urn:microsoft.com/office/officeart/2005/8/layout/hierarchy1"/>
    <dgm:cxn modelId="{1AC37845-E13A-4292-AB08-8C59FC2AAC67}" type="presParOf" srcId="{0BA68559-EFB9-4DEB-A965-2A496453F090}" destId="{7306CA7D-CF3F-45DE-AED1-6043BAB2FBA8}" srcOrd="1" destOrd="0" presId="urn:microsoft.com/office/officeart/2005/8/layout/hierarchy1"/>
    <dgm:cxn modelId="{AFA02D7A-F264-452F-A77A-C84760824C89}" type="presParOf" srcId="{7BD68EFD-811D-4BAF-8AC8-3ADC079D5FE6}" destId="{BCE2E285-A089-4839-8436-7FCC2F3497A8}" srcOrd="2" destOrd="0" presId="urn:microsoft.com/office/officeart/2005/8/layout/hierarchy1"/>
    <dgm:cxn modelId="{8A8814B0-8A44-479B-8682-D0A99237A548}" type="presParOf" srcId="{7BD68EFD-811D-4BAF-8AC8-3ADC079D5FE6}" destId="{8852D597-1115-42B8-962D-21CDD1B056FD}" srcOrd="3" destOrd="0" presId="urn:microsoft.com/office/officeart/2005/8/layout/hierarchy1"/>
    <dgm:cxn modelId="{5478EF63-4098-4EEC-AC41-DAA445D4668B}" type="presParOf" srcId="{8852D597-1115-42B8-962D-21CDD1B056FD}" destId="{E80DEDBB-3ECE-4DBF-A2A5-223CE2A18DB8}" srcOrd="0" destOrd="0" presId="urn:microsoft.com/office/officeart/2005/8/layout/hierarchy1"/>
    <dgm:cxn modelId="{D2B9A567-18ED-4035-9118-CCC035EE8D1A}" type="presParOf" srcId="{E80DEDBB-3ECE-4DBF-A2A5-223CE2A18DB8}" destId="{A6190071-14B2-4F5A-BE8B-9253AEB91054}" srcOrd="0" destOrd="0" presId="urn:microsoft.com/office/officeart/2005/8/layout/hierarchy1"/>
    <dgm:cxn modelId="{C3DD9291-AB06-4B76-A96D-80FAF4904121}" type="presParOf" srcId="{E80DEDBB-3ECE-4DBF-A2A5-223CE2A18DB8}" destId="{D66932F6-BDCB-4B7D-8897-EE06A416B89C}" srcOrd="1" destOrd="0" presId="urn:microsoft.com/office/officeart/2005/8/layout/hierarchy1"/>
    <dgm:cxn modelId="{9BEA15B4-2D6B-40E0-82E4-B382C5B7D4EF}" type="presParOf" srcId="{8852D597-1115-42B8-962D-21CDD1B056FD}" destId="{6A8C1C07-4DC0-4A21-A0EA-4048E487C795}" srcOrd="1" destOrd="0" presId="urn:microsoft.com/office/officeart/2005/8/layout/hierarchy1"/>
    <dgm:cxn modelId="{20827D78-850F-45EB-933D-66F2C740703E}" type="presParOf" srcId="{F78E0FAF-7BBD-4F23-8AA7-7A289108EB04}" destId="{59A3F1BE-C174-481D-89BC-8B35006D9028}" srcOrd="2" destOrd="0" presId="urn:microsoft.com/office/officeart/2005/8/layout/hierarchy1"/>
    <dgm:cxn modelId="{1AE0325B-1F40-4152-AC23-8ACE56C9DFEC}" type="presParOf" srcId="{F78E0FAF-7BBD-4F23-8AA7-7A289108EB04}" destId="{FB3A995F-FA37-4F4A-97DA-A3FFC47788E2}" srcOrd="3" destOrd="0" presId="urn:microsoft.com/office/officeart/2005/8/layout/hierarchy1"/>
    <dgm:cxn modelId="{3EF245F5-FF28-4EBD-BD12-271688E99AFB}" type="presParOf" srcId="{FB3A995F-FA37-4F4A-97DA-A3FFC47788E2}" destId="{B9F93D0B-B66F-4922-AAB2-549B2D7CC54B}" srcOrd="0" destOrd="0" presId="urn:microsoft.com/office/officeart/2005/8/layout/hierarchy1"/>
    <dgm:cxn modelId="{D2675D5D-62A2-47C8-878B-DD9000E9C532}" type="presParOf" srcId="{B9F93D0B-B66F-4922-AAB2-549B2D7CC54B}" destId="{C7766D34-5CE7-4A14-BC2A-AA181BCF09DB}" srcOrd="0" destOrd="0" presId="urn:microsoft.com/office/officeart/2005/8/layout/hierarchy1"/>
    <dgm:cxn modelId="{ECE0DF70-15A6-4D6C-9E18-2EADB86397AD}" type="presParOf" srcId="{B9F93D0B-B66F-4922-AAB2-549B2D7CC54B}" destId="{D2689834-5F29-40ED-8755-72E888178FD2}" srcOrd="1" destOrd="0" presId="urn:microsoft.com/office/officeart/2005/8/layout/hierarchy1"/>
    <dgm:cxn modelId="{039C5010-EC86-4458-A02A-212FC69ACCF5}" type="presParOf" srcId="{FB3A995F-FA37-4F4A-97DA-A3FFC47788E2}" destId="{F89C6626-603D-4DC0-A5F5-52AD7E294689}" srcOrd="1" destOrd="0" presId="urn:microsoft.com/office/officeart/2005/8/layout/hierarchy1"/>
    <dgm:cxn modelId="{0E35C192-2C55-4A9A-8405-39950479BC02}" type="presParOf" srcId="{F89C6626-603D-4DC0-A5F5-52AD7E294689}" destId="{7D55864F-C9E2-4285-9221-E1682340BD08}" srcOrd="0" destOrd="0" presId="urn:microsoft.com/office/officeart/2005/8/layout/hierarchy1"/>
    <dgm:cxn modelId="{22BA20FE-5AE9-413D-A9B2-D36869669333}" type="presParOf" srcId="{F89C6626-603D-4DC0-A5F5-52AD7E294689}" destId="{C156F9AD-AF58-4080-9CFD-074A79D33045}" srcOrd="1" destOrd="0" presId="urn:microsoft.com/office/officeart/2005/8/layout/hierarchy1"/>
    <dgm:cxn modelId="{7E52BE37-F1E1-4AD9-99BF-4D6E0A432F48}" type="presParOf" srcId="{C156F9AD-AF58-4080-9CFD-074A79D33045}" destId="{595A5169-C81C-42DC-9F40-7E73BC889989}" srcOrd="0" destOrd="0" presId="urn:microsoft.com/office/officeart/2005/8/layout/hierarchy1"/>
    <dgm:cxn modelId="{1DC13F6A-F7E6-4FBE-B14C-275C24B60F78}" type="presParOf" srcId="{595A5169-C81C-42DC-9F40-7E73BC889989}" destId="{C94C3FDB-FA1F-4C13-A742-6D6DB1EC2F65}" srcOrd="0" destOrd="0" presId="urn:microsoft.com/office/officeart/2005/8/layout/hierarchy1"/>
    <dgm:cxn modelId="{B3F11B7D-5B73-440C-BBF5-B3ABDCFC272D}" type="presParOf" srcId="{595A5169-C81C-42DC-9F40-7E73BC889989}" destId="{DA414E63-4DBC-4B57-BD26-0AE1842AE531}" srcOrd="1" destOrd="0" presId="urn:microsoft.com/office/officeart/2005/8/layout/hierarchy1"/>
    <dgm:cxn modelId="{15A5CE4C-C0B0-4914-BC55-D2F190073BA6}" type="presParOf" srcId="{C156F9AD-AF58-4080-9CFD-074A79D33045}" destId="{4ADD07E8-A8C7-40F3-9E0E-3C4A5AC9F627}" srcOrd="1" destOrd="0" presId="urn:microsoft.com/office/officeart/2005/8/layout/hierarchy1"/>
    <dgm:cxn modelId="{679D052C-DFDB-4EB4-8540-EAD9526FC27A}" type="presParOf" srcId="{F89C6626-603D-4DC0-A5F5-52AD7E294689}" destId="{9689CEA2-B7F0-43D3-B2F1-E29B878B2C9A}" srcOrd="2" destOrd="0" presId="urn:microsoft.com/office/officeart/2005/8/layout/hierarchy1"/>
    <dgm:cxn modelId="{84765E80-342C-4920-A62B-9D1F9E6AEEBC}" type="presParOf" srcId="{F89C6626-603D-4DC0-A5F5-52AD7E294689}" destId="{656932F3-8B6D-4292-9C62-F6BFC8CE8EFC}" srcOrd="3" destOrd="0" presId="urn:microsoft.com/office/officeart/2005/8/layout/hierarchy1"/>
    <dgm:cxn modelId="{462323AE-1A9B-4DCA-9003-8664C33A13E1}" type="presParOf" srcId="{656932F3-8B6D-4292-9C62-F6BFC8CE8EFC}" destId="{47BC0C80-8A4E-406F-8C05-39B6022D6C15}" srcOrd="0" destOrd="0" presId="urn:microsoft.com/office/officeart/2005/8/layout/hierarchy1"/>
    <dgm:cxn modelId="{DD01322A-A196-4E36-B2FD-B17616F14E98}" type="presParOf" srcId="{47BC0C80-8A4E-406F-8C05-39B6022D6C15}" destId="{0DC08051-4BDE-4293-ADDF-E57024CEB816}" srcOrd="0" destOrd="0" presId="urn:microsoft.com/office/officeart/2005/8/layout/hierarchy1"/>
    <dgm:cxn modelId="{2B80C418-12F5-4227-AD88-6BD6B25B4CCE}" type="presParOf" srcId="{47BC0C80-8A4E-406F-8C05-39B6022D6C15}" destId="{8F8ABD8A-DBDC-4094-B1B0-47819E142E51}" srcOrd="1" destOrd="0" presId="urn:microsoft.com/office/officeart/2005/8/layout/hierarchy1"/>
    <dgm:cxn modelId="{9C806396-9B8E-42E1-81EE-8934D04740B8}" type="presParOf" srcId="{656932F3-8B6D-4292-9C62-F6BFC8CE8EFC}" destId="{5579B435-6288-40FC-AB49-4944AC73DCAA}" srcOrd="1" destOrd="0" presId="urn:microsoft.com/office/officeart/2005/8/layout/hierarchy1"/>
    <dgm:cxn modelId="{AF8D35BA-3A3C-4CC9-AB44-30CB9E125BED}" type="presParOf" srcId="{F78E0FAF-7BBD-4F23-8AA7-7A289108EB04}" destId="{BE6EAE10-216B-46C9-B114-08FE68F50DEF}" srcOrd="4" destOrd="0" presId="urn:microsoft.com/office/officeart/2005/8/layout/hierarchy1"/>
    <dgm:cxn modelId="{6CBEFC18-35B3-49E6-A33D-C3AE89459463}" type="presParOf" srcId="{F78E0FAF-7BBD-4F23-8AA7-7A289108EB04}" destId="{8A367408-4C9D-4D3F-8BE4-B2FF271BBF38}" srcOrd="5" destOrd="0" presId="urn:microsoft.com/office/officeart/2005/8/layout/hierarchy1"/>
    <dgm:cxn modelId="{ED369DFD-E041-4932-9F55-EEF83580A718}" type="presParOf" srcId="{8A367408-4C9D-4D3F-8BE4-B2FF271BBF38}" destId="{07E6F798-54B5-44FA-8D0A-F6AAFECDDC46}" srcOrd="0" destOrd="0" presId="urn:microsoft.com/office/officeart/2005/8/layout/hierarchy1"/>
    <dgm:cxn modelId="{32ABEE3B-ECA5-4DBB-8D73-0FB2E55C76F6}" type="presParOf" srcId="{07E6F798-54B5-44FA-8D0A-F6AAFECDDC46}" destId="{0BBF8C43-ED63-42A4-97B9-70D6ABB0F990}" srcOrd="0" destOrd="0" presId="urn:microsoft.com/office/officeart/2005/8/layout/hierarchy1"/>
    <dgm:cxn modelId="{48520466-9E37-421C-B1E1-6A87F817C731}" type="presParOf" srcId="{07E6F798-54B5-44FA-8D0A-F6AAFECDDC46}" destId="{341C2B3B-CDAD-410F-911F-F3D89D45563B}" srcOrd="1" destOrd="0" presId="urn:microsoft.com/office/officeart/2005/8/layout/hierarchy1"/>
    <dgm:cxn modelId="{5E4AE473-D5D2-4E35-A863-F3BD4E5D62E2}" type="presParOf" srcId="{8A367408-4C9D-4D3F-8BE4-B2FF271BBF38}" destId="{57375A7B-E33B-49A9-9165-CBC43397780F}" srcOrd="1" destOrd="0" presId="urn:microsoft.com/office/officeart/2005/8/layout/hierarchy1"/>
    <dgm:cxn modelId="{5E1F4FC4-CF06-4C21-8FEE-6EBD7387DBA8}" type="presParOf" srcId="{57375A7B-E33B-49A9-9165-CBC43397780F}" destId="{209F17A1-2279-4C94-A89A-81193447E809}" srcOrd="0" destOrd="0" presId="urn:microsoft.com/office/officeart/2005/8/layout/hierarchy1"/>
    <dgm:cxn modelId="{67DE1AD6-01DC-4196-8806-6A1882F6C871}" type="presParOf" srcId="{57375A7B-E33B-49A9-9165-CBC43397780F}" destId="{B1ECB87B-123C-4BA4-960F-4961B36EAABF}" srcOrd="1" destOrd="0" presId="urn:microsoft.com/office/officeart/2005/8/layout/hierarchy1"/>
    <dgm:cxn modelId="{8EF92961-C3C4-4F5E-AA41-551455FE71E8}" type="presParOf" srcId="{B1ECB87B-123C-4BA4-960F-4961B36EAABF}" destId="{455D13B2-0490-4668-BD28-20EE1B4872B7}" srcOrd="0" destOrd="0" presId="urn:microsoft.com/office/officeart/2005/8/layout/hierarchy1"/>
    <dgm:cxn modelId="{1A4F7466-3BEB-487F-B780-3DCEFA0F1089}" type="presParOf" srcId="{455D13B2-0490-4668-BD28-20EE1B4872B7}" destId="{808FF9CC-83EC-475B-BEB4-05A8648E0166}" srcOrd="0" destOrd="0" presId="urn:microsoft.com/office/officeart/2005/8/layout/hierarchy1"/>
    <dgm:cxn modelId="{93C6B5C0-2566-428A-9A4C-5D1CF14AB2CA}" type="presParOf" srcId="{455D13B2-0490-4668-BD28-20EE1B4872B7}" destId="{EE9CD2F4-A069-4AED-BE89-2D3E4B882E99}" srcOrd="1" destOrd="0" presId="urn:microsoft.com/office/officeart/2005/8/layout/hierarchy1"/>
    <dgm:cxn modelId="{A4D11A6E-A880-435B-A042-749A396337D0}" type="presParOf" srcId="{B1ECB87B-123C-4BA4-960F-4961B36EAABF}" destId="{EDC38F60-4F39-44B1-9523-F38912F35155}" srcOrd="1" destOrd="0" presId="urn:microsoft.com/office/officeart/2005/8/layout/hierarchy1"/>
    <dgm:cxn modelId="{B2113039-4CD3-45C7-812E-7F5EBF2FA9AF}" type="presParOf" srcId="{57375A7B-E33B-49A9-9165-CBC43397780F}" destId="{252E94ED-6328-4159-80BA-1A93F3A79E93}" srcOrd="2" destOrd="0" presId="urn:microsoft.com/office/officeart/2005/8/layout/hierarchy1"/>
    <dgm:cxn modelId="{82BB6DE1-3DF6-4202-8C47-FC925621DDCC}" type="presParOf" srcId="{57375A7B-E33B-49A9-9165-CBC43397780F}" destId="{DBC94E6B-1B6C-43EE-9526-9777B716E26B}" srcOrd="3" destOrd="0" presId="urn:microsoft.com/office/officeart/2005/8/layout/hierarchy1"/>
    <dgm:cxn modelId="{61E38B96-FAEC-4CC3-9A15-8F77740128F3}" type="presParOf" srcId="{DBC94E6B-1B6C-43EE-9526-9777B716E26B}" destId="{B45EBFD1-B95E-4010-A167-3B217008B962}" srcOrd="0" destOrd="0" presId="urn:microsoft.com/office/officeart/2005/8/layout/hierarchy1"/>
    <dgm:cxn modelId="{73F814AF-218E-4577-88D6-D8B6DE1D8987}" type="presParOf" srcId="{B45EBFD1-B95E-4010-A167-3B217008B962}" destId="{0E4B2EA0-F33B-4B7A-866A-6F65ACCC04CE}" srcOrd="0" destOrd="0" presId="urn:microsoft.com/office/officeart/2005/8/layout/hierarchy1"/>
    <dgm:cxn modelId="{229FE478-306D-4B37-B046-B55C0A31DAEB}" type="presParOf" srcId="{B45EBFD1-B95E-4010-A167-3B217008B962}" destId="{8F5877E9-43ED-422E-B4BF-7749DB2D44ED}" srcOrd="1" destOrd="0" presId="urn:microsoft.com/office/officeart/2005/8/layout/hierarchy1"/>
    <dgm:cxn modelId="{3E7BA146-639A-432C-AAC5-3B171034E105}" type="presParOf" srcId="{DBC94E6B-1B6C-43EE-9526-9777B716E26B}" destId="{65E0CC3C-3797-4E86-9949-E9B3EF3F2C3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1003429-0267-4304-A601-C6BE05F5EE0A}" type="doc">
      <dgm:prSet loTypeId="urn:microsoft.com/office/officeart/2005/8/layout/hierarchy1" loCatId="hierarchy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B774C77A-5755-4C48-A5E4-4C50B0376E52}">
      <dgm:prSet phldrT="[Text]" custT="1"/>
      <dgm:spPr/>
      <dgm:t>
        <a:bodyPr/>
        <a:lstStyle/>
        <a:p>
          <a:r>
            <a:rPr lang="en-US" sz="1400" b="1" dirty="0" smtClean="0"/>
            <a:t>ca-policy-</a:t>
          </a:r>
          <a:r>
            <a:rPr lang="en-US" sz="1400" b="1" dirty="0" err="1" smtClean="0"/>
            <a:t>lcg</a:t>
          </a:r>
          <a:endParaRPr lang="en-US" sz="1400" b="1" dirty="0"/>
        </a:p>
      </dgm:t>
    </dgm:pt>
    <dgm:pt modelId="{23A1E667-2622-4069-97A1-7BB8DF63C4FB}" type="parTrans" cxnId="{B2400909-35F2-478C-8A54-E584CF36F0CA}">
      <dgm:prSet/>
      <dgm:spPr/>
      <dgm:t>
        <a:bodyPr/>
        <a:lstStyle/>
        <a:p>
          <a:endParaRPr lang="en-US"/>
        </a:p>
      </dgm:t>
    </dgm:pt>
    <dgm:pt modelId="{721E9E71-32AF-4BE9-BE46-74E0D8724888}" type="sibTrans" cxnId="{B2400909-35F2-478C-8A54-E584CF36F0CA}">
      <dgm:prSet/>
      <dgm:spPr/>
      <dgm:t>
        <a:bodyPr/>
        <a:lstStyle/>
        <a:p>
          <a:endParaRPr lang="en-US"/>
        </a:p>
      </dgm:t>
    </dgm:pt>
    <dgm:pt modelId="{011FB8AF-124C-4CA2-8F16-A344C4B64B1F}">
      <dgm:prSet phldrT="[Text]" custT="1"/>
      <dgm:spPr/>
      <dgm:t>
        <a:bodyPr/>
        <a:lstStyle/>
        <a:p>
          <a:r>
            <a:rPr lang="en-US" sz="1400" dirty="0" smtClean="0"/>
            <a:t>IGTF Classic</a:t>
          </a:r>
          <a:endParaRPr lang="en-US" sz="1400" dirty="0"/>
        </a:p>
      </dgm:t>
    </dgm:pt>
    <dgm:pt modelId="{7933990D-7C47-4BAD-97F1-EF98ACD2E91D}" type="parTrans" cxnId="{D7916E04-E417-4BFF-BA5D-210CA73FE567}">
      <dgm:prSet/>
      <dgm:spPr/>
      <dgm:t>
        <a:bodyPr/>
        <a:lstStyle/>
        <a:p>
          <a:endParaRPr lang="en-US" sz="2000"/>
        </a:p>
      </dgm:t>
    </dgm:pt>
    <dgm:pt modelId="{AF81D886-E7D7-4C3C-B459-65BEDE4114F8}" type="sibTrans" cxnId="{D7916E04-E417-4BFF-BA5D-210CA73FE567}">
      <dgm:prSet/>
      <dgm:spPr/>
      <dgm:t>
        <a:bodyPr/>
        <a:lstStyle/>
        <a:p>
          <a:endParaRPr lang="en-US"/>
        </a:p>
      </dgm:t>
    </dgm:pt>
    <dgm:pt modelId="{31E9EAAF-89AA-4987-8FDF-3919F2AFC13F}">
      <dgm:prSet phldrT="[Text]" custT="1"/>
      <dgm:spPr/>
      <dgm:t>
        <a:bodyPr/>
        <a:lstStyle/>
        <a:p>
          <a:r>
            <a:rPr lang="en-US" sz="1400" dirty="0" smtClean="0"/>
            <a:t>ca-AEGIS</a:t>
          </a:r>
          <a:endParaRPr lang="en-US" sz="1400" dirty="0"/>
        </a:p>
      </dgm:t>
    </dgm:pt>
    <dgm:pt modelId="{9282F968-AE25-4E9B-B9FB-9E9F227E615B}" type="parTrans" cxnId="{FB907A15-1ED7-45B8-AC20-687F49DAB599}">
      <dgm:prSet/>
      <dgm:spPr/>
      <dgm:t>
        <a:bodyPr/>
        <a:lstStyle/>
        <a:p>
          <a:endParaRPr lang="en-US" sz="2000"/>
        </a:p>
      </dgm:t>
    </dgm:pt>
    <dgm:pt modelId="{92058EF3-190E-4A2F-A06A-039D57938A2C}" type="sibTrans" cxnId="{FB907A15-1ED7-45B8-AC20-687F49DAB599}">
      <dgm:prSet/>
      <dgm:spPr/>
      <dgm:t>
        <a:bodyPr/>
        <a:lstStyle/>
        <a:p>
          <a:endParaRPr lang="en-US"/>
        </a:p>
      </dgm:t>
    </dgm:pt>
    <dgm:pt modelId="{AE3BB331-B19A-497D-97A2-0CA6A032E290}">
      <dgm:prSet phldrT="[Text]" custT="1"/>
      <dgm:spPr/>
      <dgm:t>
        <a:bodyPr/>
        <a:lstStyle/>
        <a:p>
          <a:r>
            <a:rPr lang="en-US" sz="1400" dirty="0" smtClean="0"/>
            <a:t>…</a:t>
          </a:r>
          <a:endParaRPr lang="en-US" sz="1400" dirty="0"/>
        </a:p>
      </dgm:t>
    </dgm:pt>
    <dgm:pt modelId="{27E53B26-233F-4550-B814-1E78ABCE00AE}" type="parTrans" cxnId="{3F713C2A-39F2-48DC-A31E-788D94856064}">
      <dgm:prSet/>
      <dgm:spPr/>
      <dgm:t>
        <a:bodyPr/>
        <a:lstStyle/>
        <a:p>
          <a:endParaRPr lang="en-US" sz="2000"/>
        </a:p>
      </dgm:t>
    </dgm:pt>
    <dgm:pt modelId="{EDFBEE4D-E67C-4EB8-AB3D-2BEAC8C47BB0}" type="sibTrans" cxnId="{3F713C2A-39F2-48DC-A31E-788D94856064}">
      <dgm:prSet/>
      <dgm:spPr/>
      <dgm:t>
        <a:bodyPr/>
        <a:lstStyle/>
        <a:p>
          <a:endParaRPr lang="en-US"/>
        </a:p>
      </dgm:t>
    </dgm:pt>
    <dgm:pt modelId="{DB717BDF-C173-4721-8F6E-DD5C8A111D4B}">
      <dgm:prSet phldrT="[Text]" custT="1"/>
      <dgm:spPr/>
      <dgm:t>
        <a:bodyPr/>
        <a:lstStyle/>
        <a:p>
          <a:r>
            <a:rPr lang="en-US" sz="1400" dirty="0" smtClean="0"/>
            <a:t>IGTF MICS</a:t>
          </a:r>
          <a:endParaRPr lang="en-US" sz="1400" dirty="0"/>
        </a:p>
      </dgm:t>
    </dgm:pt>
    <dgm:pt modelId="{426AD863-9AA3-41FD-B5C4-54B6B2CE2AE1}" type="parTrans" cxnId="{D33500B7-65FB-4578-AE4D-1F1C734C812C}">
      <dgm:prSet/>
      <dgm:spPr/>
      <dgm:t>
        <a:bodyPr/>
        <a:lstStyle/>
        <a:p>
          <a:endParaRPr lang="en-US" sz="2000"/>
        </a:p>
      </dgm:t>
    </dgm:pt>
    <dgm:pt modelId="{EBDAAC1A-ECAA-478F-95E9-AD9EB17523F5}" type="sibTrans" cxnId="{D33500B7-65FB-4578-AE4D-1F1C734C812C}">
      <dgm:prSet/>
      <dgm:spPr/>
      <dgm:t>
        <a:bodyPr/>
        <a:lstStyle/>
        <a:p>
          <a:endParaRPr lang="en-US"/>
        </a:p>
      </dgm:t>
    </dgm:pt>
    <dgm:pt modelId="{C0F4546D-97F5-4AB6-817F-298825DD2A2B}">
      <dgm:prSet phldrT="[Text]" custT="1"/>
      <dgm:spPr/>
      <dgm:t>
        <a:bodyPr/>
        <a:lstStyle/>
        <a:p>
          <a:r>
            <a:rPr lang="en-US" sz="1400" dirty="0" smtClean="0"/>
            <a:t>ca-TCS</a:t>
          </a:r>
          <a:endParaRPr lang="en-US" sz="1400" dirty="0"/>
        </a:p>
      </dgm:t>
    </dgm:pt>
    <dgm:pt modelId="{A9AB02C3-9D11-4DED-BC81-F38E9A29B838}" type="parTrans" cxnId="{B84A7374-250F-41EC-90A3-D2EC0C9BBE32}">
      <dgm:prSet/>
      <dgm:spPr/>
      <dgm:t>
        <a:bodyPr/>
        <a:lstStyle/>
        <a:p>
          <a:endParaRPr lang="en-US" sz="2000"/>
        </a:p>
      </dgm:t>
    </dgm:pt>
    <dgm:pt modelId="{3796A015-DD1E-4707-8B01-CE988BDCC1E5}" type="sibTrans" cxnId="{B84A7374-250F-41EC-90A3-D2EC0C9BBE32}">
      <dgm:prSet/>
      <dgm:spPr/>
      <dgm:t>
        <a:bodyPr/>
        <a:lstStyle/>
        <a:p>
          <a:endParaRPr lang="en-US"/>
        </a:p>
      </dgm:t>
    </dgm:pt>
    <dgm:pt modelId="{2BD3FA52-DB82-4731-9E4A-2C30B2BEC4E1}">
      <dgm:prSet phldrT="[Text]" custT="1"/>
      <dgm:spPr/>
      <dgm:t>
        <a:bodyPr/>
        <a:lstStyle/>
        <a:p>
          <a:r>
            <a:rPr lang="en-US" sz="1400" dirty="0" smtClean="0"/>
            <a:t>…</a:t>
          </a:r>
          <a:endParaRPr lang="en-US" sz="1400" dirty="0"/>
        </a:p>
      </dgm:t>
    </dgm:pt>
    <dgm:pt modelId="{A80B0F93-DAA1-4EFD-8DBB-07CCD910C511}" type="parTrans" cxnId="{CFCDE903-FE42-4ADD-AFC8-34A5CEE67707}">
      <dgm:prSet/>
      <dgm:spPr/>
      <dgm:t>
        <a:bodyPr/>
        <a:lstStyle/>
        <a:p>
          <a:endParaRPr lang="en-US" sz="2000"/>
        </a:p>
      </dgm:t>
    </dgm:pt>
    <dgm:pt modelId="{8C2B7381-103F-43C9-8504-D72BFE546060}" type="sibTrans" cxnId="{CFCDE903-FE42-4ADD-AFC8-34A5CEE67707}">
      <dgm:prSet/>
      <dgm:spPr/>
      <dgm:t>
        <a:bodyPr/>
        <a:lstStyle/>
        <a:p>
          <a:endParaRPr lang="en-US"/>
        </a:p>
      </dgm:t>
    </dgm:pt>
    <dgm:pt modelId="{32B54793-4AC2-49DD-884C-7389B58F3542}">
      <dgm:prSet phldrT="[Text]" custT="1"/>
      <dgm:spPr/>
      <dgm:t>
        <a:bodyPr/>
        <a:lstStyle/>
        <a:p>
          <a:r>
            <a:rPr lang="en-US" sz="1400" dirty="0" smtClean="0"/>
            <a:t>IGTF SLCS</a:t>
          </a:r>
          <a:endParaRPr lang="en-US" sz="1400" dirty="0"/>
        </a:p>
      </dgm:t>
    </dgm:pt>
    <dgm:pt modelId="{694188F5-D7C9-4155-9C3D-F93140C03758}" type="parTrans" cxnId="{9266D346-8D51-4CD9-98E0-CC81A7C89685}">
      <dgm:prSet/>
      <dgm:spPr/>
      <dgm:t>
        <a:bodyPr/>
        <a:lstStyle/>
        <a:p>
          <a:endParaRPr lang="en-US" sz="2000"/>
        </a:p>
      </dgm:t>
    </dgm:pt>
    <dgm:pt modelId="{B70BE379-6CE4-4230-BEC9-7374016F4698}" type="sibTrans" cxnId="{9266D346-8D51-4CD9-98E0-CC81A7C89685}">
      <dgm:prSet/>
      <dgm:spPr/>
      <dgm:t>
        <a:bodyPr/>
        <a:lstStyle/>
        <a:p>
          <a:endParaRPr lang="en-US"/>
        </a:p>
      </dgm:t>
    </dgm:pt>
    <dgm:pt modelId="{BD7DA83C-5377-4391-B6B1-6801E25C394B}">
      <dgm:prSet phldrT="[Text]" custT="1"/>
      <dgm:spPr/>
      <dgm:t>
        <a:bodyPr/>
        <a:lstStyle/>
        <a:p>
          <a:r>
            <a:rPr lang="en-US" sz="1400" dirty="0" smtClean="0"/>
            <a:t>ca-DFN-AAI</a:t>
          </a:r>
          <a:endParaRPr lang="en-US" sz="1400" dirty="0"/>
        </a:p>
      </dgm:t>
    </dgm:pt>
    <dgm:pt modelId="{ED24B1DB-81BE-4713-8ADA-D44126B878C9}" type="parTrans" cxnId="{FBC74926-0FB2-4419-8030-7D4500B8760C}">
      <dgm:prSet/>
      <dgm:spPr/>
      <dgm:t>
        <a:bodyPr/>
        <a:lstStyle/>
        <a:p>
          <a:endParaRPr lang="en-US" sz="2000"/>
        </a:p>
      </dgm:t>
    </dgm:pt>
    <dgm:pt modelId="{CCBE8692-9DE4-4C2C-A39C-9B226651D015}" type="sibTrans" cxnId="{FBC74926-0FB2-4419-8030-7D4500B8760C}">
      <dgm:prSet/>
      <dgm:spPr/>
      <dgm:t>
        <a:bodyPr/>
        <a:lstStyle/>
        <a:p>
          <a:endParaRPr lang="en-US"/>
        </a:p>
      </dgm:t>
    </dgm:pt>
    <dgm:pt modelId="{8FA3EF03-2A51-4387-9F52-A9B0A3664EF7}">
      <dgm:prSet phldrT="[Text]" custT="1"/>
      <dgm:spPr/>
      <dgm:t>
        <a:bodyPr/>
        <a:lstStyle/>
        <a:p>
          <a:r>
            <a:rPr lang="en-US" sz="1400" dirty="0" smtClean="0"/>
            <a:t>…</a:t>
          </a:r>
          <a:endParaRPr lang="en-US" sz="1400" dirty="0"/>
        </a:p>
      </dgm:t>
    </dgm:pt>
    <dgm:pt modelId="{05DE28E7-0D90-4D9C-BF88-B010B056596F}" type="parTrans" cxnId="{CC5BF2C2-3A27-4B33-B311-3F15C332B07D}">
      <dgm:prSet/>
      <dgm:spPr/>
      <dgm:t>
        <a:bodyPr/>
        <a:lstStyle/>
        <a:p>
          <a:endParaRPr lang="en-US" sz="2000"/>
        </a:p>
      </dgm:t>
    </dgm:pt>
    <dgm:pt modelId="{BFAD39BB-D250-456F-9437-0E518C53D7E2}" type="sibTrans" cxnId="{CC5BF2C2-3A27-4B33-B311-3F15C332B07D}">
      <dgm:prSet/>
      <dgm:spPr/>
      <dgm:t>
        <a:bodyPr/>
        <a:lstStyle/>
        <a:p>
          <a:endParaRPr lang="en-US"/>
        </a:p>
      </dgm:t>
    </dgm:pt>
    <dgm:pt modelId="{5F3F0D8A-FD20-4750-B0C9-69E3AB557922}" type="pres">
      <dgm:prSet presAssocID="{01003429-0267-4304-A601-C6BE05F5EE0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A1B9D1B-5DFA-474E-B4DF-B83BDF5B0AD7}" type="pres">
      <dgm:prSet presAssocID="{B774C77A-5755-4C48-A5E4-4C50B0376E52}" presName="hierRoot1" presStyleCnt="0"/>
      <dgm:spPr/>
    </dgm:pt>
    <dgm:pt modelId="{7FAB586F-5100-40D1-826E-15F54017CC5C}" type="pres">
      <dgm:prSet presAssocID="{B774C77A-5755-4C48-A5E4-4C50B0376E52}" presName="composite" presStyleCnt="0"/>
      <dgm:spPr/>
    </dgm:pt>
    <dgm:pt modelId="{C423C282-70DA-449E-BF95-6FDBEE4A69A7}" type="pres">
      <dgm:prSet presAssocID="{B774C77A-5755-4C48-A5E4-4C50B0376E52}" presName="background" presStyleLbl="node0" presStyleIdx="0" presStyleCnt="1"/>
      <dgm:spPr/>
    </dgm:pt>
    <dgm:pt modelId="{B751CF18-55C3-4EF7-89D0-E86BF6369DEE}" type="pres">
      <dgm:prSet presAssocID="{B774C77A-5755-4C48-A5E4-4C50B0376E52}" presName="text" presStyleLbl="fgAcc0" presStyleIdx="0" presStyleCnt="1" custScaleX="172398" custLinFactNeighborX="-6550" custLinFactNeighborY="-362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78E0FAF-7BBD-4F23-8AA7-7A289108EB04}" type="pres">
      <dgm:prSet presAssocID="{B774C77A-5755-4C48-A5E4-4C50B0376E52}" presName="hierChild2" presStyleCnt="0"/>
      <dgm:spPr/>
    </dgm:pt>
    <dgm:pt modelId="{256C3F68-5122-4F40-BEDA-100D2BCAE166}" type="pres">
      <dgm:prSet presAssocID="{7933990D-7C47-4BAD-97F1-EF98ACD2E91D}" presName="Name10" presStyleLbl="parChTrans1D2" presStyleIdx="0" presStyleCnt="3"/>
      <dgm:spPr/>
      <dgm:t>
        <a:bodyPr/>
        <a:lstStyle/>
        <a:p>
          <a:endParaRPr lang="en-US"/>
        </a:p>
      </dgm:t>
    </dgm:pt>
    <dgm:pt modelId="{5CB984F6-32DC-49BB-B42A-794EC4CAF843}" type="pres">
      <dgm:prSet presAssocID="{011FB8AF-124C-4CA2-8F16-A344C4B64B1F}" presName="hierRoot2" presStyleCnt="0"/>
      <dgm:spPr/>
    </dgm:pt>
    <dgm:pt modelId="{6C482343-6492-4260-92DF-EA3846E30497}" type="pres">
      <dgm:prSet presAssocID="{011FB8AF-124C-4CA2-8F16-A344C4B64B1F}" presName="composite2" presStyleCnt="0"/>
      <dgm:spPr/>
    </dgm:pt>
    <dgm:pt modelId="{0598004D-6743-418B-892C-6D4D2334D93F}" type="pres">
      <dgm:prSet presAssocID="{011FB8AF-124C-4CA2-8F16-A344C4B64B1F}" presName="background2" presStyleLbl="node2" presStyleIdx="0" presStyleCnt="3"/>
      <dgm:spPr/>
    </dgm:pt>
    <dgm:pt modelId="{D49E9399-07F1-46BF-801F-F6F6E33ACEE8}" type="pres">
      <dgm:prSet presAssocID="{011FB8AF-124C-4CA2-8F16-A344C4B64B1F}" presName="text2" presStyleLbl="fgAcc2" presStyleIdx="0" presStyleCnt="3" custScaleY="507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BD68EFD-811D-4BAF-8AC8-3ADC079D5FE6}" type="pres">
      <dgm:prSet presAssocID="{011FB8AF-124C-4CA2-8F16-A344C4B64B1F}" presName="hierChild3" presStyleCnt="0"/>
      <dgm:spPr/>
    </dgm:pt>
    <dgm:pt modelId="{6520307A-2CB1-4225-9FC4-44CFCEAC03BA}" type="pres">
      <dgm:prSet presAssocID="{9282F968-AE25-4E9B-B9FB-9E9F227E615B}" presName="Name17" presStyleLbl="parChTrans1D3" presStyleIdx="0" presStyleCnt="6"/>
      <dgm:spPr/>
      <dgm:t>
        <a:bodyPr/>
        <a:lstStyle/>
        <a:p>
          <a:endParaRPr lang="en-US"/>
        </a:p>
      </dgm:t>
    </dgm:pt>
    <dgm:pt modelId="{0BA68559-EFB9-4DEB-A965-2A496453F090}" type="pres">
      <dgm:prSet presAssocID="{31E9EAAF-89AA-4987-8FDF-3919F2AFC13F}" presName="hierRoot3" presStyleCnt="0"/>
      <dgm:spPr/>
    </dgm:pt>
    <dgm:pt modelId="{C18DB56D-F1ED-4809-AE73-516354AE8F42}" type="pres">
      <dgm:prSet presAssocID="{31E9EAAF-89AA-4987-8FDF-3919F2AFC13F}" presName="composite3" presStyleCnt="0"/>
      <dgm:spPr/>
    </dgm:pt>
    <dgm:pt modelId="{6DEBC992-A550-4A46-80DE-91FBA833DACE}" type="pres">
      <dgm:prSet presAssocID="{31E9EAAF-89AA-4987-8FDF-3919F2AFC13F}" presName="background3" presStyleLbl="node3" presStyleIdx="0" presStyleCnt="6"/>
      <dgm:spPr/>
    </dgm:pt>
    <dgm:pt modelId="{1BF29B37-FEA0-4B4E-926A-92431A2082C9}" type="pres">
      <dgm:prSet presAssocID="{31E9EAAF-89AA-4987-8FDF-3919F2AFC13F}" presName="text3" presStyleLbl="fgAcc3" presStyleIdx="0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06CA7D-CF3F-45DE-AED1-6043BAB2FBA8}" type="pres">
      <dgm:prSet presAssocID="{31E9EAAF-89AA-4987-8FDF-3919F2AFC13F}" presName="hierChild4" presStyleCnt="0"/>
      <dgm:spPr/>
    </dgm:pt>
    <dgm:pt modelId="{BCE2E285-A089-4839-8436-7FCC2F3497A8}" type="pres">
      <dgm:prSet presAssocID="{27E53B26-233F-4550-B814-1E78ABCE00AE}" presName="Name17" presStyleLbl="parChTrans1D3" presStyleIdx="1" presStyleCnt="6"/>
      <dgm:spPr/>
      <dgm:t>
        <a:bodyPr/>
        <a:lstStyle/>
        <a:p>
          <a:endParaRPr lang="en-US"/>
        </a:p>
      </dgm:t>
    </dgm:pt>
    <dgm:pt modelId="{8852D597-1115-42B8-962D-21CDD1B056FD}" type="pres">
      <dgm:prSet presAssocID="{AE3BB331-B19A-497D-97A2-0CA6A032E290}" presName="hierRoot3" presStyleCnt="0"/>
      <dgm:spPr/>
    </dgm:pt>
    <dgm:pt modelId="{E80DEDBB-3ECE-4DBF-A2A5-223CE2A18DB8}" type="pres">
      <dgm:prSet presAssocID="{AE3BB331-B19A-497D-97A2-0CA6A032E290}" presName="composite3" presStyleCnt="0"/>
      <dgm:spPr/>
    </dgm:pt>
    <dgm:pt modelId="{A6190071-14B2-4F5A-BE8B-9253AEB91054}" type="pres">
      <dgm:prSet presAssocID="{AE3BB331-B19A-497D-97A2-0CA6A032E290}" presName="background3" presStyleLbl="node3" presStyleIdx="1" presStyleCnt="6"/>
      <dgm:spPr/>
    </dgm:pt>
    <dgm:pt modelId="{D66932F6-BDCB-4B7D-8897-EE06A416B89C}" type="pres">
      <dgm:prSet presAssocID="{AE3BB331-B19A-497D-97A2-0CA6A032E290}" presName="text3" presStyleLbl="fgAcc3" presStyleIdx="1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8C1C07-4DC0-4A21-A0EA-4048E487C795}" type="pres">
      <dgm:prSet presAssocID="{AE3BB331-B19A-497D-97A2-0CA6A032E290}" presName="hierChild4" presStyleCnt="0"/>
      <dgm:spPr/>
    </dgm:pt>
    <dgm:pt modelId="{59A3F1BE-C174-481D-89BC-8B35006D9028}" type="pres">
      <dgm:prSet presAssocID="{426AD863-9AA3-41FD-B5C4-54B6B2CE2AE1}" presName="Name10" presStyleLbl="parChTrans1D2" presStyleIdx="1" presStyleCnt="3"/>
      <dgm:spPr/>
      <dgm:t>
        <a:bodyPr/>
        <a:lstStyle/>
        <a:p>
          <a:endParaRPr lang="en-US"/>
        </a:p>
      </dgm:t>
    </dgm:pt>
    <dgm:pt modelId="{FB3A995F-FA37-4F4A-97DA-A3FFC47788E2}" type="pres">
      <dgm:prSet presAssocID="{DB717BDF-C173-4721-8F6E-DD5C8A111D4B}" presName="hierRoot2" presStyleCnt="0"/>
      <dgm:spPr/>
    </dgm:pt>
    <dgm:pt modelId="{B9F93D0B-B66F-4922-AAB2-549B2D7CC54B}" type="pres">
      <dgm:prSet presAssocID="{DB717BDF-C173-4721-8F6E-DD5C8A111D4B}" presName="composite2" presStyleCnt="0"/>
      <dgm:spPr/>
    </dgm:pt>
    <dgm:pt modelId="{C7766D34-5CE7-4A14-BC2A-AA181BCF09DB}" type="pres">
      <dgm:prSet presAssocID="{DB717BDF-C173-4721-8F6E-DD5C8A111D4B}" presName="background2" presStyleLbl="node2" presStyleIdx="1" presStyleCnt="3"/>
      <dgm:spPr/>
    </dgm:pt>
    <dgm:pt modelId="{D2689834-5F29-40ED-8755-72E888178FD2}" type="pres">
      <dgm:prSet presAssocID="{DB717BDF-C173-4721-8F6E-DD5C8A111D4B}" presName="text2" presStyleLbl="fgAcc2" presStyleIdx="1" presStyleCnt="3" custScaleY="507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89C6626-603D-4DC0-A5F5-52AD7E294689}" type="pres">
      <dgm:prSet presAssocID="{DB717BDF-C173-4721-8F6E-DD5C8A111D4B}" presName="hierChild3" presStyleCnt="0"/>
      <dgm:spPr/>
    </dgm:pt>
    <dgm:pt modelId="{7D55864F-C9E2-4285-9221-E1682340BD08}" type="pres">
      <dgm:prSet presAssocID="{A9AB02C3-9D11-4DED-BC81-F38E9A29B838}" presName="Name17" presStyleLbl="parChTrans1D3" presStyleIdx="2" presStyleCnt="6"/>
      <dgm:spPr/>
      <dgm:t>
        <a:bodyPr/>
        <a:lstStyle/>
        <a:p>
          <a:endParaRPr lang="en-US"/>
        </a:p>
      </dgm:t>
    </dgm:pt>
    <dgm:pt modelId="{C156F9AD-AF58-4080-9CFD-074A79D33045}" type="pres">
      <dgm:prSet presAssocID="{C0F4546D-97F5-4AB6-817F-298825DD2A2B}" presName="hierRoot3" presStyleCnt="0"/>
      <dgm:spPr/>
    </dgm:pt>
    <dgm:pt modelId="{595A5169-C81C-42DC-9F40-7E73BC889989}" type="pres">
      <dgm:prSet presAssocID="{C0F4546D-97F5-4AB6-817F-298825DD2A2B}" presName="composite3" presStyleCnt="0"/>
      <dgm:spPr/>
    </dgm:pt>
    <dgm:pt modelId="{C94C3FDB-FA1F-4C13-A742-6D6DB1EC2F65}" type="pres">
      <dgm:prSet presAssocID="{C0F4546D-97F5-4AB6-817F-298825DD2A2B}" presName="background3" presStyleLbl="node3" presStyleIdx="2" presStyleCnt="6"/>
      <dgm:spPr/>
    </dgm:pt>
    <dgm:pt modelId="{DA414E63-4DBC-4B57-BD26-0AE1842AE531}" type="pres">
      <dgm:prSet presAssocID="{C0F4546D-97F5-4AB6-817F-298825DD2A2B}" presName="text3" presStyleLbl="fgAcc3" presStyleIdx="2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ADD07E8-A8C7-40F3-9E0E-3C4A5AC9F627}" type="pres">
      <dgm:prSet presAssocID="{C0F4546D-97F5-4AB6-817F-298825DD2A2B}" presName="hierChild4" presStyleCnt="0"/>
      <dgm:spPr/>
    </dgm:pt>
    <dgm:pt modelId="{9689CEA2-B7F0-43D3-B2F1-E29B878B2C9A}" type="pres">
      <dgm:prSet presAssocID="{A80B0F93-DAA1-4EFD-8DBB-07CCD910C511}" presName="Name17" presStyleLbl="parChTrans1D3" presStyleIdx="3" presStyleCnt="6"/>
      <dgm:spPr/>
      <dgm:t>
        <a:bodyPr/>
        <a:lstStyle/>
        <a:p>
          <a:endParaRPr lang="en-US"/>
        </a:p>
      </dgm:t>
    </dgm:pt>
    <dgm:pt modelId="{656932F3-8B6D-4292-9C62-F6BFC8CE8EFC}" type="pres">
      <dgm:prSet presAssocID="{2BD3FA52-DB82-4731-9E4A-2C30B2BEC4E1}" presName="hierRoot3" presStyleCnt="0"/>
      <dgm:spPr/>
    </dgm:pt>
    <dgm:pt modelId="{47BC0C80-8A4E-406F-8C05-39B6022D6C15}" type="pres">
      <dgm:prSet presAssocID="{2BD3FA52-DB82-4731-9E4A-2C30B2BEC4E1}" presName="composite3" presStyleCnt="0"/>
      <dgm:spPr/>
    </dgm:pt>
    <dgm:pt modelId="{0DC08051-4BDE-4293-ADDF-E57024CEB816}" type="pres">
      <dgm:prSet presAssocID="{2BD3FA52-DB82-4731-9E4A-2C30B2BEC4E1}" presName="background3" presStyleLbl="node3" presStyleIdx="3" presStyleCnt="6"/>
      <dgm:spPr/>
    </dgm:pt>
    <dgm:pt modelId="{8F8ABD8A-DBDC-4094-B1B0-47819E142E51}" type="pres">
      <dgm:prSet presAssocID="{2BD3FA52-DB82-4731-9E4A-2C30B2BEC4E1}" presName="text3" presStyleLbl="fgAcc3" presStyleIdx="3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79B435-6288-40FC-AB49-4944AC73DCAA}" type="pres">
      <dgm:prSet presAssocID="{2BD3FA52-DB82-4731-9E4A-2C30B2BEC4E1}" presName="hierChild4" presStyleCnt="0"/>
      <dgm:spPr/>
    </dgm:pt>
    <dgm:pt modelId="{BE6EAE10-216B-46C9-B114-08FE68F50DEF}" type="pres">
      <dgm:prSet presAssocID="{694188F5-D7C9-4155-9C3D-F93140C03758}" presName="Name10" presStyleLbl="parChTrans1D2" presStyleIdx="2" presStyleCnt="3"/>
      <dgm:spPr/>
      <dgm:t>
        <a:bodyPr/>
        <a:lstStyle/>
        <a:p>
          <a:endParaRPr lang="en-US"/>
        </a:p>
      </dgm:t>
    </dgm:pt>
    <dgm:pt modelId="{8A367408-4C9D-4D3F-8BE4-B2FF271BBF38}" type="pres">
      <dgm:prSet presAssocID="{32B54793-4AC2-49DD-884C-7389B58F3542}" presName="hierRoot2" presStyleCnt="0"/>
      <dgm:spPr/>
    </dgm:pt>
    <dgm:pt modelId="{07E6F798-54B5-44FA-8D0A-F6AAFECDDC46}" type="pres">
      <dgm:prSet presAssocID="{32B54793-4AC2-49DD-884C-7389B58F3542}" presName="composite2" presStyleCnt="0"/>
      <dgm:spPr/>
    </dgm:pt>
    <dgm:pt modelId="{0BBF8C43-ED63-42A4-97B9-70D6ABB0F990}" type="pres">
      <dgm:prSet presAssocID="{32B54793-4AC2-49DD-884C-7389B58F3542}" presName="background2" presStyleLbl="node2" presStyleIdx="2" presStyleCnt="3"/>
      <dgm:spPr/>
    </dgm:pt>
    <dgm:pt modelId="{341C2B3B-CDAD-410F-911F-F3D89D45563B}" type="pres">
      <dgm:prSet presAssocID="{32B54793-4AC2-49DD-884C-7389B58F3542}" presName="text2" presStyleLbl="fgAcc2" presStyleIdx="2" presStyleCnt="3" custScaleY="5079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7375A7B-E33B-49A9-9165-CBC43397780F}" type="pres">
      <dgm:prSet presAssocID="{32B54793-4AC2-49DD-884C-7389B58F3542}" presName="hierChild3" presStyleCnt="0"/>
      <dgm:spPr/>
    </dgm:pt>
    <dgm:pt modelId="{209F17A1-2279-4C94-A89A-81193447E809}" type="pres">
      <dgm:prSet presAssocID="{ED24B1DB-81BE-4713-8ADA-D44126B878C9}" presName="Name17" presStyleLbl="parChTrans1D3" presStyleIdx="4" presStyleCnt="6"/>
      <dgm:spPr/>
      <dgm:t>
        <a:bodyPr/>
        <a:lstStyle/>
        <a:p>
          <a:endParaRPr lang="en-US"/>
        </a:p>
      </dgm:t>
    </dgm:pt>
    <dgm:pt modelId="{B1ECB87B-123C-4BA4-960F-4961B36EAABF}" type="pres">
      <dgm:prSet presAssocID="{BD7DA83C-5377-4391-B6B1-6801E25C394B}" presName="hierRoot3" presStyleCnt="0"/>
      <dgm:spPr/>
    </dgm:pt>
    <dgm:pt modelId="{455D13B2-0490-4668-BD28-20EE1B4872B7}" type="pres">
      <dgm:prSet presAssocID="{BD7DA83C-5377-4391-B6B1-6801E25C394B}" presName="composite3" presStyleCnt="0"/>
      <dgm:spPr/>
    </dgm:pt>
    <dgm:pt modelId="{808FF9CC-83EC-475B-BEB4-05A8648E0166}" type="pres">
      <dgm:prSet presAssocID="{BD7DA83C-5377-4391-B6B1-6801E25C394B}" presName="background3" presStyleLbl="node3" presStyleIdx="4" presStyleCnt="6"/>
      <dgm:spPr/>
    </dgm:pt>
    <dgm:pt modelId="{EE9CD2F4-A069-4AED-BE89-2D3E4B882E99}" type="pres">
      <dgm:prSet presAssocID="{BD7DA83C-5377-4391-B6B1-6801E25C394B}" presName="text3" presStyleLbl="fgAcc3" presStyleIdx="4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DC38F60-4F39-44B1-9523-F38912F35155}" type="pres">
      <dgm:prSet presAssocID="{BD7DA83C-5377-4391-B6B1-6801E25C394B}" presName="hierChild4" presStyleCnt="0"/>
      <dgm:spPr/>
    </dgm:pt>
    <dgm:pt modelId="{252E94ED-6328-4159-80BA-1A93F3A79E93}" type="pres">
      <dgm:prSet presAssocID="{05DE28E7-0D90-4D9C-BF88-B010B056596F}" presName="Name17" presStyleLbl="parChTrans1D3" presStyleIdx="5" presStyleCnt="6"/>
      <dgm:spPr/>
      <dgm:t>
        <a:bodyPr/>
        <a:lstStyle/>
        <a:p>
          <a:endParaRPr lang="en-US"/>
        </a:p>
      </dgm:t>
    </dgm:pt>
    <dgm:pt modelId="{DBC94E6B-1B6C-43EE-9526-9777B716E26B}" type="pres">
      <dgm:prSet presAssocID="{8FA3EF03-2A51-4387-9F52-A9B0A3664EF7}" presName="hierRoot3" presStyleCnt="0"/>
      <dgm:spPr/>
    </dgm:pt>
    <dgm:pt modelId="{B45EBFD1-B95E-4010-A167-3B217008B962}" type="pres">
      <dgm:prSet presAssocID="{8FA3EF03-2A51-4387-9F52-A9B0A3664EF7}" presName="composite3" presStyleCnt="0"/>
      <dgm:spPr/>
    </dgm:pt>
    <dgm:pt modelId="{0E4B2EA0-F33B-4B7A-866A-6F65ACCC04CE}" type="pres">
      <dgm:prSet presAssocID="{8FA3EF03-2A51-4387-9F52-A9B0A3664EF7}" presName="background3" presStyleLbl="node3" presStyleIdx="5" presStyleCnt="6"/>
      <dgm:spPr/>
    </dgm:pt>
    <dgm:pt modelId="{8F5877E9-43ED-422E-B4BF-7749DB2D44ED}" type="pres">
      <dgm:prSet presAssocID="{8FA3EF03-2A51-4387-9F52-A9B0A3664EF7}" presName="text3" presStyleLbl="fgAcc3" presStyleIdx="5" presStyleCnt="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E0CC3C-3797-4E86-9949-E9B3EF3F2C31}" type="pres">
      <dgm:prSet presAssocID="{8FA3EF03-2A51-4387-9F52-A9B0A3664EF7}" presName="hierChild4" presStyleCnt="0"/>
      <dgm:spPr/>
    </dgm:pt>
  </dgm:ptLst>
  <dgm:cxnLst>
    <dgm:cxn modelId="{70F9FE84-477A-4AE8-8F13-CFD3445AE522}" type="presOf" srcId="{DB717BDF-C173-4721-8F6E-DD5C8A111D4B}" destId="{D2689834-5F29-40ED-8755-72E888178FD2}" srcOrd="0" destOrd="0" presId="urn:microsoft.com/office/officeart/2005/8/layout/hierarchy1"/>
    <dgm:cxn modelId="{017A46C5-4C5F-488A-B233-7E3375D1301A}" type="presOf" srcId="{01003429-0267-4304-A601-C6BE05F5EE0A}" destId="{5F3F0D8A-FD20-4750-B0C9-69E3AB557922}" srcOrd="0" destOrd="0" presId="urn:microsoft.com/office/officeart/2005/8/layout/hierarchy1"/>
    <dgm:cxn modelId="{9266D346-8D51-4CD9-98E0-CC81A7C89685}" srcId="{B774C77A-5755-4C48-A5E4-4C50B0376E52}" destId="{32B54793-4AC2-49DD-884C-7389B58F3542}" srcOrd="2" destOrd="0" parTransId="{694188F5-D7C9-4155-9C3D-F93140C03758}" sibTransId="{B70BE379-6CE4-4230-BEC9-7374016F4698}"/>
    <dgm:cxn modelId="{D7916E04-E417-4BFF-BA5D-210CA73FE567}" srcId="{B774C77A-5755-4C48-A5E4-4C50B0376E52}" destId="{011FB8AF-124C-4CA2-8F16-A344C4B64B1F}" srcOrd="0" destOrd="0" parTransId="{7933990D-7C47-4BAD-97F1-EF98ACD2E91D}" sibTransId="{AF81D886-E7D7-4C3C-B459-65BEDE4114F8}"/>
    <dgm:cxn modelId="{A4B8CAD5-6568-4AE9-8F23-36D2A355F885}" type="presOf" srcId="{C0F4546D-97F5-4AB6-817F-298825DD2A2B}" destId="{DA414E63-4DBC-4B57-BD26-0AE1842AE531}" srcOrd="0" destOrd="0" presId="urn:microsoft.com/office/officeart/2005/8/layout/hierarchy1"/>
    <dgm:cxn modelId="{EA94F488-1E1E-4F61-ACCC-C7BCFE52FB52}" type="presOf" srcId="{694188F5-D7C9-4155-9C3D-F93140C03758}" destId="{BE6EAE10-216B-46C9-B114-08FE68F50DEF}" srcOrd="0" destOrd="0" presId="urn:microsoft.com/office/officeart/2005/8/layout/hierarchy1"/>
    <dgm:cxn modelId="{D33500B7-65FB-4578-AE4D-1F1C734C812C}" srcId="{B774C77A-5755-4C48-A5E4-4C50B0376E52}" destId="{DB717BDF-C173-4721-8F6E-DD5C8A111D4B}" srcOrd="1" destOrd="0" parTransId="{426AD863-9AA3-41FD-B5C4-54B6B2CE2AE1}" sibTransId="{EBDAAC1A-ECAA-478F-95E9-AD9EB17523F5}"/>
    <dgm:cxn modelId="{CFCDE903-FE42-4ADD-AFC8-34A5CEE67707}" srcId="{DB717BDF-C173-4721-8F6E-DD5C8A111D4B}" destId="{2BD3FA52-DB82-4731-9E4A-2C30B2BEC4E1}" srcOrd="1" destOrd="0" parTransId="{A80B0F93-DAA1-4EFD-8DBB-07CCD910C511}" sibTransId="{8C2B7381-103F-43C9-8504-D72BFE546060}"/>
    <dgm:cxn modelId="{FB907A15-1ED7-45B8-AC20-687F49DAB599}" srcId="{011FB8AF-124C-4CA2-8F16-A344C4B64B1F}" destId="{31E9EAAF-89AA-4987-8FDF-3919F2AFC13F}" srcOrd="0" destOrd="0" parTransId="{9282F968-AE25-4E9B-B9FB-9E9F227E615B}" sibTransId="{92058EF3-190E-4A2F-A06A-039D57938A2C}"/>
    <dgm:cxn modelId="{1BA3484D-17A9-44EC-AC54-501F2623F74E}" type="presOf" srcId="{BD7DA83C-5377-4391-B6B1-6801E25C394B}" destId="{EE9CD2F4-A069-4AED-BE89-2D3E4B882E99}" srcOrd="0" destOrd="0" presId="urn:microsoft.com/office/officeart/2005/8/layout/hierarchy1"/>
    <dgm:cxn modelId="{3EBC4C42-95B3-4EC0-BE66-F7CE796D8973}" type="presOf" srcId="{ED24B1DB-81BE-4713-8ADA-D44126B878C9}" destId="{209F17A1-2279-4C94-A89A-81193447E809}" srcOrd="0" destOrd="0" presId="urn:microsoft.com/office/officeart/2005/8/layout/hierarchy1"/>
    <dgm:cxn modelId="{BA1636D6-CAE1-457D-8544-945E7EC165EE}" type="presOf" srcId="{A80B0F93-DAA1-4EFD-8DBB-07CCD910C511}" destId="{9689CEA2-B7F0-43D3-B2F1-E29B878B2C9A}" srcOrd="0" destOrd="0" presId="urn:microsoft.com/office/officeart/2005/8/layout/hierarchy1"/>
    <dgm:cxn modelId="{894A007D-E3BB-4B8D-937D-5F22C698CAAB}" type="presOf" srcId="{8FA3EF03-2A51-4387-9F52-A9B0A3664EF7}" destId="{8F5877E9-43ED-422E-B4BF-7749DB2D44ED}" srcOrd="0" destOrd="0" presId="urn:microsoft.com/office/officeart/2005/8/layout/hierarchy1"/>
    <dgm:cxn modelId="{02F5249E-54BA-42BB-A7A3-6BA9FE3A7238}" type="presOf" srcId="{32B54793-4AC2-49DD-884C-7389B58F3542}" destId="{341C2B3B-CDAD-410F-911F-F3D89D45563B}" srcOrd="0" destOrd="0" presId="urn:microsoft.com/office/officeart/2005/8/layout/hierarchy1"/>
    <dgm:cxn modelId="{EBDBD630-294A-4B98-9BB2-3922D43B1712}" type="presOf" srcId="{7933990D-7C47-4BAD-97F1-EF98ACD2E91D}" destId="{256C3F68-5122-4F40-BEDA-100D2BCAE166}" srcOrd="0" destOrd="0" presId="urn:microsoft.com/office/officeart/2005/8/layout/hierarchy1"/>
    <dgm:cxn modelId="{C5D44A2F-13F4-4684-9307-27B7B4E7A589}" type="presOf" srcId="{05DE28E7-0D90-4D9C-BF88-B010B056596F}" destId="{252E94ED-6328-4159-80BA-1A93F3A79E93}" srcOrd="0" destOrd="0" presId="urn:microsoft.com/office/officeart/2005/8/layout/hierarchy1"/>
    <dgm:cxn modelId="{26FFE64B-90B8-4D77-A60D-5CB4F42C72B4}" type="presOf" srcId="{9282F968-AE25-4E9B-B9FB-9E9F227E615B}" destId="{6520307A-2CB1-4225-9FC4-44CFCEAC03BA}" srcOrd="0" destOrd="0" presId="urn:microsoft.com/office/officeart/2005/8/layout/hierarchy1"/>
    <dgm:cxn modelId="{E132145E-E532-411C-B2E1-C5D01080759D}" type="presOf" srcId="{31E9EAAF-89AA-4987-8FDF-3919F2AFC13F}" destId="{1BF29B37-FEA0-4B4E-926A-92431A2082C9}" srcOrd="0" destOrd="0" presId="urn:microsoft.com/office/officeart/2005/8/layout/hierarchy1"/>
    <dgm:cxn modelId="{958A28A6-C294-47B7-A7F8-663E1B2F49E7}" type="presOf" srcId="{2BD3FA52-DB82-4731-9E4A-2C30B2BEC4E1}" destId="{8F8ABD8A-DBDC-4094-B1B0-47819E142E51}" srcOrd="0" destOrd="0" presId="urn:microsoft.com/office/officeart/2005/8/layout/hierarchy1"/>
    <dgm:cxn modelId="{5E29778B-25D4-44FA-AC6B-24CE84A6AD88}" type="presOf" srcId="{AE3BB331-B19A-497D-97A2-0CA6A032E290}" destId="{D66932F6-BDCB-4B7D-8897-EE06A416B89C}" srcOrd="0" destOrd="0" presId="urn:microsoft.com/office/officeart/2005/8/layout/hierarchy1"/>
    <dgm:cxn modelId="{38648D47-CFFC-47A5-8E1C-BDF72CCCAB3E}" type="presOf" srcId="{A9AB02C3-9D11-4DED-BC81-F38E9A29B838}" destId="{7D55864F-C9E2-4285-9221-E1682340BD08}" srcOrd="0" destOrd="0" presId="urn:microsoft.com/office/officeart/2005/8/layout/hierarchy1"/>
    <dgm:cxn modelId="{6E284C7D-784E-4616-84AA-147BA6791070}" type="presOf" srcId="{27E53B26-233F-4550-B814-1E78ABCE00AE}" destId="{BCE2E285-A089-4839-8436-7FCC2F3497A8}" srcOrd="0" destOrd="0" presId="urn:microsoft.com/office/officeart/2005/8/layout/hierarchy1"/>
    <dgm:cxn modelId="{7ADC362C-09DC-4C83-96CD-1F395CE73EE8}" type="presOf" srcId="{011FB8AF-124C-4CA2-8F16-A344C4B64B1F}" destId="{D49E9399-07F1-46BF-801F-F6F6E33ACEE8}" srcOrd="0" destOrd="0" presId="urn:microsoft.com/office/officeart/2005/8/layout/hierarchy1"/>
    <dgm:cxn modelId="{3F713C2A-39F2-48DC-A31E-788D94856064}" srcId="{011FB8AF-124C-4CA2-8F16-A344C4B64B1F}" destId="{AE3BB331-B19A-497D-97A2-0CA6A032E290}" srcOrd="1" destOrd="0" parTransId="{27E53B26-233F-4550-B814-1E78ABCE00AE}" sibTransId="{EDFBEE4D-E67C-4EB8-AB3D-2BEAC8C47BB0}"/>
    <dgm:cxn modelId="{7E4044E9-51F8-45F0-AC24-A3F8CCBF3C0A}" type="presOf" srcId="{B774C77A-5755-4C48-A5E4-4C50B0376E52}" destId="{B751CF18-55C3-4EF7-89D0-E86BF6369DEE}" srcOrd="0" destOrd="0" presId="urn:microsoft.com/office/officeart/2005/8/layout/hierarchy1"/>
    <dgm:cxn modelId="{9C372CB1-AB79-45B2-8B00-04DC214FD72A}" type="presOf" srcId="{426AD863-9AA3-41FD-B5C4-54B6B2CE2AE1}" destId="{59A3F1BE-C174-481D-89BC-8B35006D9028}" srcOrd="0" destOrd="0" presId="urn:microsoft.com/office/officeart/2005/8/layout/hierarchy1"/>
    <dgm:cxn modelId="{B84A7374-250F-41EC-90A3-D2EC0C9BBE32}" srcId="{DB717BDF-C173-4721-8F6E-DD5C8A111D4B}" destId="{C0F4546D-97F5-4AB6-817F-298825DD2A2B}" srcOrd="0" destOrd="0" parTransId="{A9AB02C3-9D11-4DED-BC81-F38E9A29B838}" sibTransId="{3796A015-DD1E-4707-8B01-CE988BDCC1E5}"/>
    <dgm:cxn modelId="{B2400909-35F2-478C-8A54-E584CF36F0CA}" srcId="{01003429-0267-4304-A601-C6BE05F5EE0A}" destId="{B774C77A-5755-4C48-A5E4-4C50B0376E52}" srcOrd="0" destOrd="0" parTransId="{23A1E667-2622-4069-97A1-7BB8DF63C4FB}" sibTransId="{721E9E71-32AF-4BE9-BE46-74E0D8724888}"/>
    <dgm:cxn modelId="{CC5BF2C2-3A27-4B33-B311-3F15C332B07D}" srcId="{32B54793-4AC2-49DD-884C-7389B58F3542}" destId="{8FA3EF03-2A51-4387-9F52-A9B0A3664EF7}" srcOrd="1" destOrd="0" parTransId="{05DE28E7-0D90-4D9C-BF88-B010B056596F}" sibTransId="{BFAD39BB-D250-456F-9437-0E518C53D7E2}"/>
    <dgm:cxn modelId="{FBC74926-0FB2-4419-8030-7D4500B8760C}" srcId="{32B54793-4AC2-49DD-884C-7389B58F3542}" destId="{BD7DA83C-5377-4391-B6B1-6801E25C394B}" srcOrd="0" destOrd="0" parTransId="{ED24B1DB-81BE-4713-8ADA-D44126B878C9}" sibTransId="{CCBE8692-9DE4-4C2C-A39C-9B226651D015}"/>
    <dgm:cxn modelId="{AB45CA86-DB5A-49A0-A0E1-10EC4097FC54}" type="presParOf" srcId="{5F3F0D8A-FD20-4750-B0C9-69E3AB557922}" destId="{2A1B9D1B-5DFA-474E-B4DF-B83BDF5B0AD7}" srcOrd="0" destOrd="0" presId="urn:microsoft.com/office/officeart/2005/8/layout/hierarchy1"/>
    <dgm:cxn modelId="{AA9D6B0E-652B-43C1-97D9-C413E9E13059}" type="presParOf" srcId="{2A1B9D1B-5DFA-474E-B4DF-B83BDF5B0AD7}" destId="{7FAB586F-5100-40D1-826E-15F54017CC5C}" srcOrd="0" destOrd="0" presId="urn:microsoft.com/office/officeart/2005/8/layout/hierarchy1"/>
    <dgm:cxn modelId="{70F8D058-47A9-4AB0-87E0-7B768987D9DF}" type="presParOf" srcId="{7FAB586F-5100-40D1-826E-15F54017CC5C}" destId="{C423C282-70DA-449E-BF95-6FDBEE4A69A7}" srcOrd="0" destOrd="0" presId="urn:microsoft.com/office/officeart/2005/8/layout/hierarchy1"/>
    <dgm:cxn modelId="{96C65B6B-CD1F-4737-83A7-9DB355C8EC93}" type="presParOf" srcId="{7FAB586F-5100-40D1-826E-15F54017CC5C}" destId="{B751CF18-55C3-4EF7-89D0-E86BF6369DEE}" srcOrd="1" destOrd="0" presId="urn:microsoft.com/office/officeart/2005/8/layout/hierarchy1"/>
    <dgm:cxn modelId="{AF1C66F5-5A91-481C-A953-A9B65D356A9A}" type="presParOf" srcId="{2A1B9D1B-5DFA-474E-B4DF-B83BDF5B0AD7}" destId="{F78E0FAF-7BBD-4F23-8AA7-7A289108EB04}" srcOrd="1" destOrd="0" presId="urn:microsoft.com/office/officeart/2005/8/layout/hierarchy1"/>
    <dgm:cxn modelId="{DDF17ECA-DC7A-44FF-93E2-B5F3F95CB9C5}" type="presParOf" srcId="{F78E0FAF-7BBD-4F23-8AA7-7A289108EB04}" destId="{256C3F68-5122-4F40-BEDA-100D2BCAE166}" srcOrd="0" destOrd="0" presId="urn:microsoft.com/office/officeart/2005/8/layout/hierarchy1"/>
    <dgm:cxn modelId="{FFBCF93B-473F-4734-969F-5D4FD10B3A2E}" type="presParOf" srcId="{F78E0FAF-7BBD-4F23-8AA7-7A289108EB04}" destId="{5CB984F6-32DC-49BB-B42A-794EC4CAF843}" srcOrd="1" destOrd="0" presId="urn:microsoft.com/office/officeart/2005/8/layout/hierarchy1"/>
    <dgm:cxn modelId="{711840C0-1A22-4474-978F-020E2252FE0E}" type="presParOf" srcId="{5CB984F6-32DC-49BB-B42A-794EC4CAF843}" destId="{6C482343-6492-4260-92DF-EA3846E30497}" srcOrd="0" destOrd="0" presId="urn:microsoft.com/office/officeart/2005/8/layout/hierarchy1"/>
    <dgm:cxn modelId="{0B15A75E-842F-4AAE-A958-E606A851F480}" type="presParOf" srcId="{6C482343-6492-4260-92DF-EA3846E30497}" destId="{0598004D-6743-418B-892C-6D4D2334D93F}" srcOrd="0" destOrd="0" presId="urn:microsoft.com/office/officeart/2005/8/layout/hierarchy1"/>
    <dgm:cxn modelId="{8FF77D71-9C0B-4061-84B9-3E5B4CD224BD}" type="presParOf" srcId="{6C482343-6492-4260-92DF-EA3846E30497}" destId="{D49E9399-07F1-46BF-801F-F6F6E33ACEE8}" srcOrd="1" destOrd="0" presId="urn:microsoft.com/office/officeart/2005/8/layout/hierarchy1"/>
    <dgm:cxn modelId="{F50F4FA4-C0D3-4C6A-931B-B9F904C301B4}" type="presParOf" srcId="{5CB984F6-32DC-49BB-B42A-794EC4CAF843}" destId="{7BD68EFD-811D-4BAF-8AC8-3ADC079D5FE6}" srcOrd="1" destOrd="0" presId="urn:microsoft.com/office/officeart/2005/8/layout/hierarchy1"/>
    <dgm:cxn modelId="{C4D3C5A1-87C3-44E9-9D45-AC1A5035A11D}" type="presParOf" srcId="{7BD68EFD-811D-4BAF-8AC8-3ADC079D5FE6}" destId="{6520307A-2CB1-4225-9FC4-44CFCEAC03BA}" srcOrd="0" destOrd="0" presId="urn:microsoft.com/office/officeart/2005/8/layout/hierarchy1"/>
    <dgm:cxn modelId="{A3287528-E798-46FE-8E7A-306D5BC89252}" type="presParOf" srcId="{7BD68EFD-811D-4BAF-8AC8-3ADC079D5FE6}" destId="{0BA68559-EFB9-4DEB-A965-2A496453F090}" srcOrd="1" destOrd="0" presId="urn:microsoft.com/office/officeart/2005/8/layout/hierarchy1"/>
    <dgm:cxn modelId="{6C03AB17-50BA-44A1-B9CA-837B68F0C6A6}" type="presParOf" srcId="{0BA68559-EFB9-4DEB-A965-2A496453F090}" destId="{C18DB56D-F1ED-4809-AE73-516354AE8F42}" srcOrd="0" destOrd="0" presId="urn:microsoft.com/office/officeart/2005/8/layout/hierarchy1"/>
    <dgm:cxn modelId="{C2201EBB-A9BC-4158-82F4-70CD9A505206}" type="presParOf" srcId="{C18DB56D-F1ED-4809-AE73-516354AE8F42}" destId="{6DEBC992-A550-4A46-80DE-91FBA833DACE}" srcOrd="0" destOrd="0" presId="urn:microsoft.com/office/officeart/2005/8/layout/hierarchy1"/>
    <dgm:cxn modelId="{97251D1A-648D-45FB-A9BF-E94989DBBFF8}" type="presParOf" srcId="{C18DB56D-F1ED-4809-AE73-516354AE8F42}" destId="{1BF29B37-FEA0-4B4E-926A-92431A2082C9}" srcOrd="1" destOrd="0" presId="urn:microsoft.com/office/officeart/2005/8/layout/hierarchy1"/>
    <dgm:cxn modelId="{1F377B34-2255-4DC2-B998-7532A85DC519}" type="presParOf" srcId="{0BA68559-EFB9-4DEB-A965-2A496453F090}" destId="{7306CA7D-CF3F-45DE-AED1-6043BAB2FBA8}" srcOrd="1" destOrd="0" presId="urn:microsoft.com/office/officeart/2005/8/layout/hierarchy1"/>
    <dgm:cxn modelId="{8276A149-29DB-4C1C-8DC1-B4187C896CB9}" type="presParOf" srcId="{7BD68EFD-811D-4BAF-8AC8-3ADC079D5FE6}" destId="{BCE2E285-A089-4839-8436-7FCC2F3497A8}" srcOrd="2" destOrd="0" presId="urn:microsoft.com/office/officeart/2005/8/layout/hierarchy1"/>
    <dgm:cxn modelId="{5137FA55-99D2-46B9-B6D6-119499F4589F}" type="presParOf" srcId="{7BD68EFD-811D-4BAF-8AC8-3ADC079D5FE6}" destId="{8852D597-1115-42B8-962D-21CDD1B056FD}" srcOrd="3" destOrd="0" presId="urn:microsoft.com/office/officeart/2005/8/layout/hierarchy1"/>
    <dgm:cxn modelId="{88EF1957-E758-4F24-B423-C008EE6BC796}" type="presParOf" srcId="{8852D597-1115-42B8-962D-21CDD1B056FD}" destId="{E80DEDBB-3ECE-4DBF-A2A5-223CE2A18DB8}" srcOrd="0" destOrd="0" presId="urn:microsoft.com/office/officeart/2005/8/layout/hierarchy1"/>
    <dgm:cxn modelId="{733C9703-A57A-45E3-9EB2-657345E1FC01}" type="presParOf" srcId="{E80DEDBB-3ECE-4DBF-A2A5-223CE2A18DB8}" destId="{A6190071-14B2-4F5A-BE8B-9253AEB91054}" srcOrd="0" destOrd="0" presId="urn:microsoft.com/office/officeart/2005/8/layout/hierarchy1"/>
    <dgm:cxn modelId="{E42FFD98-883A-4C58-9960-07D6722815F5}" type="presParOf" srcId="{E80DEDBB-3ECE-4DBF-A2A5-223CE2A18DB8}" destId="{D66932F6-BDCB-4B7D-8897-EE06A416B89C}" srcOrd="1" destOrd="0" presId="urn:microsoft.com/office/officeart/2005/8/layout/hierarchy1"/>
    <dgm:cxn modelId="{3A2E91B7-2EEB-44C6-8726-57E2D0BCAADC}" type="presParOf" srcId="{8852D597-1115-42B8-962D-21CDD1B056FD}" destId="{6A8C1C07-4DC0-4A21-A0EA-4048E487C795}" srcOrd="1" destOrd="0" presId="urn:microsoft.com/office/officeart/2005/8/layout/hierarchy1"/>
    <dgm:cxn modelId="{1012E4AC-10BA-4099-B2D5-FCD601303871}" type="presParOf" srcId="{F78E0FAF-7BBD-4F23-8AA7-7A289108EB04}" destId="{59A3F1BE-C174-481D-89BC-8B35006D9028}" srcOrd="2" destOrd="0" presId="urn:microsoft.com/office/officeart/2005/8/layout/hierarchy1"/>
    <dgm:cxn modelId="{E2E998A8-1B46-4FA2-95CE-89BA340B30E1}" type="presParOf" srcId="{F78E0FAF-7BBD-4F23-8AA7-7A289108EB04}" destId="{FB3A995F-FA37-4F4A-97DA-A3FFC47788E2}" srcOrd="3" destOrd="0" presId="urn:microsoft.com/office/officeart/2005/8/layout/hierarchy1"/>
    <dgm:cxn modelId="{163A3405-A6D6-4802-BEEE-4338508CE20A}" type="presParOf" srcId="{FB3A995F-FA37-4F4A-97DA-A3FFC47788E2}" destId="{B9F93D0B-B66F-4922-AAB2-549B2D7CC54B}" srcOrd="0" destOrd="0" presId="urn:microsoft.com/office/officeart/2005/8/layout/hierarchy1"/>
    <dgm:cxn modelId="{DE187175-A0B9-4780-AEDA-F629D4802C3A}" type="presParOf" srcId="{B9F93D0B-B66F-4922-AAB2-549B2D7CC54B}" destId="{C7766D34-5CE7-4A14-BC2A-AA181BCF09DB}" srcOrd="0" destOrd="0" presId="urn:microsoft.com/office/officeart/2005/8/layout/hierarchy1"/>
    <dgm:cxn modelId="{5C23FF73-D167-4A6F-88D6-D422CFC417D6}" type="presParOf" srcId="{B9F93D0B-B66F-4922-AAB2-549B2D7CC54B}" destId="{D2689834-5F29-40ED-8755-72E888178FD2}" srcOrd="1" destOrd="0" presId="urn:microsoft.com/office/officeart/2005/8/layout/hierarchy1"/>
    <dgm:cxn modelId="{E6C0695B-F571-4975-82A7-EF505D368605}" type="presParOf" srcId="{FB3A995F-FA37-4F4A-97DA-A3FFC47788E2}" destId="{F89C6626-603D-4DC0-A5F5-52AD7E294689}" srcOrd="1" destOrd="0" presId="urn:microsoft.com/office/officeart/2005/8/layout/hierarchy1"/>
    <dgm:cxn modelId="{D0081FB3-764D-40AA-AA74-DE8505A407CC}" type="presParOf" srcId="{F89C6626-603D-4DC0-A5F5-52AD7E294689}" destId="{7D55864F-C9E2-4285-9221-E1682340BD08}" srcOrd="0" destOrd="0" presId="urn:microsoft.com/office/officeart/2005/8/layout/hierarchy1"/>
    <dgm:cxn modelId="{37CD5A9A-377A-4CB3-A2E6-B9AE9FFCE595}" type="presParOf" srcId="{F89C6626-603D-4DC0-A5F5-52AD7E294689}" destId="{C156F9AD-AF58-4080-9CFD-074A79D33045}" srcOrd="1" destOrd="0" presId="urn:microsoft.com/office/officeart/2005/8/layout/hierarchy1"/>
    <dgm:cxn modelId="{0E9048A0-A262-4DDF-8C88-FAB060EA1ADC}" type="presParOf" srcId="{C156F9AD-AF58-4080-9CFD-074A79D33045}" destId="{595A5169-C81C-42DC-9F40-7E73BC889989}" srcOrd="0" destOrd="0" presId="urn:microsoft.com/office/officeart/2005/8/layout/hierarchy1"/>
    <dgm:cxn modelId="{E08FF015-0A2D-41BA-B7AF-52F65A031FAA}" type="presParOf" srcId="{595A5169-C81C-42DC-9F40-7E73BC889989}" destId="{C94C3FDB-FA1F-4C13-A742-6D6DB1EC2F65}" srcOrd="0" destOrd="0" presId="urn:microsoft.com/office/officeart/2005/8/layout/hierarchy1"/>
    <dgm:cxn modelId="{4646CAF5-7B93-4949-B38F-8088CE4B7565}" type="presParOf" srcId="{595A5169-C81C-42DC-9F40-7E73BC889989}" destId="{DA414E63-4DBC-4B57-BD26-0AE1842AE531}" srcOrd="1" destOrd="0" presId="urn:microsoft.com/office/officeart/2005/8/layout/hierarchy1"/>
    <dgm:cxn modelId="{59149C06-CB40-4C72-986D-0FEDFDB4B531}" type="presParOf" srcId="{C156F9AD-AF58-4080-9CFD-074A79D33045}" destId="{4ADD07E8-A8C7-40F3-9E0E-3C4A5AC9F627}" srcOrd="1" destOrd="0" presId="urn:microsoft.com/office/officeart/2005/8/layout/hierarchy1"/>
    <dgm:cxn modelId="{1B3AFDD6-084E-4790-9D56-A274387C169E}" type="presParOf" srcId="{F89C6626-603D-4DC0-A5F5-52AD7E294689}" destId="{9689CEA2-B7F0-43D3-B2F1-E29B878B2C9A}" srcOrd="2" destOrd="0" presId="urn:microsoft.com/office/officeart/2005/8/layout/hierarchy1"/>
    <dgm:cxn modelId="{9292074C-0B85-4338-86B2-705952DC4213}" type="presParOf" srcId="{F89C6626-603D-4DC0-A5F5-52AD7E294689}" destId="{656932F3-8B6D-4292-9C62-F6BFC8CE8EFC}" srcOrd="3" destOrd="0" presId="urn:microsoft.com/office/officeart/2005/8/layout/hierarchy1"/>
    <dgm:cxn modelId="{BFA88DC2-AF8C-4831-A543-722BEC67955C}" type="presParOf" srcId="{656932F3-8B6D-4292-9C62-F6BFC8CE8EFC}" destId="{47BC0C80-8A4E-406F-8C05-39B6022D6C15}" srcOrd="0" destOrd="0" presId="urn:microsoft.com/office/officeart/2005/8/layout/hierarchy1"/>
    <dgm:cxn modelId="{901D692F-DA54-4D0B-A4A6-D78950FF2283}" type="presParOf" srcId="{47BC0C80-8A4E-406F-8C05-39B6022D6C15}" destId="{0DC08051-4BDE-4293-ADDF-E57024CEB816}" srcOrd="0" destOrd="0" presId="urn:microsoft.com/office/officeart/2005/8/layout/hierarchy1"/>
    <dgm:cxn modelId="{30A937ED-EAC1-48FC-BDC0-9F55D9C7603B}" type="presParOf" srcId="{47BC0C80-8A4E-406F-8C05-39B6022D6C15}" destId="{8F8ABD8A-DBDC-4094-B1B0-47819E142E51}" srcOrd="1" destOrd="0" presId="urn:microsoft.com/office/officeart/2005/8/layout/hierarchy1"/>
    <dgm:cxn modelId="{AF148B70-F4FC-4A22-9BAE-C2F83D584E7D}" type="presParOf" srcId="{656932F3-8B6D-4292-9C62-F6BFC8CE8EFC}" destId="{5579B435-6288-40FC-AB49-4944AC73DCAA}" srcOrd="1" destOrd="0" presId="urn:microsoft.com/office/officeart/2005/8/layout/hierarchy1"/>
    <dgm:cxn modelId="{D6780DBC-4EF2-4D7E-9F5F-904F3F21F0BB}" type="presParOf" srcId="{F78E0FAF-7BBD-4F23-8AA7-7A289108EB04}" destId="{BE6EAE10-216B-46C9-B114-08FE68F50DEF}" srcOrd="4" destOrd="0" presId="urn:microsoft.com/office/officeart/2005/8/layout/hierarchy1"/>
    <dgm:cxn modelId="{789FB913-F6A2-4099-BC7F-5526F43412AB}" type="presParOf" srcId="{F78E0FAF-7BBD-4F23-8AA7-7A289108EB04}" destId="{8A367408-4C9D-4D3F-8BE4-B2FF271BBF38}" srcOrd="5" destOrd="0" presId="urn:microsoft.com/office/officeart/2005/8/layout/hierarchy1"/>
    <dgm:cxn modelId="{01719262-54D0-4CFC-98E7-8D983F24EA3A}" type="presParOf" srcId="{8A367408-4C9D-4D3F-8BE4-B2FF271BBF38}" destId="{07E6F798-54B5-44FA-8D0A-F6AAFECDDC46}" srcOrd="0" destOrd="0" presId="urn:microsoft.com/office/officeart/2005/8/layout/hierarchy1"/>
    <dgm:cxn modelId="{80F868DB-E396-4ACA-B5A6-134A845716E3}" type="presParOf" srcId="{07E6F798-54B5-44FA-8D0A-F6AAFECDDC46}" destId="{0BBF8C43-ED63-42A4-97B9-70D6ABB0F990}" srcOrd="0" destOrd="0" presId="urn:microsoft.com/office/officeart/2005/8/layout/hierarchy1"/>
    <dgm:cxn modelId="{FA5F5EA0-8F3F-468C-8DE9-5AE27321210D}" type="presParOf" srcId="{07E6F798-54B5-44FA-8D0A-F6AAFECDDC46}" destId="{341C2B3B-CDAD-410F-911F-F3D89D45563B}" srcOrd="1" destOrd="0" presId="urn:microsoft.com/office/officeart/2005/8/layout/hierarchy1"/>
    <dgm:cxn modelId="{C9466AB4-D56E-42A7-A4BB-C1DABE93DE52}" type="presParOf" srcId="{8A367408-4C9D-4D3F-8BE4-B2FF271BBF38}" destId="{57375A7B-E33B-49A9-9165-CBC43397780F}" srcOrd="1" destOrd="0" presId="urn:microsoft.com/office/officeart/2005/8/layout/hierarchy1"/>
    <dgm:cxn modelId="{BE0B9D35-3789-47EF-B9A1-EFAD656A1F02}" type="presParOf" srcId="{57375A7B-E33B-49A9-9165-CBC43397780F}" destId="{209F17A1-2279-4C94-A89A-81193447E809}" srcOrd="0" destOrd="0" presId="urn:microsoft.com/office/officeart/2005/8/layout/hierarchy1"/>
    <dgm:cxn modelId="{7A7D5F2E-77A4-41AA-9AE1-030FA2186A3B}" type="presParOf" srcId="{57375A7B-E33B-49A9-9165-CBC43397780F}" destId="{B1ECB87B-123C-4BA4-960F-4961B36EAABF}" srcOrd="1" destOrd="0" presId="urn:microsoft.com/office/officeart/2005/8/layout/hierarchy1"/>
    <dgm:cxn modelId="{B08694A4-7A8D-4D1C-9E89-1A6191DC3ED2}" type="presParOf" srcId="{B1ECB87B-123C-4BA4-960F-4961B36EAABF}" destId="{455D13B2-0490-4668-BD28-20EE1B4872B7}" srcOrd="0" destOrd="0" presId="urn:microsoft.com/office/officeart/2005/8/layout/hierarchy1"/>
    <dgm:cxn modelId="{00D76EE0-6101-4FDB-9D14-E630DA892BD5}" type="presParOf" srcId="{455D13B2-0490-4668-BD28-20EE1B4872B7}" destId="{808FF9CC-83EC-475B-BEB4-05A8648E0166}" srcOrd="0" destOrd="0" presId="urn:microsoft.com/office/officeart/2005/8/layout/hierarchy1"/>
    <dgm:cxn modelId="{B2D7287A-915B-4137-BBA9-16838B7C554E}" type="presParOf" srcId="{455D13B2-0490-4668-BD28-20EE1B4872B7}" destId="{EE9CD2F4-A069-4AED-BE89-2D3E4B882E99}" srcOrd="1" destOrd="0" presId="urn:microsoft.com/office/officeart/2005/8/layout/hierarchy1"/>
    <dgm:cxn modelId="{A2781294-4EEB-4E69-A592-EFDEBAAA4BE2}" type="presParOf" srcId="{B1ECB87B-123C-4BA4-960F-4961B36EAABF}" destId="{EDC38F60-4F39-44B1-9523-F38912F35155}" srcOrd="1" destOrd="0" presId="urn:microsoft.com/office/officeart/2005/8/layout/hierarchy1"/>
    <dgm:cxn modelId="{03C616AB-C588-4F43-8637-FE456CEBFD13}" type="presParOf" srcId="{57375A7B-E33B-49A9-9165-CBC43397780F}" destId="{252E94ED-6328-4159-80BA-1A93F3A79E93}" srcOrd="2" destOrd="0" presId="urn:microsoft.com/office/officeart/2005/8/layout/hierarchy1"/>
    <dgm:cxn modelId="{F366394B-8233-4831-A3E5-B5AB4D8F10D0}" type="presParOf" srcId="{57375A7B-E33B-49A9-9165-CBC43397780F}" destId="{DBC94E6B-1B6C-43EE-9526-9777B716E26B}" srcOrd="3" destOrd="0" presId="urn:microsoft.com/office/officeart/2005/8/layout/hierarchy1"/>
    <dgm:cxn modelId="{712D7AF7-790F-42DD-9069-823778A95C21}" type="presParOf" srcId="{DBC94E6B-1B6C-43EE-9526-9777B716E26B}" destId="{B45EBFD1-B95E-4010-A167-3B217008B962}" srcOrd="0" destOrd="0" presId="urn:microsoft.com/office/officeart/2005/8/layout/hierarchy1"/>
    <dgm:cxn modelId="{BC92CEC0-D861-4A10-965A-B0E3959981B9}" type="presParOf" srcId="{B45EBFD1-B95E-4010-A167-3B217008B962}" destId="{0E4B2EA0-F33B-4B7A-866A-6F65ACCC04CE}" srcOrd="0" destOrd="0" presId="urn:microsoft.com/office/officeart/2005/8/layout/hierarchy1"/>
    <dgm:cxn modelId="{719CE3B1-B59B-48E7-A22D-F062D45C7155}" type="presParOf" srcId="{B45EBFD1-B95E-4010-A167-3B217008B962}" destId="{8F5877E9-43ED-422E-B4BF-7749DB2D44ED}" srcOrd="1" destOrd="0" presId="urn:microsoft.com/office/officeart/2005/8/layout/hierarchy1"/>
    <dgm:cxn modelId="{493F6B23-DE15-44E8-9B25-0E74A5AD7F32}" type="presParOf" srcId="{DBC94E6B-1B6C-43EE-9526-9777B716E26B}" destId="{65E0CC3C-3797-4E86-9949-E9B3EF3F2C3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2E94ED-6328-4159-80BA-1A93F3A79E93}">
      <dsp:nvSpPr>
        <dsp:cNvPr id="0" name=""/>
        <dsp:cNvSpPr/>
      </dsp:nvSpPr>
      <dsp:spPr>
        <a:xfrm>
          <a:off x="6872090" y="1082951"/>
          <a:ext cx="529884" cy="2521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851"/>
              </a:lnTo>
              <a:lnTo>
                <a:pt x="529884" y="171851"/>
              </a:lnTo>
              <a:lnTo>
                <a:pt x="529884" y="2521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9F17A1-2279-4C94-A89A-81193447E809}">
      <dsp:nvSpPr>
        <dsp:cNvPr id="0" name=""/>
        <dsp:cNvSpPr/>
      </dsp:nvSpPr>
      <dsp:spPr>
        <a:xfrm>
          <a:off x="6342205" y="1082951"/>
          <a:ext cx="529884" cy="252176"/>
        </a:xfrm>
        <a:custGeom>
          <a:avLst/>
          <a:gdLst/>
          <a:ahLst/>
          <a:cxnLst/>
          <a:rect l="0" t="0" r="0" b="0"/>
          <a:pathLst>
            <a:path>
              <a:moveTo>
                <a:pt x="529884" y="0"/>
              </a:moveTo>
              <a:lnTo>
                <a:pt x="529884" y="171851"/>
              </a:lnTo>
              <a:lnTo>
                <a:pt x="0" y="171851"/>
              </a:lnTo>
              <a:lnTo>
                <a:pt x="0" y="2521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6EAE10-216B-46C9-B114-08FE68F50DEF}">
      <dsp:nvSpPr>
        <dsp:cNvPr id="0" name=""/>
        <dsp:cNvSpPr/>
      </dsp:nvSpPr>
      <dsp:spPr>
        <a:xfrm>
          <a:off x="4752552" y="551098"/>
          <a:ext cx="2119538" cy="2521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851"/>
              </a:lnTo>
              <a:lnTo>
                <a:pt x="2119538" y="171851"/>
              </a:lnTo>
              <a:lnTo>
                <a:pt x="2119538" y="2521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89CEA2-B7F0-43D3-B2F1-E29B878B2C9A}">
      <dsp:nvSpPr>
        <dsp:cNvPr id="0" name=""/>
        <dsp:cNvSpPr/>
      </dsp:nvSpPr>
      <dsp:spPr>
        <a:xfrm>
          <a:off x="4752552" y="1082951"/>
          <a:ext cx="529884" cy="2521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851"/>
              </a:lnTo>
              <a:lnTo>
                <a:pt x="529884" y="171851"/>
              </a:lnTo>
              <a:lnTo>
                <a:pt x="529884" y="2521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55864F-C9E2-4285-9221-E1682340BD08}">
      <dsp:nvSpPr>
        <dsp:cNvPr id="0" name=""/>
        <dsp:cNvSpPr/>
      </dsp:nvSpPr>
      <dsp:spPr>
        <a:xfrm>
          <a:off x="4222667" y="1082951"/>
          <a:ext cx="529884" cy="252176"/>
        </a:xfrm>
        <a:custGeom>
          <a:avLst/>
          <a:gdLst/>
          <a:ahLst/>
          <a:cxnLst/>
          <a:rect l="0" t="0" r="0" b="0"/>
          <a:pathLst>
            <a:path>
              <a:moveTo>
                <a:pt x="529884" y="0"/>
              </a:moveTo>
              <a:lnTo>
                <a:pt x="529884" y="171851"/>
              </a:lnTo>
              <a:lnTo>
                <a:pt x="0" y="171851"/>
              </a:lnTo>
              <a:lnTo>
                <a:pt x="0" y="2521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A3F1BE-C174-481D-89BC-8B35006D9028}">
      <dsp:nvSpPr>
        <dsp:cNvPr id="0" name=""/>
        <dsp:cNvSpPr/>
      </dsp:nvSpPr>
      <dsp:spPr>
        <a:xfrm>
          <a:off x="4706832" y="551098"/>
          <a:ext cx="91440" cy="2521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21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E2E285-A089-4839-8436-7FCC2F3497A8}">
      <dsp:nvSpPr>
        <dsp:cNvPr id="0" name=""/>
        <dsp:cNvSpPr/>
      </dsp:nvSpPr>
      <dsp:spPr>
        <a:xfrm>
          <a:off x="2633013" y="1082951"/>
          <a:ext cx="529884" cy="2521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851"/>
              </a:lnTo>
              <a:lnTo>
                <a:pt x="529884" y="171851"/>
              </a:lnTo>
              <a:lnTo>
                <a:pt x="529884" y="2521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20307A-2CB1-4225-9FC4-44CFCEAC03BA}">
      <dsp:nvSpPr>
        <dsp:cNvPr id="0" name=""/>
        <dsp:cNvSpPr/>
      </dsp:nvSpPr>
      <dsp:spPr>
        <a:xfrm>
          <a:off x="2103129" y="1082951"/>
          <a:ext cx="529884" cy="252176"/>
        </a:xfrm>
        <a:custGeom>
          <a:avLst/>
          <a:gdLst/>
          <a:ahLst/>
          <a:cxnLst/>
          <a:rect l="0" t="0" r="0" b="0"/>
          <a:pathLst>
            <a:path>
              <a:moveTo>
                <a:pt x="529884" y="0"/>
              </a:moveTo>
              <a:lnTo>
                <a:pt x="529884" y="171851"/>
              </a:lnTo>
              <a:lnTo>
                <a:pt x="0" y="171851"/>
              </a:lnTo>
              <a:lnTo>
                <a:pt x="0" y="2521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6C3F68-5122-4F40-BEDA-100D2BCAE166}">
      <dsp:nvSpPr>
        <dsp:cNvPr id="0" name=""/>
        <dsp:cNvSpPr/>
      </dsp:nvSpPr>
      <dsp:spPr>
        <a:xfrm>
          <a:off x="2633013" y="551098"/>
          <a:ext cx="2119538" cy="252176"/>
        </a:xfrm>
        <a:custGeom>
          <a:avLst/>
          <a:gdLst/>
          <a:ahLst/>
          <a:cxnLst/>
          <a:rect l="0" t="0" r="0" b="0"/>
          <a:pathLst>
            <a:path>
              <a:moveTo>
                <a:pt x="2119538" y="0"/>
              </a:moveTo>
              <a:lnTo>
                <a:pt x="2119538" y="171851"/>
              </a:lnTo>
              <a:lnTo>
                <a:pt x="0" y="171851"/>
              </a:lnTo>
              <a:lnTo>
                <a:pt x="0" y="2521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23C282-70DA-449E-BF95-6FDBEE4A69A7}">
      <dsp:nvSpPr>
        <dsp:cNvPr id="0" name=""/>
        <dsp:cNvSpPr/>
      </dsp:nvSpPr>
      <dsp:spPr>
        <a:xfrm>
          <a:off x="4005134" y="499"/>
          <a:ext cx="1494835" cy="550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51CF18-55C3-4EF7-89D0-E86BF6369DEE}">
      <dsp:nvSpPr>
        <dsp:cNvPr id="0" name=""/>
        <dsp:cNvSpPr/>
      </dsp:nvSpPr>
      <dsp:spPr>
        <a:xfrm>
          <a:off x="4101477" y="92025"/>
          <a:ext cx="1494835" cy="5505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ca-policy-</a:t>
          </a:r>
          <a:r>
            <a:rPr lang="en-US" sz="1400" b="1" kern="1200" dirty="0" err="1" smtClean="0"/>
            <a:t>egi</a:t>
          </a:r>
          <a:r>
            <a:rPr lang="en-US" sz="1400" b="1" kern="1200" dirty="0" smtClean="0"/>
            <a:t>-core</a:t>
          </a:r>
          <a:endParaRPr lang="en-US" sz="1400" b="1" kern="1200" dirty="0"/>
        </a:p>
      </dsp:txBody>
      <dsp:txXfrm>
        <a:off x="4117603" y="108151"/>
        <a:ext cx="1462583" cy="518346"/>
      </dsp:txXfrm>
    </dsp:sp>
    <dsp:sp modelId="{0598004D-6743-418B-892C-6D4D2334D93F}">
      <dsp:nvSpPr>
        <dsp:cNvPr id="0" name=""/>
        <dsp:cNvSpPr/>
      </dsp:nvSpPr>
      <dsp:spPr>
        <a:xfrm>
          <a:off x="2199472" y="803275"/>
          <a:ext cx="867083" cy="2796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9E9399-07F1-46BF-801F-F6F6E33ACEE8}">
      <dsp:nvSpPr>
        <dsp:cNvPr id="0" name=""/>
        <dsp:cNvSpPr/>
      </dsp:nvSpPr>
      <dsp:spPr>
        <a:xfrm>
          <a:off x="2295814" y="894800"/>
          <a:ext cx="867083" cy="2796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IGTF Classic</a:t>
          </a:r>
          <a:endParaRPr lang="en-US" sz="1400" kern="1200" dirty="0"/>
        </a:p>
      </dsp:txBody>
      <dsp:txXfrm>
        <a:off x="2304005" y="902991"/>
        <a:ext cx="850701" cy="263294"/>
      </dsp:txXfrm>
    </dsp:sp>
    <dsp:sp modelId="{6DEBC992-A550-4A46-80DE-91FBA833DACE}">
      <dsp:nvSpPr>
        <dsp:cNvPr id="0" name=""/>
        <dsp:cNvSpPr/>
      </dsp:nvSpPr>
      <dsp:spPr>
        <a:xfrm>
          <a:off x="1669587" y="1335128"/>
          <a:ext cx="867083" cy="550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F29B37-FEA0-4B4E-926A-92431A2082C9}">
      <dsp:nvSpPr>
        <dsp:cNvPr id="0" name=""/>
        <dsp:cNvSpPr/>
      </dsp:nvSpPr>
      <dsp:spPr>
        <a:xfrm>
          <a:off x="1765930" y="1426653"/>
          <a:ext cx="867083" cy="5505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ca-AEGIS</a:t>
          </a:r>
          <a:endParaRPr lang="en-US" sz="1400" kern="1200" dirty="0"/>
        </a:p>
      </dsp:txBody>
      <dsp:txXfrm>
        <a:off x="1782056" y="1442779"/>
        <a:ext cx="834831" cy="518346"/>
      </dsp:txXfrm>
    </dsp:sp>
    <dsp:sp modelId="{A6190071-14B2-4F5A-BE8B-9253AEB91054}">
      <dsp:nvSpPr>
        <dsp:cNvPr id="0" name=""/>
        <dsp:cNvSpPr/>
      </dsp:nvSpPr>
      <dsp:spPr>
        <a:xfrm>
          <a:off x="2729356" y="1335128"/>
          <a:ext cx="867083" cy="550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6932F6-BDCB-4B7D-8897-EE06A416B89C}">
      <dsp:nvSpPr>
        <dsp:cNvPr id="0" name=""/>
        <dsp:cNvSpPr/>
      </dsp:nvSpPr>
      <dsp:spPr>
        <a:xfrm>
          <a:off x="2825699" y="1426653"/>
          <a:ext cx="867083" cy="5505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…</a:t>
          </a:r>
          <a:endParaRPr lang="en-US" sz="1400" kern="1200" dirty="0"/>
        </a:p>
      </dsp:txBody>
      <dsp:txXfrm>
        <a:off x="2841825" y="1442779"/>
        <a:ext cx="834831" cy="518346"/>
      </dsp:txXfrm>
    </dsp:sp>
    <dsp:sp modelId="{C7766D34-5CE7-4A14-BC2A-AA181BCF09DB}">
      <dsp:nvSpPr>
        <dsp:cNvPr id="0" name=""/>
        <dsp:cNvSpPr/>
      </dsp:nvSpPr>
      <dsp:spPr>
        <a:xfrm>
          <a:off x="4319010" y="803275"/>
          <a:ext cx="867083" cy="2796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689834-5F29-40ED-8755-72E888178FD2}">
      <dsp:nvSpPr>
        <dsp:cNvPr id="0" name=""/>
        <dsp:cNvSpPr/>
      </dsp:nvSpPr>
      <dsp:spPr>
        <a:xfrm>
          <a:off x="4415352" y="894800"/>
          <a:ext cx="867083" cy="2796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IGTF MICS</a:t>
          </a:r>
          <a:endParaRPr lang="en-US" sz="1400" kern="1200" dirty="0"/>
        </a:p>
      </dsp:txBody>
      <dsp:txXfrm>
        <a:off x="4423543" y="902991"/>
        <a:ext cx="850701" cy="263294"/>
      </dsp:txXfrm>
    </dsp:sp>
    <dsp:sp modelId="{C94C3FDB-FA1F-4C13-A742-6D6DB1EC2F65}">
      <dsp:nvSpPr>
        <dsp:cNvPr id="0" name=""/>
        <dsp:cNvSpPr/>
      </dsp:nvSpPr>
      <dsp:spPr>
        <a:xfrm>
          <a:off x="3789125" y="1335128"/>
          <a:ext cx="867083" cy="550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414E63-4DBC-4B57-BD26-0AE1842AE531}">
      <dsp:nvSpPr>
        <dsp:cNvPr id="0" name=""/>
        <dsp:cNvSpPr/>
      </dsp:nvSpPr>
      <dsp:spPr>
        <a:xfrm>
          <a:off x="3885468" y="1426653"/>
          <a:ext cx="867083" cy="5505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ca-TCS</a:t>
          </a:r>
          <a:endParaRPr lang="en-US" sz="1400" kern="1200" dirty="0"/>
        </a:p>
      </dsp:txBody>
      <dsp:txXfrm>
        <a:off x="3901594" y="1442779"/>
        <a:ext cx="834831" cy="518346"/>
      </dsp:txXfrm>
    </dsp:sp>
    <dsp:sp modelId="{0DC08051-4BDE-4293-ADDF-E57024CEB816}">
      <dsp:nvSpPr>
        <dsp:cNvPr id="0" name=""/>
        <dsp:cNvSpPr/>
      </dsp:nvSpPr>
      <dsp:spPr>
        <a:xfrm>
          <a:off x="4848894" y="1335128"/>
          <a:ext cx="867083" cy="550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8ABD8A-DBDC-4094-B1B0-47819E142E51}">
      <dsp:nvSpPr>
        <dsp:cNvPr id="0" name=""/>
        <dsp:cNvSpPr/>
      </dsp:nvSpPr>
      <dsp:spPr>
        <a:xfrm>
          <a:off x="4945237" y="1426653"/>
          <a:ext cx="867083" cy="5505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…</a:t>
          </a:r>
          <a:endParaRPr lang="en-US" sz="1400" kern="1200" dirty="0"/>
        </a:p>
      </dsp:txBody>
      <dsp:txXfrm>
        <a:off x="4961363" y="1442779"/>
        <a:ext cx="834831" cy="518346"/>
      </dsp:txXfrm>
    </dsp:sp>
    <dsp:sp modelId="{0BBF8C43-ED63-42A4-97B9-70D6ABB0F990}">
      <dsp:nvSpPr>
        <dsp:cNvPr id="0" name=""/>
        <dsp:cNvSpPr/>
      </dsp:nvSpPr>
      <dsp:spPr>
        <a:xfrm>
          <a:off x="6438548" y="803275"/>
          <a:ext cx="867083" cy="27967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1C2B3B-CDAD-410F-911F-F3D89D45563B}">
      <dsp:nvSpPr>
        <dsp:cNvPr id="0" name=""/>
        <dsp:cNvSpPr/>
      </dsp:nvSpPr>
      <dsp:spPr>
        <a:xfrm>
          <a:off x="6534891" y="894800"/>
          <a:ext cx="867083" cy="2796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IGTF SLCS</a:t>
          </a:r>
          <a:endParaRPr lang="en-US" sz="1400" kern="1200" dirty="0"/>
        </a:p>
      </dsp:txBody>
      <dsp:txXfrm>
        <a:off x="6543082" y="902991"/>
        <a:ext cx="850701" cy="263294"/>
      </dsp:txXfrm>
    </dsp:sp>
    <dsp:sp modelId="{808FF9CC-83EC-475B-BEB4-05A8648E0166}">
      <dsp:nvSpPr>
        <dsp:cNvPr id="0" name=""/>
        <dsp:cNvSpPr/>
      </dsp:nvSpPr>
      <dsp:spPr>
        <a:xfrm>
          <a:off x="5908663" y="1335128"/>
          <a:ext cx="867083" cy="550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9CD2F4-A069-4AED-BE89-2D3E4B882E99}">
      <dsp:nvSpPr>
        <dsp:cNvPr id="0" name=""/>
        <dsp:cNvSpPr/>
      </dsp:nvSpPr>
      <dsp:spPr>
        <a:xfrm>
          <a:off x="6005006" y="1426653"/>
          <a:ext cx="867083" cy="5505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ca-DFN-AAI</a:t>
          </a:r>
          <a:endParaRPr lang="en-US" sz="1400" kern="1200" dirty="0"/>
        </a:p>
      </dsp:txBody>
      <dsp:txXfrm>
        <a:off x="6021132" y="1442779"/>
        <a:ext cx="834831" cy="518346"/>
      </dsp:txXfrm>
    </dsp:sp>
    <dsp:sp modelId="{0E4B2EA0-F33B-4B7A-866A-6F65ACCC04CE}">
      <dsp:nvSpPr>
        <dsp:cNvPr id="0" name=""/>
        <dsp:cNvSpPr/>
      </dsp:nvSpPr>
      <dsp:spPr>
        <a:xfrm>
          <a:off x="6968433" y="1335128"/>
          <a:ext cx="867083" cy="550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5877E9-43ED-422E-B4BF-7749DB2D44ED}">
      <dsp:nvSpPr>
        <dsp:cNvPr id="0" name=""/>
        <dsp:cNvSpPr/>
      </dsp:nvSpPr>
      <dsp:spPr>
        <a:xfrm>
          <a:off x="7064775" y="1426653"/>
          <a:ext cx="867083" cy="5505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…</a:t>
          </a:r>
          <a:endParaRPr lang="en-US" sz="1400" kern="1200" dirty="0"/>
        </a:p>
      </dsp:txBody>
      <dsp:txXfrm>
        <a:off x="7080901" y="1442779"/>
        <a:ext cx="834831" cy="5183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2E94ED-6328-4159-80BA-1A93F3A79E93}">
      <dsp:nvSpPr>
        <dsp:cNvPr id="0" name=""/>
        <dsp:cNvSpPr/>
      </dsp:nvSpPr>
      <dsp:spPr>
        <a:xfrm>
          <a:off x="6833484" y="1082898"/>
          <a:ext cx="529588" cy="2520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755"/>
              </a:lnTo>
              <a:lnTo>
                <a:pt x="529588" y="171755"/>
              </a:lnTo>
              <a:lnTo>
                <a:pt x="529588" y="252036"/>
              </a:lnTo>
            </a:path>
          </a:pathLst>
        </a:custGeom>
        <a:noFill/>
        <a:ln w="127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9F17A1-2279-4C94-A89A-81193447E809}">
      <dsp:nvSpPr>
        <dsp:cNvPr id="0" name=""/>
        <dsp:cNvSpPr/>
      </dsp:nvSpPr>
      <dsp:spPr>
        <a:xfrm>
          <a:off x="6303896" y="1082898"/>
          <a:ext cx="529588" cy="252036"/>
        </a:xfrm>
        <a:custGeom>
          <a:avLst/>
          <a:gdLst/>
          <a:ahLst/>
          <a:cxnLst/>
          <a:rect l="0" t="0" r="0" b="0"/>
          <a:pathLst>
            <a:path>
              <a:moveTo>
                <a:pt x="529588" y="0"/>
              </a:moveTo>
              <a:lnTo>
                <a:pt x="529588" y="171755"/>
              </a:lnTo>
              <a:lnTo>
                <a:pt x="0" y="171755"/>
              </a:lnTo>
              <a:lnTo>
                <a:pt x="0" y="252036"/>
              </a:lnTo>
            </a:path>
          </a:pathLst>
        </a:custGeom>
        <a:noFill/>
        <a:ln w="127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6EAE10-216B-46C9-B114-08FE68F50DEF}">
      <dsp:nvSpPr>
        <dsp:cNvPr id="0" name=""/>
        <dsp:cNvSpPr/>
      </dsp:nvSpPr>
      <dsp:spPr>
        <a:xfrm>
          <a:off x="4658367" y="531383"/>
          <a:ext cx="2175116" cy="2719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1714"/>
              </a:lnTo>
              <a:lnTo>
                <a:pt x="2175116" y="191714"/>
              </a:lnTo>
              <a:lnTo>
                <a:pt x="2175116" y="271995"/>
              </a:lnTo>
            </a:path>
          </a:pathLst>
        </a:custGeom>
        <a:noFill/>
        <a:ln w="127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89CEA2-B7F0-43D3-B2F1-E29B878B2C9A}">
      <dsp:nvSpPr>
        <dsp:cNvPr id="0" name=""/>
        <dsp:cNvSpPr/>
      </dsp:nvSpPr>
      <dsp:spPr>
        <a:xfrm>
          <a:off x="4715130" y="1082898"/>
          <a:ext cx="529588" cy="2520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755"/>
              </a:lnTo>
              <a:lnTo>
                <a:pt x="529588" y="171755"/>
              </a:lnTo>
              <a:lnTo>
                <a:pt x="529588" y="252036"/>
              </a:lnTo>
            </a:path>
          </a:pathLst>
        </a:custGeom>
        <a:noFill/>
        <a:ln w="127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55864F-C9E2-4285-9221-E1682340BD08}">
      <dsp:nvSpPr>
        <dsp:cNvPr id="0" name=""/>
        <dsp:cNvSpPr/>
      </dsp:nvSpPr>
      <dsp:spPr>
        <a:xfrm>
          <a:off x="4185541" y="1082898"/>
          <a:ext cx="529588" cy="252036"/>
        </a:xfrm>
        <a:custGeom>
          <a:avLst/>
          <a:gdLst/>
          <a:ahLst/>
          <a:cxnLst/>
          <a:rect l="0" t="0" r="0" b="0"/>
          <a:pathLst>
            <a:path>
              <a:moveTo>
                <a:pt x="529588" y="0"/>
              </a:moveTo>
              <a:lnTo>
                <a:pt x="529588" y="171755"/>
              </a:lnTo>
              <a:lnTo>
                <a:pt x="0" y="171755"/>
              </a:lnTo>
              <a:lnTo>
                <a:pt x="0" y="252036"/>
              </a:lnTo>
            </a:path>
          </a:pathLst>
        </a:custGeom>
        <a:noFill/>
        <a:ln w="127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A3F1BE-C174-481D-89BC-8B35006D9028}">
      <dsp:nvSpPr>
        <dsp:cNvPr id="0" name=""/>
        <dsp:cNvSpPr/>
      </dsp:nvSpPr>
      <dsp:spPr>
        <a:xfrm>
          <a:off x="4612647" y="531383"/>
          <a:ext cx="91440" cy="27199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1714"/>
              </a:lnTo>
              <a:lnTo>
                <a:pt x="102482" y="191714"/>
              </a:lnTo>
              <a:lnTo>
                <a:pt x="102482" y="271995"/>
              </a:lnTo>
            </a:path>
          </a:pathLst>
        </a:custGeom>
        <a:noFill/>
        <a:ln w="127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E2E285-A089-4839-8436-7FCC2F3497A8}">
      <dsp:nvSpPr>
        <dsp:cNvPr id="0" name=""/>
        <dsp:cNvSpPr/>
      </dsp:nvSpPr>
      <dsp:spPr>
        <a:xfrm>
          <a:off x="2596775" y="1082898"/>
          <a:ext cx="529588" cy="2520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755"/>
              </a:lnTo>
              <a:lnTo>
                <a:pt x="529588" y="171755"/>
              </a:lnTo>
              <a:lnTo>
                <a:pt x="529588" y="252036"/>
              </a:lnTo>
            </a:path>
          </a:pathLst>
        </a:custGeom>
        <a:noFill/>
        <a:ln w="127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20307A-2CB1-4225-9FC4-44CFCEAC03BA}">
      <dsp:nvSpPr>
        <dsp:cNvPr id="0" name=""/>
        <dsp:cNvSpPr/>
      </dsp:nvSpPr>
      <dsp:spPr>
        <a:xfrm>
          <a:off x="2067186" y="1082898"/>
          <a:ext cx="529588" cy="252036"/>
        </a:xfrm>
        <a:custGeom>
          <a:avLst/>
          <a:gdLst/>
          <a:ahLst/>
          <a:cxnLst/>
          <a:rect l="0" t="0" r="0" b="0"/>
          <a:pathLst>
            <a:path>
              <a:moveTo>
                <a:pt x="529588" y="0"/>
              </a:moveTo>
              <a:lnTo>
                <a:pt x="529588" y="171755"/>
              </a:lnTo>
              <a:lnTo>
                <a:pt x="0" y="171755"/>
              </a:lnTo>
              <a:lnTo>
                <a:pt x="0" y="252036"/>
              </a:lnTo>
            </a:path>
          </a:pathLst>
        </a:custGeom>
        <a:noFill/>
        <a:ln w="127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6C3F68-5122-4F40-BEDA-100D2BCAE166}">
      <dsp:nvSpPr>
        <dsp:cNvPr id="0" name=""/>
        <dsp:cNvSpPr/>
      </dsp:nvSpPr>
      <dsp:spPr>
        <a:xfrm>
          <a:off x="2596775" y="531383"/>
          <a:ext cx="2061592" cy="271995"/>
        </a:xfrm>
        <a:custGeom>
          <a:avLst/>
          <a:gdLst/>
          <a:ahLst/>
          <a:cxnLst/>
          <a:rect l="0" t="0" r="0" b="0"/>
          <a:pathLst>
            <a:path>
              <a:moveTo>
                <a:pt x="2061592" y="0"/>
              </a:moveTo>
              <a:lnTo>
                <a:pt x="2061592" y="191714"/>
              </a:lnTo>
              <a:lnTo>
                <a:pt x="0" y="191714"/>
              </a:lnTo>
              <a:lnTo>
                <a:pt x="0" y="271995"/>
              </a:lnTo>
            </a:path>
          </a:pathLst>
        </a:custGeom>
        <a:noFill/>
        <a:ln w="127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23C282-70DA-449E-BF95-6FDBEE4A69A7}">
      <dsp:nvSpPr>
        <dsp:cNvPr id="0" name=""/>
        <dsp:cNvSpPr/>
      </dsp:nvSpPr>
      <dsp:spPr>
        <a:xfrm>
          <a:off x="3911367" y="-18907"/>
          <a:ext cx="1494000" cy="550290"/>
        </a:xfrm>
        <a:prstGeom prst="roundRect">
          <a:avLst>
            <a:gd name="adj" fmla="val 10000"/>
          </a:avLst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51CF18-55C3-4EF7-89D0-E86BF6369DEE}">
      <dsp:nvSpPr>
        <dsp:cNvPr id="0" name=""/>
        <dsp:cNvSpPr/>
      </dsp:nvSpPr>
      <dsp:spPr>
        <a:xfrm>
          <a:off x="4007656" y="72567"/>
          <a:ext cx="1494000" cy="5502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/>
            <a:t>ca-policy-</a:t>
          </a:r>
          <a:r>
            <a:rPr lang="en-US" sz="1400" b="1" kern="1200" dirty="0" err="1" smtClean="0"/>
            <a:t>lcg</a:t>
          </a:r>
          <a:endParaRPr lang="en-US" sz="1400" b="1" kern="1200" dirty="0"/>
        </a:p>
      </dsp:txBody>
      <dsp:txXfrm>
        <a:off x="4023773" y="88684"/>
        <a:ext cx="1461766" cy="518056"/>
      </dsp:txXfrm>
    </dsp:sp>
    <dsp:sp modelId="{0598004D-6743-418B-892C-6D4D2334D93F}">
      <dsp:nvSpPr>
        <dsp:cNvPr id="0" name=""/>
        <dsp:cNvSpPr/>
      </dsp:nvSpPr>
      <dsp:spPr>
        <a:xfrm>
          <a:off x="2163475" y="803378"/>
          <a:ext cx="866599" cy="279520"/>
        </a:xfrm>
        <a:prstGeom prst="roundRect">
          <a:avLst>
            <a:gd name="adj" fmla="val 10000"/>
          </a:avLst>
        </a:prstGeom>
        <a:solidFill>
          <a:schemeClr val="accent3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9E9399-07F1-46BF-801F-F6F6E33ACEE8}">
      <dsp:nvSpPr>
        <dsp:cNvPr id="0" name=""/>
        <dsp:cNvSpPr/>
      </dsp:nvSpPr>
      <dsp:spPr>
        <a:xfrm>
          <a:off x="2259764" y="894853"/>
          <a:ext cx="866599" cy="2795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IGTF Classic</a:t>
          </a:r>
          <a:endParaRPr lang="en-US" sz="1400" kern="1200" dirty="0"/>
        </a:p>
      </dsp:txBody>
      <dsp:txXfrm>
        <a:off x="2267951" y="903040"/>
        <a:ext cx="850225" cy="263146"/>
      </dsp:txXfrm>
    </dsp:sp>
    <dsp:sp modelId="{6DEBC992-A550-4A46-80DE-91FBA833DACE}">
      <dsp:nvSpPr>
        <dsp:cNvPr id="0" name=""/>
        <dsp:cNvSpPr/>
      </dsp:nvSpPr>
      <dsp:spPr>
        <a:xfrm>
          <a:off x="1633886" y="1334934"/>
          <a:ext cx="866599" cy="550290"/>
        </a:xfrm>
        <a:prstGeom prst="roundRect">
          <a:avLst>
            <a:gd name="adj" fmla="val 10000"/>
          </a:avLst>
        </a:prstGeom>
        <a:solidFill>
          <a:schemeClr val="accent3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F29B37-FEA0-4B4E-926A-92431A2082C9}">
      <dsp:nvSpPr>
        <dsp:cNvPr id="0" name=""/>
        <dsp:cNvSpPr/>
      </dsp:nvSpPr>
      <dsp:spPr>
        <a:xfrm>
          <a:off x="1730175" y="1426409"/>
          <a:ext cx="866599" cy="5502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ca-AEGIS</a:t>
          </a:r>
          <a:endParaRPr lang="en-US" sz="1400" kern="1200" dirty="0"/>
        </a:p>
      </dsp:txBody>
      <dsp:txXfrm>
        <a:off x="1746292" y="1442526"/>
        <a:ext cx="834365" cy="518056"/>
      </dsp:txXfrm>
    </dsp:sp>
    <dsp:sp modelId="{A6190071-14B2-4F5A-BE8B-9253AEB91054}">
      <dsp:nvSpPr>
        <dsp:cNvPr id="0" name=""/>
        <dsp:cNvSpPr/>
      </dsp:nvSpPr>
      <dsp:spPr>
        <a:xfrm>
          <a:off x="2693064" y="1334934"/>
          <a:ext cx="866599" cy="550290"/>
        </a:xfrm>
        <a:prstGeom prst="roundRect">
          <a:avLst>
            <a:gd name="adj" fmla="val 10000"/>
          </a:avLst>
        </a:prstGeom>
        <a:solidFill>
          <a:schemeClr val="accent3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6932F6-BDCB-4B7D-8897-EE06A416B89C}">
      <dsp:nvSpPr>
        <dsp:cNvPr id="0" name=""/>
        <dsp:cNvSpPr/>
      </dsp:nvSpPr>
      <dsp:spPr>
        <a:xfrm>
          <a:off x="2789353" y="1426409"/>
          <a:ext cx="866599" cy="5502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…</a:t>
          </a:r>
          <a:endParaRPr lang="en-US" sz="1400" kern="1200" dirty="0"/>
        </a:p>
      </dsp:txBody>
      <dsp:txXfrm>
        <a:off x="2805470" y="1442526"/>
        <a:ext cx="834365" cy="518056"/>
      </dsp:txXfrm>
    </dsp:sp>
    <dsp:sp modelId="{C7766D34-5CE7-4A14-BC2A-AA181BCF09DB}">
      <dsp:nvSpPr>
        <dsp:cNvPr id="0" name=""/>
        <dsp:cNvSpPr/>
      </dsp:nvSpPr>
      <dsp:spPr>
        <a:xfrm>
          <a:off x="4281830" y="803378"/>
          <a:ext cx="866599" cy="279520"/>
        </a:xfrm>
        <a:prstGeom prst="roundRect">
          <a:avLst>
            <a:gd name="adj" fmla="val 10000"/>
          </a:avLst>
        </a:prstGeom>
        <a:solidFill>
          <a:schemeClr val="accent3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689834-5F29-40ED-8755-72E888178FD2}">
      <dsp:nvSpPr>
        <dsp:cNvPr id="0" name=""/>
        <dsp:cNvSpPr/>
      </dsp:nvSpPr>
      <dsp:spPr>
        <a:xfrm>
          <a:off x="4378119" y="894853"/>
          <a:ext cx="866599" cy="2795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IGTF MICS</a:t>
          </a:r>
          <a:endParaRPr lang="en-US" sz="1400" kern="1200" dirty="0"/>
        </a:p>
      </dsp:txBody>
      <dsp:txXfrm>
        <a:off x="4386306" y="903040"/>
        <a:ext cx="850225" cy="263146"/>
      </dsp:txXfrm>
    </dsp:sp>
    <dsp:sp modelId="{C94C3FDB-FA1F-4C13-A742-6D6DB1EC2F65}">
      <dsp:nvSpPr>
        <dsp:cNvPr id="0" name=""/>
        <dsp:cNvSpPr/>
      </dsp:nvSpPr>
      <dsp:spPr>
        <a:xfrm>
          <a:off x="3752241" y="1334934"/>
          <a:ext cx="866599" cy="550290"/>
        </a:xfrm>
        <a:prstGeom prst="roundRect">
          <a:avLst>
            <a:gd name="adj" fmla="val 10000"/>
          </a:avLst>
        </a:prstGeom>
        <a:solidFill>
          <a:schemeClr val="accent3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414E63-4DBC-4B57-BD26-0AE1842AE531}">
      <dsp:nvSpPr>
        <dsp:cNvPr id="0" name=""/>
        <dsp:cNvSpPr/>
      </dsp:nvSpPr>
      <dsp:spPr>
        <a:xfrm>
          <a:off x="3848530" y="1426409"/>
          <a:ext cx="866599" cy="5502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ca-TCS</a:t>
          </a:r>
          <a:endParaRPr lang="en-US" sz="1400" kern="1200" dirty="0"/>
        </a:p>
      </dsp:txBody>
      <dsp:txXfrm>
        <a:off x="3864647" y="1442526"/>
        <a:ext cx="834365" cy="518056"/>
      </dsp:txXfrm>
    </dsp:sp>
    <dsp:sp modelId="{0DC08051-4BDE-4293-ADDF-E57024CEB816}">
      <dsp:nvSpPr>
        <dsp:cNvPr id="0" name=""/>
        <dsp:cNvSpPr/>
      </dsp:nvSpPr>
      <dsp:spPr>
        <a:xfrm>
          <a:off x="4811418" y="1334934"/>
          <a:ext cx="866599" cy="550290"/>
        </a:xfrm>
        <a:prstGeom prst="roundRect">
          <a:avLst>
            <a:gd name="adj" fmla="val 10000"/>
          </a:avLst>
        </a:prstGeom>
        <a:solidFill>
          <a:schemeClr val="accent3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8ABD8A-DBDC-4094-B1B0-47819E142E51}">
      <dsp:nvSpPr>
        <dsp:cNvPr id="0" name=""/>
        <dsp:cNvSpPr/>
      </dsp:nvSpPr>
      <dsp:spPr>
        <a:xfrm>
          <a:off x="4907707" y="1426409"/>
          <a:ext cx="866599" cy="5502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…</a:t>
          </a:r>
          <a:endParaRPr lang="en-US" sz="1400" kern="1200" dirty="0"/>
        </a:p>
      </dsp:txBody>
      <dsp:txXfrm>
        <a:off x="4923824" y="1442526"/>
        <a:ext cx="834365" cy="518056"/>
      </dsp:txXfrm>
    </dsp:sp>
    <dsp:sp modelId="{0BBF8C43-ED63-42A4-97B9-70D6ABB0F990}">
      <dsp:nvSpPr>
        <dsp:cNvPr id="0" name=""/>
        <dsp:cNvSpPr/>
      </dsp:nvSpPr>
      <dsp:spPr>
        <a:xfrm>
          <a:off x="6400184" y="803378"/>
          <a:ext cx="866599" cy="279520"/>
        </a:xfrm>
        <a:prstGeom prst="roundRect">
          <a:avLst>
            <a:gd name="adj" fmla="val 10000"/>
          </a:avLst>
        </a:prstGeom>
        <a:solidFill>
          <a:schemeClr val="accent3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1C2B3B-CDAD-410F-911F-F3D89D45563B}">
      <dsp:nvSpPr>
        <dsp:cNvPr id="0" name=""/>
        <dsp:cNvSpPr/>
      </dsp:nvSpPr>
      <dsp:spPr>
        <a:xfrm>
          <a:off x="6496473" y="894853"/>
          <a:ext cx="866599" cy="2795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IGTF SLCS</a:t>
          </a:r>
          <a:endParaRPr lang="en-US" sz="1400" kern="1200" dirty="0"/>
        </a:p>
      </dsp:txBody>
      <dsp:txXfrm>
        <a:off x="6504660" y="903040"/>
        <a:ext cx="850225" cy="263146"/>
      </dsp:txXfrm>
    </dsp:sp>
    <dsp:sp modelId="{808FF9CC-83EC-475B-BEB4-05A8648E0166}">
      <dsp:nvSpPr>
        <dsp:cNvPr id="0" name=""/>
        <dsp:cNvSpPr/>
      </dsp:nvSpPr>
      <dsp:spPr>
        <a:xfrm>
          <a:off x="5870596" y="1334934"/>
          <a:ext cx="866599" cy="550290"/>
        </a:xfrm>
        <a:prstGeom prst="roundRect">
          <a:avLst>
            <a:gd name="adj" fmla="val 10000"/>
          </a:avLst>
        </a:prstGeom>
        <a:solidFill>
          <a:schemeClr val="accent3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9CD2F4-A069-4AED-BE89-2D3E4B882E99}">
      <dsp:nvSpPr>
        <dsp:cNvPr id="0" name=""/>
        <dsp:cNvSpPr/>
      </dsp:nvSpPr>
      <dsp:spPr>
        <a:xfrm>
          <a:off x="5966885" y="1426409"/>
          <a:ext cx="866599" cy="5502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ca-DFN-AAI</a:t>
          </a:r>
          <a:endParaRPr lang="en-US" sz="1400" kern="1200" dirty="0"/>
        </a:p>
      </dsp:txBody>
      <dsp:txXfrm>
        <a:off x="5983002" y="1442526"/>
        <a:ext cx="834365" cy="518056"/>
      </dsp:txXfrm>
    </dsp:sp>
    <dsp:sp modelId="{0E4B2EA0-F33B-4B7A-866A-6F65ACCC04CE}">
      <dsp:nvSpPr>
        <dsp:cNvPr id="0" name=""/>
        <dsp:cNvSpPr/>
      </dsp:nvSpPr>
      <dsp:spPr>
        <a:xfrm>
          <a:off x="6929773" y="1334934"/>
          <a:ext cx="866599" cy="550290"/>
        </a:xfrm>
        <a:prstGeom prst="roundRect">
          <a:avLst>
            <a:gd name="adj" fmla="val 10000"/>
          </a:avLst>
        </a:prstGeom>
        <a:solidFill>
          <a:schemeClr val="accent3">
            <a:tint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5877E9-43ED-422E-B4BF-7749DB2D44ED}">
      <dsp:nvSpPr>
        <dsp:cNvPr id="0" name=""/>
        <dsp:cNvSpPr/>
      </dsp:nvSpPr>
      <dsp:spPr>
        <a:xfrm>
          <a:off x="7026062" y="1426409"/>
          <a:ext cx="866599" cy="5502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…</a:t>
          </a:r>
          <a:endParaRPr lang="en-US" sz="1400" kern="1200" dirty="0"/>
        </a:p>
      </dsp:txBody>
      <dsp:txXfrm>
        <a:off x="7042179" y="1442526"/>
        <a:ext cx="834365" cy="5180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28/01/2016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4FD1-F212-4B56-9892-92DB8AE66CE3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058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4FD1-F212-4B56-9892-92DB8AE66CE3}" type="slidenum">
              <a:rPr lang="en-GB" smtClean="0">
                <a:solidFill>
                  <a:prstClr val="black"/>
                </a:solidFill>
              </a:rPr>
              <a:pPr/>
              <a:t>11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850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9375" y="739775"/>
            <a:ext cx="6577013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C4FD1-F212-4B56-9892-92DB8AE66CE3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116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16256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1240257" y="3625009"/>
            <a:ext cx="6795911" cy="375289"/>
          </a:xfrm>
        </p:spPr>
        <p:txBody>
          <a:bodyPr>
            <a:normAutofit/>
          </a:bodyPr>
          <a:lstStyle>
            <a:lvl1pPr marL="0" indent="0">
              <a:buNone/>
              <a:defRPr sz="2000"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240256" y="5484095"/>
            <a:ext cx="6671027" cy="43634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240257" y="2804346"/>
            <a:ext cx="6683727" cy="503459"/>
          </a:xfrm>
        </p:spPr>
        <p:txBody>
          <a:bodyPr>
            <a:normAutofit/>
          </a:bodyPr>
          <a:lstStyle>
            <a:lvl1pPr marL="0" indent="0">
              <a:buNone/>
              <a:defRPr sz="1950">
                <a:solidFill>
                  <a:srgbClr val="F6791C"/>
                </a:solidFill>
              </a:defRPr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240257" y="2398309"/>
            <a:ext cx="6683727" cy="47324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1240256" y="5785332"/>
            <a:ext cx="6671027" cy="42831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240257" y="3947187"/>
            <a:ext cx="6795911" cy="347215"/>
          </a:xfrm>
        </p:spPr>
        <p:txBody>
          <a:bodyPr>
            <a:norm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dirty="0" smtClean="0"/>
              <a:t>Role in Project, AARC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240257" y="4249757"/>
            <a:ext cx="8818145" cy="347215"/>
          </a:xfrm>
        </p:spPr>
        <p:txBody>
          <a:bodyPr>
            <a:norm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486792" y="4765917"/>
            <a:ext cx="1219200" cy="1903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358" y="-42332"/>
            <a:ext cx="4389920" cy="694266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82" y="480622"/>
            <a:ext cx="1482776" cy="1339714"/>
          </a:xfrm>
          <a:prstGeom prst="rect">
            <a:avLst/>
          </a:prstGeom>
        </p:spPr>
      </p:pic>
      <p:sp>
        <p:nvSpPr>
          <p:cNvPr id="23" name="TextBox 22"/>
          <p:cNvSpPr txBox="1"/>
          <p:nvPr userDrawn="1"/>
        </p:nvSpPr>
        <p:spPr>
          <a:xfrm>
            <a:off x="2818932" y="927797"/>
            <a:ext cx="591815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00" dirty="0" smtClean="0">
                <a:solidFill>
                  <a:srgbClr val="003F5E"/>
                </a:solidFill>
              </a:rPr>
              <a:t>Authentication and Authorisation for Research and Collaboration</a:t>
            </a:r>
            <a:endParaRPr lang="en-GB" sz="1700" dirty="0">
              <a:solidFill>
                <a:srgbClr val="00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7"/>
            <a:ext cx="6172200" cy="414421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716837"/>
            <a:ext cx="4314825" cy="415215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652382" y="304802"/>
            <a:ext cx="3601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F57A1E"/>
                </a:solidFill>
              </a:rPr>
              <a:t>A Guide to Using the AARC Template</a:t>
            </a:r>
            <a:endParaRPr lang="en-GB" sz="1800" dirty="0">
              <a:solidFill>
                <a:srgbClr val="F57A1E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780366" y="2025770"/>
            <a:ext cx="101496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3F5D"/>
                </a:solidFill>
              </a:rPr>
              <a:t>This template is to</a:t>
            </a:r>
            <a:r>
              <a:rPr lang="en-GB" sz="1800" baseline="0" dirty="0" smtClean="0">
                <a:solidFill>
                  <a:srgbClr val="003F5D"/>
                </a:solidFill>
              </a:rPr>
              <a:t> present information on behalf of the AARC Project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800" baseline="0" dirty="0" smtClean="0">
                <a:solidFill>
                  <a:srgbClr val="F57B20"/>
                </a:solidFill>
              </a:rPr>
              <a:t>highlight colour is Orange and should be used sparingly.</a:t>
            </a:r>
            <a:r>
              <a:rPr lang="en-GB" sz="1800" baseline="0" dirty="0" smtClean="0">
                <a:solidFill>
                  <a:srgbClr val="ED1556"/>
                </a:solidFill>
              </a:rPr>
              <a:t> </a:t>
            </a:r>
            <a:r>
              <a:rPr lang="en-GB" sz="1800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sz="18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8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AARC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800" baseline="0" dirty="0" smtClean="0">
              <a:solidFill>
                <a:srgbClr val="003F5D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The end slide includes EU logo, copyright, and funding statement and must be included in any slide packs distributed or printed.</a:t>
            </a:r>
          </a:p>
        </p:txBody>
      </p:sp>
      <p:sp>
        <p:nvSpPr>
          <p:cNvPr id="5" name="Oval 4"/>
          <p:cNvSpPr/>
          <p:nvPr userDrawn="1"/>
        </p:nvSpPr>
        <p:spPr>
          <a:xfrm>
            <a:off x="10890209" y="5560973"/>
            <a:ext cx="727243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Oval 8"/>
          <p:cNvSpPr/>
          <p:nvPr userDrawn="1"/>
        </p:nvSpPr>
        <p:spPr>
          <a:xfrm>
            <a:off x="9884901" y="5560973"/>
            <a:ext cx="727243" cy="529390"/>
          </a:xfrm>
          <a:prstGeom prst="ellipse">
            <a:avLst/>
          </a:prstGeom>
          <a:solidFill>
            <a:srgbClr val="F6791C"/>
          </a:solidFill>
          <a:ln>
            <a:solidFill>
              <a:srgbClr val="F679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(Must be includ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" y="2"/>
            <a:ext cx="12192001" cy="6858001"/>
          </a:xfrm>
          <a:prstGeom prst="rect">
            <a:avLst/>
          </a:prstGeom>
          <a:solidFill>
            <a:srgbClr val="003F5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b="30428"/>
          <a:stretch/>
        </p:blipFill>
        <p:spPr>
          <a:xfrm>
            <a:off x="5217067" y="4837092"/>
            <a:ext cx="1385319" cy="78566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488" y="5966378"/>
            <a:ext cx="433675" cy="29466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4111444" y="2395574"/>
            <a:ext cx="374897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Thank you</a:t>
            </a:r>
          </a:p>
          <a:p>
            <a:pPr algn="ctr"/>
            <a:r>
              <a:rPr lang="en-GB" sz="4400" dirty="0" smtClean="0">
                <a:solidFill>
                  <a:srgbClr val="F6791C"/>
                </a:solidFill>
              </a:rPr>
              <a:t>Any</a:t>
            </a:r>
            <a:r>
              <a:rPr lang="en-GB" sz="4400" baseline="0" dirty="0" smtClean="0">
                <a:solidFill>
                  <a:srgbClr val="F6791C"/>
                </a:solidFill>
              </a:rPr>
              <a:t> Questions?</a:t>
            </a:r>
            <a:endParaRPr lang="en-GB" sz="4400" dirty="0">
              <a:solidFill>
                <a:srgbClr val="F6791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357" y="-50222"/>
            <a:ext cx="4394909" cy="6950557"/>
          </a:xfrm>
          <a:prstGeom prst="rect">
            <a:avLst/>
          </a:prstGeom>
        </p:spPr>
      </p:pic>
      <p:sp>
        <p:nvSpPr>
          <p:cNvPr id="25" name="Content Placeholder 24"/>
          <p:cNvSpPr>
            <a:spLocks noGrp="1"/>
          </p:cNvSpPr>
          <p:nvPr>
            <p:ph sz="quarter" idx="11" hasCustomPrompt="1"/>
          </p:nvPr>
        </p:nvSpPr>
        <p:spPr>
          <a:xfrm>
            <a:off x="3763166" y="4113541"/>
            <a:ext cx="4445529" cy="37371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Presenter email address</a:t>
            </a:r>
            <a:endParaRPr lang="en-GB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109415" y="6289305"/>
            <a:ext cx="5711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 on behalf of the AARC project.</a:t>
            </a:r>
          </a:p>
          <a:p>
            <a:pPr algn="ctr"/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work leading to these results has received funding from the European Union’s Horizon 2020 research and innovation programme under Grant Agreement No. 653965 (AARC).</a:t>
            </a:r>
            <a:endParaRPr lang="en-GB" sz="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5273469" y="5591160"/>
            <a:ext cx="13837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https://aarc-project.eu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23392" y="1341438"/>
            <a:ext cx="11233248" cy="4784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583499" y="6453337"/>
            <a:ext cx="9025003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Evolving the EGI Trust Fabric - Bari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3464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4917" y="1412776"/>
            <a:ext cx="10767483" cy="4525963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551" y="637698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83499" y="6453337"/>
            <a:ext cx="9025003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Evolving the EGI Trust Fabric - Bari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59900" y="6356351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692AD-CF60-4164-8D88-F5FEE79E3E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625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CERN STS IOTA CA – 35th EUGridPMA meeting, Amsterdam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4009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CERN STS IOTA CA – 35th EUGridPMA meeting, Amsterdam</a:t>
            </a: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688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CERN STS IOTA CA – 35th EUGridPMA meeting, Amsterdam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732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57404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0" y="1066800"/>
            <a:ext cx="57404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CERN STS IOTA CA – 35th EUGridPMA meeting, Amsterdam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307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lang="en-GB" smtClean="0"/>
              <a:t>CERN STS IOTA CA – 35th EUGridPMA meeting, Amsterdam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967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latin typeface="+mn-lt"/>
              </a:defRPr>
            </a:lvl1pPr>
            <a:lvl2pPr>
              <a:defRPr sz="1800">
                <a:solidFill>
                  <a:srgbClr val="004361"/>
                </a:solidFill>
                <a:latin typeface="+mn-lt"/>
              </a:defRPr>
            </a:lvl2pPr>
            <a:lvl3pPr>
              <a:defRPr sz="1800">
                <a:solidFill>
                  <a:srgbClr val="003F5E"/>
                </a:solidFill>
                <a:latin typeface="+mn-lt"/>
              </a:defRPr>
            </a:lvl3pPr>
            <a:lvl4pPr>
              <a:defRPr sz="1800"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CERN STS IOTA CA – 35th EUGridPMA meeting, Amsterdam</a:t>
            </a:r>
            <a:endParaRPr lang="en-US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1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537-D5F8-4068-9344-AA695012B267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A676-462D-46A5-BD10-BD7729AE20EB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1104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537-D5F8-4068-9344-AA695012B267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A676-462D-46A5-BD10-BD7729AE20EB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4219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537-D5F8-4068-9344-AA695012B267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A676-462D-46A5-BD10-BD7729AE20EB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9064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537-D5F8-4068-9344-AA695012B267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A676-462D-46A5-BD10-BD7729AE20EB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4853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537-D5F8-4068-9344-AA695012B267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A676-462D-46A5-BD10-BD7729AE20EB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4874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537-D5F8-4068-9344-AA695012B267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A676-462D-46A5-BD10-BD7729AE20EB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5090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537-D5F8-4068-9344-AA695012B267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A676-462D-46A5-BD10-BD7729AE20EB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0420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537-D5F8-4068-9344-AA695012B267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A676-462D-46A5-BD10-BD7729AE20EB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0040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537-D5F8-4068-9344-AA695012B267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A676-462D-46A5-BD10-BD7729AE20EB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50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537-D5F8-4068-9344-AA695012B267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A676-462D-46A5-BD10-BD7729AE20EB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1625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60537-D5F8-4068-9344-AA695012B267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BA676-462D-46A5-BD10-BD7729AE20EB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185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3" y="1681163"/>
            <a:ext cx="551497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4"/>
            <a:ext cx="5553075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3"/>
            <a:ext cx="7864123" cy="4652963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8602125" y="1532467"/>
            <a:ext cx="3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12192000" cy="2165684"/>
          </a:xfrm>
          <a:prstGeom prst="rect">
            <a:avLst/>
          </a:prstGeom>
          <a:solidFill>
            <a:srgbClr val="013F5E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2" y="4083050"/>
            <a:ext cx="11208083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6"/>
            <a:ext cx="11315924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8"/>
            <a:ext cx="6172200" cy="4209532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642188"/>
            <a:ext cx="4314825" cy="42268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9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2" y="1439333"/>
            <a:ext cx="10909300" cy="4737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19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44502" y="6406019"/>
            <a:ext cx="11274749" cy="7229"/>
          </a:xfrm>
          <a:prstGeom prst="line">
            <a:avLst/>
          </a:prstGeom>
          <a:ln w="12700" cap="rnd">
            <a:solidFill>
              <a:srgbClr val="F57B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25400" y="6481610"/>
            <a:ext cx="181751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aseline="0" dirty="0" smtClean="0">
                <a:solidFill>
                  <a:srgbClr val="003F5E"/>
                </a:solidFill>
              </a:rPr>
              <a:t>https://aarc-project.eu</a:t>
            </a:r>
            <a:endParaRPr lang="en-GB" sz="750" dirty="0">
              <a:solidFill>
                <a:srgbClr val="003F5E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444503" y="1224327"/>
            <a:ext cx="10274297" cy="2887"/>
          </a:xfrm>
          <a:prstGeom prst="line">
            <a:avLst/>
          </a:prstGeom>
          <a:ln w="12700">
            <a:solidFill>
              <a:srgbClr val="003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8149" y="143931"/>
            <a:ext cx="1144684" cy="103424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3" y="6460279"/>
            <a:ext cx="331798" cy="29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2" r:id="rId12"/>
    <p:sldLayoutId id="2147483664" r:id="rId13"/>
    <p:sldLayoutId id="2147483665" r:id="rId1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"/>
            <a:ext cx="10668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7" descr="OIS-imag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06" r="40393" b="56973"/>
          <a:stretch>
            <a:fillRect/>
          </a:stretch>
        </p:blipFill>
        <p:spPr bwMode="auto">
          <a:xfrm>
            <a:off x="1" y="0"/>
            <a:ext cx="1648884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0"/>
            <a:ext cx="74168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11684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553200"/>
            <a:ext cx="863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smtClean="0"/>
              <a:t>CERN STS IOTA CA – 35th EUGridPMA meeting, Amsterdam</a:t>
            </a:r>
            <a:endParaRPr lang="en-US">
              <a:solidFill>
                <a:srgbClr val="3861AA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1600" y="192236"/>
            <a:ext cx="1828800" cy="461665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FF"/>
                </a:solidFill>
              </a:rPr>
              <a:t>Operating Systems &amp; Information Services</a:t>
            </a:r>
            <a:endParaRPr lang="en-US" sz="10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04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60537-D5F8-4068-9344-AA695012B26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28/01/2016</a:t>
            </a:fld>
            <a:endParaRPr lang="en-GB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smtClean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BA676-462D-46A5-BD10-BD7729AE20E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smtClean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13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gi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wmf"/><Relationship Id="rId4" Type="http://schemas.openxmlformats.org/officeDocument/2006/relationships/image" Target="../media/image18.png"/><Relationship Id="rId9" Type="http://schemas.openxmlformats.org/officeDocument/2006/relationships/image" Target="../media/image23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grid.ncsa.illinois.edu/myproxy/oauth/" TargetMode="External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oolkit.globus.org/toolkit/docs/latest-stable/simpleca/" TargetMode="External"/><Relationship Id="rId5" Type="http://schemas.openxmlformats.org/officeDocument/2006/relationships/hyperlink" Target="http://grid.ncsa.illinois.edu/myproxy/ca/" TargetMode="External"/><Relationship Id="rId4" Type="http://schemas.openxmlformats.org/officeDocument/2006/relationships/hyperlink" Target="https://wiki.shibboleth.net/confluence/dashboard.action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hyperlink" Target="https://wiki.oasis-open.org/security/SAML2EnhancedClientProfile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emf"/><Relationship Id="rId4" Type="http://schemas.openxmlformats.org/officeDocument/2006/relationships/image" Target="../media/image2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David </a:t>
            </a:r>
            <a:r>
              <a:rPr lang="en-GB" dirty="0" err="1" smtClean="0"/>
              <a:t>Groep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EGICSIRT F2F Prague meeting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AARC </a:t>
            </a:r>
            <a:r>
              <a:rPr lang="en-GB" dirty="0" err="1" smtClean="0"/>
              <a:t>CILogon</a:t>
            </a:r>
            <a:r>
              <a:rPr lang="en-GB" dirty="0" smtClean="0"/>
              <a:t> pilot and redistributed responsibility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Evolving the trust fabric </a:t>
            </a:r>
            <a:r>
              <a:rPr lang="en-GB" dirty="0" smtClean="0"/>
              <a:t>with AARC and EGI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29 January 2016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AARC NA3 Activity Lead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Nikhef, Physics Data Processing Group</a:t>
            </a:r>
            <a:endParaRPr lang="en-GB" dirty="0"/>
          </a:p>
        </p:txBody>
      </p:sp>
      <p:pic>
        <p:nvPicPr>
          <p:cNvPr id="1026" name="Picture 2" descr="H:\Home\davidg\Nikhef\AdminFormalities\Logo2014\nikhef-logo-final\logo-nikhef-2015-compact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810" y="4620547"/>
            <a:ext cx="855006" cy="371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:\Home\davidg\Template\Logos\EGI-logo-large01-transp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450" y="5411752"/>
            <a:ext cx="766431" cy="580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5"/>
          <p:cNvSpPr>
            <a:spLocks noGrp="1"/>
          </p:cNvSpPr>
          <p:nvPr>
            <p:ph type="body" sz="quarter" idx="18"/>
          </p:nvPr>
        </p:nvSpPr>
        <p:spPr>
          <a:xfrm>
            <a:off x="6224147" y="5620036"/>
            <a:ext cx="3858966" cy="45770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Incorporating element from </a:t>
            </a:r>
            <a:br>
              <a:rPr lang="en-GB" dirty="0" smtClean="0"/>
            </a:br>
            <a:r>
              <a:rPr lang="en-GB" dirty="0" smtClean="0"/>
              <a:t>EGI-ENGAGE funded under SA1 and JRA1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945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Background: </a:t>
            </a:r>
            <a:r>
              <a:rPr lang="en-US" dirty="0" err="1" smtClean="0"/>
              <a:t>WebFTS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52736"/>
            <a:ext cx="11684000" cy="5334000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Web </a:t>
            </a:r>
            <a:r>
              <a:rPr lang="en-GB" dirty="0"/>
              <a:t>based tool to transfer files between grid/cloud </a:t>
            </a:r>
            <a:r>
              <a:rPr lang="en-GB" dirty="0" smtClean="0"/>
              <a:t>storages</a:t>
            </a:r>
          </a:p>
          <a:p>
            <a:r>
              <a:rPr lang="en-GB" dirty="0" smtClean="0"/>
              <a:t>Protocols: </a:t>
            </a:r>
            <a:r>
              <a:rPr lang="en-GB" dirty="0" err="1" smtClean="0"/>
              <a:t>gsiftp</a:t>
            </a:r>
            <a:r>
              <a:rPr lang="en-GB" dirty="0" smtClean="0"/>
              <a:t>, https, </a:t>
            </a:r>
            <a:r>
              <a:rPr lang="en-GB" dirty="0" err="1" smtClean="0"/>
              <a:t>xrootd</a:t>
            </a:r>
            <a:r>
              <a:rPr lang="en-GB" dirty="0" smtClean="0"/>
              <a:t> and </a:t>
            </a:r>
            <a:r>
              <a:rPr lang="en-GB" dirty="0" err="1" smtClean="0"/>
              <a:t>srm</a:t>
            </a:r>
            <a:endParaRPr lang="en-GB" dirty="0" smtClean="0"/>
          </a:p>
          <a:p>
            <a:r>
              <a:rPr lang="en-GB" dirty="0" smtClean="0"/>
              <a:t>Cloud extensions: </a:t>
            </a:r>
            <a:r>
              <a:rPr lang="en-GB" dirty="0" err="1" smtClean="0"/>
              <a:t>dropbox</a:t>
            </a:r>
            <a:r>
              <a:rPr lang="en-GB" dirty="0" smtClean="0"/>
              <a:t>, </a:t>
            </a:r>
            <a:r>
              <a:rPr lang="en-GB" dirty="0" err="1" smtClean="0"/>
              <a:t>CERNBox</a:t>
            </a:r>
            <a:endParaRPr lang="en-GB" dirty="0" smtClean="0"/>
          </a:p>
          <a:p>
            <a:endParaRPr lang="en-GB" sz="1050" dirty="0" smtClean="0"/>
          </a:p>
          <a:p>
            <a:pPr marL="0" indent="0">
              <a:buNone/>
            </a:pPr>
            <a:r>
              <a:rPr lang="en-GB" dirty="0"/>
              <a:t>Based on </a:t>
            </a:r>
            <a:r>
              <a:rPr lang="en-GB" dirty="0" smtClean="0"/>
              <a:t>FTS3</a:t>
            </a:r>
          </a:p>
          <a:p>
            <a:r>
              <a:rPr lang="en-GB" dirty="0" smtClean="0"/>
              <a:t>Low-level data movement service</a:t>
            </a:r>
          </a:p>
          <a:p>
            <a:r>
              <a:rPr lang="en-GB" dirty="0" smtClean="0"/>
              <a:t>Moves </a:t>
            </a:r>
            <a:r>
              <a:rPr lang="en-GB" dirty="0"/>
              <a:t>LHC data </a:t>
            </a:r>
            <a:r>
              <a:rPr lang="en-GB" dirty="0" smtClean="0"/>
              <a:t>across WLCG infrastructure</a:t>
            </a:r>
          </a:p>
          <a:p>
            <a:r>
              <a:rPr lang="en-GB" dirty="0" smtClean="0"/>
              <a:t>Allows participating sites to control usage of network resources</a:t>
            </a:r>
          </a:p>
          <a:p>
            <a:r>
              <a:rPr lang="en-GB" dirty="0" smtClean="0"/>
              <a:t>20PB </a:t>
            </a:r>
            <a:r>
              <a:rPr lang="en-GB" dirty="0"/>
              <a:t>per month </a:t>
            </a:r>
            <a:r>
              <a:rPr lang="en-GB" dirty="0" smtClean="0"/>
              <a:t>(max: 2PB/day) transfer volume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CERN STS IOTA CA – 35th EUGridPMA meeting, Amsterdam</a:t>
            </a:r>
            <a:endParaRPr lang="en-US">
              <a:solidFill>
                <a:srgbClr val="3861AA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74153"/>
            <a:ext cx="383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57A1E"/>
                </a:solidFill>
              </a:rPr>
              <a:t>Slide: Paolo Tedesco, CERN IT/IS</a:t>
            </a:r>
            <a:endParaRPr lang="en-US" b="1" i="1" dirty="0">
              <a:solidFill>
                <a:srgbClr val="F57A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53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prototype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Current </a:t>
            </a:r>
            <a:r>
              <a:rPr lang="en-US" dirty="0" smtClean="0"/>
              <a:t>working prototype based </a:t>
            </a:r>
            <a:r>
              <a:rPr lang="en-US" dirty="0"/>
              <a:t>on “internal” </a:t>
            </a:r>
            <a:r>
              <a:rPr lang="en-US" dirty="0" smtClean="0"/>
              <a:t>CA</a:t>
            </a:r>
            <a:endParaRPr lang="en-US" dirty="0"/>
          </a:p>
          <a:p>
            <a:pPr>
              <a:buFont typeface="Wingdings" panose="05000000000000000000" pitchFamily="2" charset="2"/>
              <a:buChar char="è"/>
            </a:pPr>
            <a:r>
              <a:rPr lang="en-US" dirty="0">
                <a:sym typeface="Wingdings" panose="05000000000000000000" pitchFamily="2" charset="2"/>
              </a:rPr>
              <a:t>Must move to accredited CA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CERN STS IOTA CA – 35th EUGridPMA meeting, Amsterdam</a:t>
            </a:r>
            <a:endParaRPr lang="en-US">
              <a:solidFill>
                <a:srgbClr val="3861AA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35360" y="1412779"/>
            <a:ext cx="11411565" cy="3381349"/>
            <a:chOff x="251520" y="1412776"/>
            <a:chExt cx="8558674" cy="3381349"/>
          </a:xfrm>
        </p:grpSpPr>
        <p:pic>
          <p:nvPicPr>
            <p:cNvPr id="1026" name="Picture 2" descr="user icon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51520" y="2729989"/>
              <a:ext cx="792088" cy="792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Shape 258"/>
            <p:cNvSpPr>
              <a:spLocks noChangeArrowheads="1"/>
            </p:cNvSpPr>
            <p:nvPr/>
          </p:nvSpPr>
          <p:spPr bwMode="auto">
            <a:xfrm>
              <a:off x="7296324" y="1412776"/>
              <a:ext cx="1513870" cy="1581150"/>
            </a:xfrm>
            <a:prstGeom prst="roundRect">
              <a:avLst/>
            </a:prstGeom>
            <a:gradFill rotWithShape="1">
              <a:gsLst>
                <a:gs pos="0">
                  <a:srgbClr val="FFC000">
                    <a:satMod val="103000"/>
                    <a:lumMod val="102000"/>
                    <a:tint val="94000"/>
                  </a:srgbClr>
                </a:gs>
                <a:gs pos="50000">
                  <a:srgbClr val="FFC000">
                    <a:satMod val="110000"/>
                    <a:lumMod val="100000"/>
                    <a:shade val="100000"/>
                  </a:srgbClr>
                </a:gs>
                <a:gs pos="100000">
                  <a:srgbClr val="FFC000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FFC000"/>
              </a:solidFill>
              <a:prstDash val="solid"/>
              <a:miter lim="800000"/>
              <a:headEnd/>
              <a:tailEnd/>
            </a:ln>
            <a:effectLst/>
          </p:spPr>
          <p:txBody>
            <a:bodyPr lIns="26788" tIns="26788" rIns="26788" bIns="26788" anchor="ctr"/>
            <a:lstStyle>
              <a:lvl1pPr algn="ctr" defTabSz="1295400">
                <a:buClr>
                  <a:srgbClr val="000000"/>
                </a:buClr>
                <a:buFont typeface="Helvetica"/>
                <a:defRPr sz="2400">
                  <a:uFill>
                    <a:solidFill/>
                  </a:uFill>
                </a:defRPr>
              </a:lvl1pPr>
            </a:lstStyle>
            <a:p>
              <a:pPr>
                <a:defRPr sz="1800">
                  <a:uFillTx/>
                </a:defRPr>
              </a:pPr>
              <a:r>
                <a:rPr lang="en-US" sz="1700" kern="0" dirty="0" smtClean="0">
                  <a:solidFill>
                    <a:prstClr val="white"/>
                  </a:solidFill>
                  <a:uFillTx/>
                  <a:latin typeface="Calibri" panose="020F0502020204030204"/>
                  <a:ea typeface="ＭＳ Ｐゴシック" charset="0"/>
                  <a:cs typeface="ＭＳ Ｐゴシック" charset="0"/>
                </a:rPr>
                <a:t>CA</a:t>
              </a:r>
              <a:endParaRPr sz="1700" kern="0" dirty="0">
                <a:solidFill>
                  <a:prstClr val="white"/>
                </a:solidFill>
                <a:uFillTx/>
                <a:latin typeface="Calibri" panose="020F0502020204030204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7" name="Shape 233"/>
            <p:cNvSpPr>
              <a:spLocks noChangeArrowheads="1"/>
            </p:cNvSpPr>
            <p:nvPr/>
          </p:nvSpPr>
          <p:spPr bwMode="auto">
            <a:xfrm>
              <a:off x="3275856" y="1412776"/>
              <a:ext cx="1500188" cy="3381349"/>
            </a:xfrm>
            <a:prstGeom prst="roundRect">
              <a:avLst/>
            </a:prstGeom>
            <a:gradFill rotWithShape="1">
              <a:gsLst>
                <a:gs pos="0">
                  <a:srgbClr val="4472C4">
                    <a:satMod val="103000"/>
                    <a:lumMod val="102000"/>
                    <a:tint val="94000"/>
                  </a:srgbClr>
                </a:gs>
                <a:gs pos="50000">
                  <a:srgbClr val="4472C4">
                    <a:satMod val="110000"/>
                    <a:lumMod val="100000"/>
                    <a:shade val="100000"/>
                  </a:srgbClr>
                </a:gs>
                <a:gs pos="100000">
                  <a:srgbClr val="4472C4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4472C4"/>
              </a:solidFill>
              <a:prstDash val="solid"/>
              <a:miter lim="800000"/>
              <a:headEnd/>
              <a:tailEnd/>
            </a:ln>
            <a:effectLst/>
          </p:spPr>
          <p:txBody>
            <a:bodyPr lIns="26788" tIns="26788" rIns="26788" bIns="26788" anchor="ctr"/>
            <a:lstStyle>
              <a:lvl1pPr algn="ctr" defTabSz="1295400">
                <a:buClr>
                  <a:srgbClr val="000000"/>
                </a:buClr>
                <a:buFont typeface="Helvetica"/>
                <a:defRPr sz="2400">
                  <a:uFill>
                    <a:solidFill/>
                  </a:uFill>
                </a:defRPr>
              </a:lvl1pPr>
            </a:lstStyle>
            <a:p>
              <a:pPr>
                <a:defRPr sz="1800">
                  <a:uFillTx/>
                </a:defRPr>
              </a:pPr>
              <a:r>
                <a:rPr lang="en-US" sz="1700" kern="0" dirty="0" err="1" smtClean="0">
                  <a:solidFill>
                    <a:prstClr val="white"/>
                  </a:solidFill>
                  <a:uFillTx/>
                  <a:latin typeface="Calibri" panose="020F0502020204030204"/>
                  <a:ea typeface="ＭＳ Ｐゴシック" charset="0"/>
                  <a:cs typeface="ＭＳ Ｐゴシック" charset="0"/>
                </a:rPr>
                <a:t>WebFTS</a:t>
              </a:r>
              <a:endParaRPr sz="1700" kern="0" dirty="0">
                <a:solidFill>
                  <a:prstClr val="white"/>
                </a:solidFill>
                <a:uFillTx/>
                <a:latin typeface="Calibri" panose="020F0502020204030204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8" name="Shape 255"/>
            <p:cNvSpPr>
              <a:spLocks noChangeArrowheads="1"/>
            </p:cNvSpPr>
            <p:nvPr/>
          </p:nvSpPr>
          <p:spPr bwMode="auto">
            <a:xfrm>
              <a:off x="7310006" y="3212975"/>
              <a:ext cx="1500188" cy="1581150"/>
            </a:xfrm>
            <a:prstGeom prst="roundRect">
              <a:avLst/>
            </a:prstGeom>
            <a:gradFill rotWithShape="1">
              <a:gsLst>
                <a:gs pos="0">
                  <a:srgbClr val="A5A5A5">
                    <a:satMod val="103000"/>
                    <a:lumMod val="102000"/>
                    <a:tint val="94000"/>
                  </a:srgbClr>
                </a:gs>
                <a:gs pos="50000">
                  <a:srgbClr val="A5A5A5">
                    <a:satMod val="110000"/>
                    <a:lumMod val="100000"/>
                    <a:shade val="100000"/>
                  </a:srgbClr>
                </a:gs>
                <a:gs pos="100000">
                  <a:srgbClr val="A5A5A5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A5A5A5"/>
              </a:solidFill>
              <a:prstDash val="solid"/>
              <a:miter lim="800000"/>
              <a:headEnd/>
              <a:tailEnd/>
            </a:ln>
            <a:effectLst/>
          </p:spPr>
          <p:txBody>
            <a:bodyPr lIns="26788" tIns="26788" rIns="26788" bIns="26788" anchor="ctr"/>
            <a:lstStyle>
              <a:lvl1pPr algn="ctr" defTabSz="1295400">
                <a:buClr>
                  <a:srgbClr val="000000"/>
                </a:buClr>
                <a:buFont typeface="Helvetica"/>
                <a:defRPr sz="2400">
                  <a:uFill>
                    <a:solidFill/>
                  </a:uFill>
                </a:defRPr>
              </a:lvl1pPr>
            </a:lstStyle>
            <a:p>
              <a:pPr>
                <a:defRPr sz="1800">
                  <a:uFillTx/>
                </a:defRPr>
              </a:pPr>
              <a:r>
                <a:rPr lang="en-US" sz="1700" kern="0" dirty="0" smtClean="0">
                  <a:solidFill>
                    <a:prstClr val="white"/>
                  </a:solidFill>
                  <a:uFillTx/>
                  <a:latin typeface="Calibri" panose="020F0502020204030204"/>
                  <a:ea typeface="ＭＳ Ｐゴシック" charset="0"/>
                  <a:cs typeface="ＭＳ Ｐゴシック" charset="0"/>
                </a:rPr>
                <a:t>Grid</a:t>
              </a:r>
            </a:p>
            <a:p>
              <a:pPr>
                <a:defRPr sz="1800">
                  <a:uFillTx/>
                </a:defRPr>
              </a:pPr>
              <a:r>
                <a:rPr lang="en-US" sz="1700" kern="0" dirty="0" smtClean="0">
                  <a:solidFill>
                    <a:prstClr val="white"/>
                  </a:solidFill>
                  <a:uFillTx/>
                  <a:latin typeface="Calibri" panose="020F0502020204030204"/>
                  <a:ea typeface="ＭＳ Ｐゴシック" charset="0"/>
                  <a:cs typeface="ＭＳ Ｐゴシック" charset="0"/>
                </a:rPr>
                <a:t>Storage</a:t>
              </a:r>
            </a:p>
            <a:p>
              <a:pPr>
                <a:defRPr sz="1800">
                  <a:uFillTx/>
                </a:defRPr>
              </a:pPr>
              <a:r>
                <a:rPr lang="en-US" sz="1700" kern="0" dirty="0" smtClean="0">
                  <a:solidFill>
                    <a:prstClr val="white"/>
                  </a:solidFill>
                  <a:uFillTx/>
                  <a:latin typeface="Calibri" panose="020F0502020204030204"/>
                  <a:ea typeface="ＭＳ Ｐゴシック" charset="0"/>
                  <a:cs typeface="ＭＳ Ｐゴシック" charset="0"/>
                </a:rPr>
                <a:t>Element</a:t>
              </a:r>
              <a:endParaRPr sz="1700" kern="0" dirty="0">
                <a:solidFill>
                  <a:prstClr val="white"/>
                </a:solidFill>
                <a:uFillTx/>
                <a:latin typeface="Calibri" panose="020F0502020204030204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9" name="Right Arrow 18"/>
            <p:cNvSpPr/>
            <p:nvPr/>
          </p:nvSpPr>
          <p:spPr>
            <a:xfrm>
              <a:off x="1009608" y="2609929"/>
              <a:ext cx="2213472" cy="987042"/>
            </a:xfrm>
            <a:prstGeom prst="rightArrow">
              <a:avLst/>
            </a:prstGeom>
            <a:gradFill rotWithShape="1">
              <a:gsLst>
                <a:gs pos="0">
                  <a:srgbClr val="4472C4">
                    <a:satMod val="103000"/>
                    <a:lumMod val="102000"/>
                    <a:tint val="94000"/>
                  </a:srgbClr>
                </a:gs>
                <a:gs pos="50000">
                  <a:srgbClr val="4472C4">
                    <a:satMod val="110000"/>
                    <a:lumMod val="100000"/>
                    <a:shade val="100000"/>
                  </a:srgbClr>
                </a:gs>
                <a:gs pos="100000">
                  <a:srgbClr val="4472C4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4472C4"/>
              </a:solidFill>
              <a:prstDash val="solid"/>
              <a:miter lim="800000"/>
              <a:headEnd/>
              <a:tailEnd/>
            </a:ln>
            <a:effectLst/>
          </p:spPr>
          <p:txBody>
            <a:bodyPr lIns="26788" tIns="26788" rIns="26788" bIns="26788" anchor="ctr"/>
            <a:lstStyle/>
            <a:p>
              <a:pPr algn="ctr" defTabSz="1295400">
                <a:buClr>
                  <a:srgbClr val="000000"/>
                </a:buClr>
                <a:buFont typeface="Helvetica"/>
                <a:buNone/>
                <a:defRPr/>
              </a:pPr>
              <a:r>
                <a:rPr lang="en-US" sz="1700" kern="0" dirty="0" smtClean="0">
                  <a:solidFill>
                    <a:prstClr val="white"/>
                  </a:solidFill>
                  <a:latin typeface="Calibri" panose="020F0502020204030204"/>
                  <a:ea typeface="ＭＳ Ｐゴシック" charset="0"/>
                  <a:cs typeface="ＭＳ Ｐゴシック" charset="0"/>
                </a:rPr>
                <a:t>EduGAIN credentials</a:t>
              </a:r>
              <a:endParaRPr lang="en-GB" sz="1700" kern="0" dirty="0" smtClean="0">
                <a:solidFill>
                  <a:prstClr val="white"/>
                </a:solidFill>
                <a:latin typeface="Calibri" panose="020F0502020204030204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2" name="Right Arrow 21"/>
            <p:cNvSpPr/>
            <p:nvPr/>
          </p:nvSpPr>
          <p:spPr>
            <a:xfrm>
              <a:off x="4858237" y="1709830"/>
              <a:ext cx="2366079" cy="987042"/>
            </a:xfrm>
            <a:prstGeom prst="rightArrow">
              <a:avLst/>
            </a:prstGeom>
            <a:gradFill rotWithShape="1">
              <a:gsLst>
                <a:gs pos="0">
                  <a:srgbClr val="4472C4">
                    <a:satMod val="103000"/>
                    <a:lumMod val="102000"/>
                    <a:tint val="94000"/>
                  </a:srgbClr>
                </a:gs>
                <a:gs pos="50000">
                  <a:srgbClr val="4472C4">
                    <a:satMod val="110000"/>
                    <a:lumMod val="100000"/>
                    <a:shade val="100000"/>
                  </a:srgbClr>
                </a:gs>
                <a:gs pos="100000">
                  <a:srgbClr val="4472C4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4472C4"/>
              </a:solidFill>
              <a:prstDash val="solid"/>
              <a:miter lim="800000"/>
              <a:headEnd/>
              <a:tailEnd/>
            </a:ln>
            <a:effectLst/>
          </p:spPr>
          <p:txBody>
            <a:bodyPr lIns="26788" tIns="26788" rIns="26788" bIns="26788" anchor="ctr"/>
            <a:lstStyle/>
            <a:p>
              <a:pPr algn="ctr" defTabSz="1295400">
                <a:buClr>
                  <a:srgbClr val="000000"/>
                </a:buClr>
                <a:buFont typeface="Helvetica"/>
                <a:buNone/>
                <a:defRPr/>
              </a:pPr>
              <a:r>
                <a:rPr lang="en-US" sz="1700" kern="0" dirty="0" smtClean="0">
                  <a:solidFill>
                    <a:prstClr val="white"/>
                  </a:solidFill>
                  <a:latin typeface="Calibri" panose="020F0502020204030204"/>
                  <a:ea typeface="ＭＳ Ｐゴシック" charset="0"/>
                  <a:cs typeface="ＭＳ Ｐゴシック" charset="0"/>
                </a:rPr>
                <a:t>Get proxy certificate</a:t>
              </a:r>
              <a:endParaRPr lang="en-GB" sz="1700" kern="0" dirty="0" smtClean="0">
                <a:solidFill>
                  <a:prstClr val="white"/>
                </a:solidFill>
                <a:latin typeface="Calibri" panose="020F0502020204030204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23" name="Right Arrow 22"/>
            <p:cNvSpPr/>
            <p:nvPr/>
          </p:nvSpPr>
          <p:spPr>
            <a:xfrm>
              <a:off x="4853144" y="3510029"/>
              <a:ext cx="2366079" cy="987042"/>
            </a:xfrm>
            <a:prstGeom prst="rightArrow">
              <a:avLst/>
            </a:prstGeom>
            <a:gradFill rotWithShape="1">
              <a:gsLst>
                <a:gs pos="0">
                  <a:srgbClr val="4472C4">
                    <a:satMod val="103000"/>
                    <a:lumMod val="102000"/>
                    <a:tint val="94000"/>
                  </a:srgbClr>
                </a:gs>
                <a:gs pos="50000">
                  <a:srgbClr val="4472C4">
                    <a:satMod val="110000"/>
                    <a:lumMod val="100000"/>
                    <a:shade val="100000"/>
                  </a:srgbClr>
                </a:gs>
                <a:gs pos="100000">
                  <a:srgbClr val="4472C4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4472C4"/>
              </a:solidFill>
              <a:prstDash val="solid"/>
              <a:miter lim="800000"/>
              <a:headEnd/>
              <a:tailEnd/>
            </a:ln>
            <a:effectLst/>
          </p:spPr>
          <p:txBody>
            <a:bodyPr lIns="26788" tIns="26788" rIns="26788" bIns="26788" anchor="ctr"/>
            <a:lstStyle/>
            <a:p>
              <a:pPr algn="ctr" defTabSz="1295400">
                <a:buClr>
                  <a:srgbClr val="000000"/>
                </a:buClr>
                <a:buFont typeface="Helvetica"/>
                <a:buNone/>
                <a:defRPr/>
              </a:pPr>
              <a:r>
                <a:rPr lang="en-US" sz="1700" kern="0" dirty="0" smtClean="0">
                  <a:solidFill>
                    <a:prstClr val="white"/>
                  </a:solidFill>
                  <a:latin typeface="Calibri" panose="020F0502020204030204"/>
                  <a:ea typeface="ＭＳ Ｐゴシック" charset="0"/>
                  <a:cs typeface="ＭＳ Ｐゴシック" charset="0"/>
                </a:rPr>
                <a:t>Access grid with proxy</a:t>
              </a:r>
              <a:endParaRPr lang="en-GB" sz="1700" kern="0" dirty="0" smtClean="0">
                <a:solidFill>
                  <a:prstClr val="white"/>
                </a:solidFill>
                <a:latin typeface="Calibri" panose="020F0502020204030204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0" y="6474153"/>
            <a:ext cx="383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57A1E"/>
                </a:solidFill>
              </a:rPr>
              <a:t>Slide: Paolo Tedesco, CERN IT/IS</a:t>
            </a:r>
            <a:endParaRPr lang="en-US" b="1" i="1" dirty="0">
              <a:solidFill>
                <a:srgbClr val="F57A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889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user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4948" y="3115099"/>
            <a:ext cx="792088" cy="594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hape 233"/>
          <p:cNvSpPr>
            <a:spLocks noChangeArrowheads="1"/>
          </p:cNvSpPr>
          <p:nvPr/>
        </p:nvSpPr>
        <p:spPr bwMode="auto">
          <a:xfrm>
            <a:off x="2975655" y="2819206"/>
            <a:ext cx="1500188" cy="1185863"/>
          </a:xfrm>
          <a:prstGeom prst="roundRect">
            <a:avLst/>
          </a:prstGeom>
          <a:gradFill rotWithShape="1">
            <a:gsLst>
              <a:gs pos="0">
                <a:srgbClr val="4472C4">
                  <a:satMod val="103000"/>
                  <a:lumMod val="102000"/>
                  <a:tint val="94000"/>
                </a:srgbClr>
              </a:gs>
              <a:gs pos="50000">
                <a:srgbClr val="4472C4">
                  <a:satMod val="110000"/>
                  <a:lumMod val="100000"/>
                  <a:shade val="100000"/>
                </a:srgbClr>
              </a:gs>
              <a:gs pos="100000">
                <a:srgbClr val="4472C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  <a:headEnd/>
            <a:tailEnd/>
          </a:ln>
          <a:effectLst/>
        </p:spPr>
        <p:txBody>
          <a:bodyPr lIns="20091" tIns="20091" rIns="20091" bIns="20091" anchor="ctr"/>
          <a:lstStyle>
            <a:lvl1pPr algn="ctr" defTabSz="1295400">
              <a:buClr>
                <a:srgbClr val="000000"/>
              </a:buClr>
              <a:buFont typeface="Helvetica"/>
              <a:defRPr sz="2400">
                <a:uFill>
                  <a:solidFill/>
                </a:uFill>
              </a:defRPr>
            </a:lvl1pPr>
          </a:lstStyle>
          <a:p>
            <a:pPr>
              <a:defRPr sz="1800">
                <a:uFillTx/>
              </a:defRPr>
            </a:pPr>
            <a:r>
              <a:rPr lang="en-US" sz="1275" kern="0" dirty="0" err="1">
                <a:solidFill>
                  <a:prstClr val="white"/>
                </a:solidFill>
                <a:uFillTx/>
                <a:ea typeface="ＭＳ Ｐゴシック" charset="0"/>
                <a:cs typeface="ＭＳ Ｐゴシック" charset="0"/>
              </a:rPr>
              <a:t>WebFTS</a:t>
            </a:r>
            <a:endParaRPr sz="1275" kern="0" dirty="0">
              <a:solidFill>
                <a:prstClr val="white"/>
              </a:solidFill>
              <a:uFillTx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1243826" y="3041991"/>
            <a:ext cx="1546639" cy="740282"/>
          </a:xfrm>
          <a:prstGeom prst="rightArrow">
            <a:avLst/>
          </a:prstGeom>
          <a:gradFill rotWithShape="1">
            <a:gsLst>
              <a:gs pos="0">
                <a:srgbClr val="4472C4">
                  <a:satMod val="103000"/>
                  <a:lumMod val="102000"/>
                  <a:tint val="94000"/>
                </a:srgbClr>
              </a:gs>
              <a:gs pos="50000">
                <a:srgbClr val="4472C4">
                  <a:satMod val="110000"/>
                  <a:lumMod val="100000"/>
                  <a:shade val="100000"/>
                </a:srgbClr>
              </a:gs>
              <a:gs pos="100000">
                <a:srgbClr val="4472C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  <a:headEnd/>
            <a:tailEnd/>
          </a:ln>
          <a:effectLst/>
        </p:spPr>
        <p:txBody>
          <a:bodyPr lIns="20091" tIns="20091" rIns="20091" bIns="20091" anchor="ctr"/>
          <a:lstStyle/>
          <a:p>
            <a:pPr algn="ctr" defTabSz="971550">
              <a:buClr>
                <a:srgbClr val="000000"/>
              </a:buClr>
            </a:pPr>
            <a:r>
              <a:rPr lang="en-US" sz="1275" kern="0" dirty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1: browser</a:t>
            </a:r>
            <a:endParaRPr lang="en-GB" sz="1275" kern="0" dirty="0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ight Arrow 4"/>
          <p:cNvSpPr/>
          <p:nvPr/>
        </p:nvSpPr>
        <p:spPr>
          <a:xfrm rot="16200000">
            <a:off x="3006247" y="1908515"/>
            <a:ext cx="826090" cy="887276"/>
          </a:xfrm>
          <a:prstGeom prst="rightArrow">
            <a:avLst/>
          </a:prstGeom>
          <a:gradFill rotWithShape="1">
            <a:gsLst>
              <a:gs pos="0">
                <a:srgbClr val="4472C4">
                  <a:satMod val="103000"/>
                  <a:lumMod val="102000"/>
                  <a:tint val="94000"/>
                </a:srgbClr>
              </a:gs>
              <a:gs pos="50000">
                <a:srgbClr val="4472C4">
                  <a:satMod val="110000"/>
                  <a:lumMod val="100000"/>
                  <a:shade val="100000"/>
                </a:srgbClr>
              </a:gs>
              <a:gs pos="100000">
                <a:srgbClr val="4472C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  <a:headEnd/>
            <a:tailEnd/>
          </a:ln>
          <a:effectLst/>
        </p:spPr>
        <p:txBody>
          <a:bodyPr lIns="20091" tIns="20091" rIns="20091" bIns="20091" anchor="ctr"/>
          <a:lstStyle/>
          <a:p>
            <a:pPr algn="ctr" defTabSz="971550">
              <a:buClr>
                <a:srgbClr val="000000"/>
              </a:buClr>
            </a:pPr>
            <a:r>
              <a:rPr lang="en-US" sz="1275" kern="0" dirty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2: </a:t>
            </a:r>
            <a:r>
              <a:rPr lang="en-US" sz="1275" kern="0" dirty="0" err="1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Auth</a:t>
            </a:r>
            <a:r>
              <a:rPr lang="en-US" sz="1275" kern="0" dirty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 </a:t>
            </a:r>
            <a:endParaRPr lang="en-GB" sz="1275" kern="0" dirty="0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99389" y="550949"/>
            <a:ext cx="2160240" cy="1344936"/>
            <a:chOff x="323528" y="1131696"/>
            <a:chExt cx="2160240" cy="1793248"/>
          </a:xfrm>
        </p:grpSpPr>
        <p:sp>
          <p:nvSpPr>
            <p:cNvPr id="7" name="Shape 233"/>
            <p:cNvSpPr>
              <a:spLocks noChangeArrowheads="1"/>
            </p:cNvSpPr>
            <p:nvPr/>
          </p:nvSpPr>
          <p:spPr bwMode="auto">
            <a:xfrm>
              <a:off x="323528" y="1131696"/>
              <a:ext cx="2160240" cy="1793248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satMod val="103000"/>
                    <a:lumMod val="102000"/>
                    <a:tint val="94000"/>
                  </a:srgbClr>
                </a:gs>
                <a:gs pos="50000">
                  <a:srgbClr val="70AD47">
                    <a:satMod val="110000"/>
                    <a:lumMod val="100000"/>
                    <a:shade val="100000"/>
                  </a:srgbClr>
                </a:gs>
                <a:gs pos="100000">
                  <a:srgbClr val="70AD47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  <a:headEnd/>
              <a:tailEnd/>
            </a:ln>
            <a:effectLst/>
          </p:spPr>
          <p:txBody>
            <a:bodyPr lIns="20091" tIns="20091" rIns="20091" bIns="20091" anchor="t"/>
            <a:lstStyle>
              <a:lvl1pPr algn="ctr" defTabSz="1295400">
                <a:buClr>
                  <a:srgbClr val="000000"/>
                </a:buClr>
                <a:buFont typeface="Helvetica"/>
                <a:defRPr sz="2400">
                  <a:uFill>
                    <a:solidFill/>
                  </a:uFill>
                </a:defRPr>
              </a:lvl1pPr>
            </a:lstStyle>
            <a:p>
              <a:pPr>
                <a:defRPr sz="1800">
                  <a:uFillTx/>
                </a:defRPr>
              </a:pPr>
              <a:r>
                <a:rPr lang="en-US" sz="1275" kern="0" dirty="0">
                  <a:solidFill>
                    <a:prstClr val="white"/>
                  </a:solidFill>
                  <a:uFillTx/>
                  <a:ea typeface="ＭＳ Ｐゴシック" charset="0"/>
                  <a:cs typeface="ＭＳ Ｐゴシック" charset="0"/>
                </a:rPr>
                <a:t>EduGAIN </a:t>
              </a:r>
              <a:r>
                <a:rPr lang="en-US" sz="1275" kern="0" dirty="0" err="1">
                  <a:solidFill>
                    <a:prstClr val="white"/>
                  </a:solidFill>
                  <a:uFillTx/>
                  <a:ea typeface="ＭＳ Ｐゴシック" charset="0"/>
                  <a:cs typeface="ＭＳ Ｐゴシック" charset="0"/>
                </a:rPr>
                <a:t>IdP</a:t>
              </a:r>
              <a:endParaRPr sz="1275" kern="0" dirty="0">
                <a:solidFill>
                  <a:prstClr val="white"/>
                </a:solidFill>
                <a:uFillTx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8" name="Screen Shot 2014-03-25 at 2.19.43 PM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443" y="1506169"/>
              <a:ext cx="1768475" cy="1320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2975655" y="550949"/>
            <a:ext cx="1500188" cy="1344936"/>
            <a:chOff x="3065810" y="1131696"/>
            <a:chExt cx="1500188" cy="1793248"/>
          </a:xfrm>
        </p:grpSpPr>
        <p:sp>
          <p:nvSpPr>
            <p:cNvPr id="10" name="Shape 233"/>
            <p:cNvSpPr>
              <a:spLocks noChangeArrowheads="1"/>
            </p:cNvSpPr>
            <p:nvPr/>
          </p:nvSpPr>
          <p:spPr bwMode="auto">
            <a:xfrm>
              <a:off x="3065810" y="1131696"/>
              <a:ext cx="1500188" cy="1793248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satMod val="103000"/>
                    <a:lumMod val="102000"/>
                    <a:tint val="94000"/>
                  </a:srgbClr>
                </a:gs>
                <a:gs pos="50000">
                  <a:srgbClr val="70AD47">
                    <a:satMod val="110000"/>
                    <a:lumMod val="100000"/>
                    <a:shade val="100000"/>
                  </a:srgbClr>
                </a:gs>
                <a:gs pos="100000">
                  <a:srgbClr val="70AD47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  <a:headEnd/>
              <a:tailEnd/>
            </a:ln>
            <a:effectLst/>
          </p:spPr>
          <p:txBody>
            <a:bodyPr lIns="20091" tIns="20091" rIns="20091" bIns="20091" anchor="t"/>
            <a:lstStyle>
              <a:lvl1pPr algn="ctr" defTabSz="1295400">
                <a:buClr>
                  <a:srgbClr val="000000"/>
                </a:buClr>
                <a:buFont typeface="Helvetica"/>
                <a:defRPr sz="2400">
                  <a:uFill>
                    <a:solidFill/>
                  </a:uFill>
                </a:defRPr>
              </a:lvl1pPr>
            </a:lstStyle>
            <a:p>
              <a:pPr>
                <a:defRPr sz="1800">
                  <a:uFillTx/>
                </a:defRPr>
              </a:pPr>
              <a:r>
                <a:rPr lang="en-US" sz="1275" kern="0" dirty="0">
                  <a:solidFill>
                    <a:prstClr val="white"/>
                  </a:solidFill>
                  <a:uFillTx/>
                  <a:ea typeface="ＭＳ Ｐゴシック" charset="0"/>
                  <a:cs typeface="ＭＳ Ｐゴシック" charset="0"/>
                </a:rPr>
                <a:t>CERN </a:t>
              </a:r>
              <a:r>
                <a:rPr lang="en-US" sz="1275" kern="0" dirty="0" err="1">
                  <a:solidFill>
                    <a:prstClr val="white"/>
                  </a:solidFill>
                  <a:uFillTx/>
                  <a:ea typeface="ＭＳ Ｐゴシック" charset="0"/>
                  <a:cs typeface="ＭＳ Ｐゴシック" charset="0"/>
                </a:rPr>
                <a:t>SSO</a:t>
              </a:r>
              <a:endParaRPr sz="1275" kern="0" dirty="0">
                <a:solidFill>
                  <a:prstClr val="white"/>
                </a:solidFill>
                <a:uFillTx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11" name="Screen Shot 2014-03-25 at 1.22.57 PM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9647" y="1507809"/>
              <a:ext cx="1052513" cy="1366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</p:pic>
      </p:grpSp>
      <p:sp>
        <p:nvSpPr>
          <p:cNvPr id="12" name="Right Arrow 11"/>
          <p:cNvSpPr/>
          <p:nvPr/>
        </p:nvSpPr>
        <p:spPr>
          <a:xfrm rot="5400000">
            <a:off x="3736395" y="1924560"/>
            <a:ext cx="794000" cy="887276"/>
          </a:xfrm>
          <a:prstGeom prst="rightArrow">
            <a:avLst/>
          </a:prstGeom>
          <a:gradFill rotWithShape="1">
            <a:gsLst>
              <a:gs pos="0">
                <a:srgbClr val="4472C4">
                  <a:satMod val="103000"/>
                  <a:lumMod val="102000"/>
                  <a:tint val="94000"/>
                </a:srgbClr>
              </a:gs>
              <a:gs pos="50000">
                <a:srgbClr val="4472C4">
                  <a:satMod val="110000"/>
                  <a:lumMod val="100000"/>
                  <a:shade val="100000"/>
                </a:srgbClr>
              </a:gs>
              <a:gs pos="100000">
                <a:srgbClr val="4472C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  <a:headEnd/>
            <a:tailEnd/>
          </a:ln>
          <a:effectLst/>
        </p:spPr>
        <p:txBody>
          <a:bodyPr lIns="20091" tIns="20091" rIns="20091" bIns="20091" anchor="ctr"/>
          <a:lstStyle/>
          <a:p>
            <a:pPr algn="ctr" defTabSz="971550">
              <a:buClr>
                <a:srgbClr val="000000"/>
              </a:buClr>
            </a:pPr>
            <a:r>
              <a:rPr lang="en-US" sz="1275" kern="0" dirty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3: SAML</a:t>
            </a:r>
            <a:endParaRPr lang="en-GB" sz="1275" kern="0" dirty="0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Shape 258"/>
          <p:cNvSpPr>
            <a:spLocks noChangeArrowheads="1"/>
          </p:cNvSpPr>
          <p:nvPr/>
        </p:nvSpPr>
        <p:spPr bwMode="auto">
          <a:xfrm>
            <a:off x="6167909" y="2204864"/>
            <a:ext cx="5386545" cy="2160240"/>
          </a:xfrm>
          <a:prstGeom prst="roundRect">
            <a:avLst/>
          </a:prstGeom>
          <a:gradFill rotWithShape="1">
            <a:gsLst>
              <a:gs pos="0">
                <a:srgbClr val="FFC000">
                  <a:satMod val="103000"/>
                  <a:lumMod val="102000"/>
                  <a:tint val="94000"/>
                </a:srgbClr>
              </a:gs>
              <a:gs pos="50000">
                <a:srgbClr val="FFC000">
                  <a:satMod val="110000"/>
                  <a:lumMod val="100000"/>
                  <a:shade val="100000"/>
                </a:srgbClr>
              </a:gs>
              <a:gs pos="100000">
                <a:srgbClr val="FFC000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FFC000"/>
            </a:solidFill>
            <a:prstDash val="solid"/>
            <a:miter lim="800000"/>
            <a:headEnd/>
            <a:tailEnd/>
          </a:ln>
          <a:effectLst/>
        </p:spPr>
        <p:txBody>
          <a:bodyPr lIns="20091" tIns="20091" rIns="20091" bIns="20091" anchor="t"/>
          <a:lstStyle>
            <a:lvl1pPr algn="ctr" defTabSz="1295400">
              <a:buClr>
                <a:srgbClr val="000000"/>
              </a:buClr>
              <a:buFont typeface="Helvetica"/>
              <a:defRPr sz="2400">
                <a:uFill>
                  <a:solidFill/>
                </a:uFill>
              </a:defRPr>
            </a:lvl1pPr>
          </a:lstStyle>
          <a:p>
            <a:pPr>
              <a:defRPr sz="1800">
                <a:uFillTx/>
              </a:defRPr>
            </a:pPr>
            <a:r>
              <a:rPr lang="en-US" sz="1275" kern="0" dirty="0">
                <a:solidFill>
                  <a:prstClr val="white"/>
                </a:solidFill>
                <a:uFillTx/>
                <a:ea typeface="ＭＳ Ｐゴシック" charset="0"/>
                <a:cs typeface="ＭＳ Ｐゴシック" charset="0"/>
              </a:rPr>
              <a:t>CERN LCG IOTA CA</a:t>
            </a:r>
            <a:endParaRPr sz="1275" kern="0" dirty="0">
              <a:solidFill>
                <a:prstClr val="white"/>
              </a:solidFill>
              <a:uFillTx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Shape 258"/>
          <p:cNvSpPr>
            <a:spLocks noChangeArrowheads="1"/>
          </p:cNvSpPr>
          <p:nvPr/>
        </p:nvSpPr>
        <p:spPr bwMode="auto">
          <a:xfrm>
            <a:off x="6317743" y="2636912"/>
            <a:ext cx="1588712" cy="1246286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  <a:headEnd/>
            <a:tailE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lIns="20091" tIns="20091" rIns="20091" bIns="20091" anchor="ctr"/>
          <a:lstStyle>
            <a:lvl1pPr algn="ctr" defTabSz="1295400">
              <a:buClr>
                <a:srgbClr val="000000"/>
              </a:buClr>
              <a:buFont typeface="Helvetica"/>
              <a:defRPr sz="2400">
                <a:uFill>
                  <a:solidFill/>
                </a:uFill>
              </a:defRPr>
            </a:lvl1pPr>
          </a:lstStyle>
          <a:p>
            <a:pPr>
              <a:defRPr sz="1800">
                <a:uFillTx/>
              </a:defRPr>
            </a:pPr>
            <a:r>
              <a:rPr sz="1275" kern="0" dirty="0">
                <a:solidFill>
                  <a:srgbClr val="FFC000">
                    <a:lumMod val="75000"/>
                  </a:srgbClr>
                </a:solidFill>
                <a:uFillTx/>
                <a:ea typeface="ＭＳ Ｐゴシック" charset="0"/>
                <a:cs typeface="ＭＳ Ｐゴシック" charset="0"/>
              </a:rPr>
              <a:t>S</a:t>
            </a:r>
            <a:r>
              <a:rPr lang="en-US" sz="1275" kern="0" dirty="0">
                <a:solidFill>
                  <a:srgbClr val="FFC000">
                    <a:lumMod val="75000"/>
                  </a:srgbClr>
                </a:solidFill>
                <a:uFillTx/>
                <a:ea typeface="ＭＳ Ｐゴシック" charset="0"/>
                <a:cs typeface="ＭＳ Ｐゴシック" charset="0"/>
              </a:rPr>
              <a:t>ecurity Token Service for WebFTS</a:t>
            </a:r>
            <a:endParaRPr sz="1275" kern="0" dirty="0">
              <a:solidFill>
                <a:srgbClr val="FFC000">
                  <a:lumMod val="75000"/>
                </a:srgbClr>
              </a:solidFill>
              <a:uFillTx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Shape 258"/>
          <p:cNvSpPr>
            <a:spLocks noChangeArrowheads="1"/>
          </p:cNvSpPr>
          <p:nvPr/>
        </p:nvSpPr>
        <p:spPr bwMode="auto">
          <a:xfrm>
            <a:off x="9840416" y="2636912"/>
            <a:ext cx="1588712" cy="1246286"/>
          </a:xfrm>
          <a:prstGeom prst="roundRect">
            <a:avLst/>
          </a:prstGeom>
          <a:solidFill>
            <a:schemeClr val="bg1"/>
          </a:solidFill>
          <a:ln>
            <a:solidFill>
              <a:srgbClr val="FFC000"/>
            </a:solidFill>
            <a:headEnd/>
            <a:tailE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lIns="20091" tIns="20091" rIns="20091" bIns="20091" anchor="ctr"/>
          <a:lstStyle/>
          <a:p>
            <a:pPr algn="ctr" defTabSz="1295400">
              <a:buClr>
                <a:srgbClr val="000000"/>
              </a:buClr>
              <a:buFont typeface="Helvetica"/>
              <a:buNone/>
            </a:pPr>
            <a:r>
              <a:rPr lang="en-US" sz="1275" kern="0" dirty="0">
                <a:solidFill>
                  <a:srgbClr val="FFC000">
                    <a:lumMod val="75000"/>
                  </a:srgbClr>
                </a:solidFill>
                <a:ea typeface="ＭＳ Ｐゴシック" charset="0"/>
                <a:cs typeface="ＭＳ Ｐゴシック" charset="0"/>
              </a:rPr>
              <a:t>PKI Service</a:t>
            </a:r>
            <a:endParaRPr sz="1275" kern="0" dirty="0">
              <a:solidFill>
                <a:srgbClr val="FFC000">
                  <a:lumMod val="75000"/>
                </a:srgbClr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Shape 255"/>
          <p:cNvSpPr>
            <a:spLocks noChangeArrowheads="1"/>
          </p:cNvSpPr>
          <p:nvPr/>
        </p:nvSpPr>
        <p:spPr bwMode="auto">
          <a:xfrm>
            <a:off x="6111973" y="5088210"/>
            <a:ext cx="2000251" cy="158115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26788" tIns="26788" rIns="26788" bIns="26788" anchor="ctr"/>
          <a:lstStyle>
            <a:lvl1pPr algn="ctr" defTabSz="1295400">
              <a:buClr>
                <a:srgbClr val="000000"/>
              </a:buClr>
              <a:buFont typeface="Helvetica"/>
              <a:defRPr sz="2400">
                <a:uFill>
                  <a:solidFill/>
                </a:u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 sz="1800">
                <a:uFillTx/>
              </a:defRPr>
            </a:pPr>
            <a:r>
              <a:rPr lang="en-US" sz="1700" dirty="0" smtClean="0">
                <a:solidFill>
                  <a:prstClr val="white"/>
                </a:solidFill>
                <a:uFillTx/>
                <a:latin typeface="Arial" charset="0"/>
                <a:ea typeface="ＭＳ Ｐゴシック" charset="0"/>
                <a:cs typeface="ＭＳ Ｐゴシック" charset="0"/>
              </a:rPr>
              <a:t>LHC VOMS</a:t>
            </a:r>
            <a:endParaRPr sz="1700" dirty="0">
              <a:solidFill>
                <a:prstClr val="white"/>
              </a:solidFill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4548558" y="2636912"/>
            <a:ext cx="1546639" cy="740282"/>
          </a:xfrm>
          <a:prstGeom prst="rightArrow">
            <a:avLst/>
          </a:prstGeom>
          <a:gradFill rotWithShape="1">
            <a:gsLst>
              <a:gs pos="0">
                <a:srgbClr val="4472C4">
                  <a:satMod val="103000"/>
                  <a:lumMod val="102000"/>
                  <a:tint val="94000"/>
                </a:srgbClr>
              </a:gs>
              <a:gs pos="50000">
                <a:srgbClr val="4472C4">
                  <a:satMod val="110000"/>
                  <a:lumMod val="100000"/>
                  <a:shade val="100000"/>
                </a:srgbClr>
              </a:gs>
              <a:gs pos="100000">
                <a:srgbClr val="4472C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  <a:headEnd/>
            <a:tailEnd/>
          </a:ln>
          <a:effectLst/>
        </p:spPr>
        <p:txBody>
          <a:bodyPr lIns="20091" tIns="20091" rIns="20091" bIns="20091" anchor="ctr"/>
          <a:lstStyle/>
          <a:p>
            <a:pPr algn="ctr" defTabSz="971550">
              <a:buClr>
                <a:srgbClr val="000000"/>
              </a:buClr>
            </a:pPr>
            <a:r>
              <a:rPr lang="en-US" sz="1275" kern="0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4: get proxy for user in VO</a:t>
            </a:r>
            <a:endParaRPr lang="en-GB" sz="1275" kern="0" dirty="0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8" name="Right Arrow 17"/>
          <p:cNvSpPr/>
          <p:nvPr/>
        </p:nvSpPr>
        <p:spPr>
          <a:xfrm rot="5400000">
            <a:off x="6328243" y="4003325"/>
            <a:ext cx="1564484" cy="1175307"/>
          </a:xfrm>
          <a:prstGeom prst="rightArrow">
            <a:avLst/>
          </a:prstGeom>
          <a:solidFill>
            <a:schemeClr val="bg1"/>
          </a:solidFill>
          <a:ln>
            <a:solidFill>
              <a:srgbClr val="FFC000"/>
            </a:solidFill>
            <a:headEnd/>
            <a:tailE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lIns="20091" tIns="20091" rIns="20091" bIns="20091" anchor="ctr"/>
          <a:lstStyle/>
          <a:p>
            <a:pPr algn="ctr" defTabSz="1295400">
              <a:buClr>
                <a:srgbClr val="000000"/>
              </a:buClr>
              <a:buFont typeface="Helvetica"/>
              <a:buNone/>
            </a:pPr>
            <a:r>
              <a:rPr lang="en-US" sz="1275" kern="0" dirty="0" smtClean="0">
                <a:solidFill>
                  <a:srgbClr val="FFC000">
                    <a:lumMod val="75000"/>
                  </a:srgbClr>
                </a:solidFill>
                <a:ea typeface="ＭＳ Ｐゴシック" charset="0"/>
                <a:cs typeface="ＭＳ Ｐゴシック" charset="0"/>
              </a:rPr>
              <a:t>1: get user data</a:t>
            </a:r>
            <a:endParaRPr lang="en-GB" sz="1275" kern="0" dirty="0">
              <a:solidFill>
                <a:srgbClr val="FFC000">
                  <a:lumMod val="75000"/>
                </a:srgbClr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7815927" y="2844244"/>
            <a:ext cx="2090500" cy="881480"/>
          </a:xfrm>
          <a:prstGeom prst="rightArrow">
            <a:avLst/>
          </a:prstGeom>
          <a:solidFill>
            <a:schemeClr val="bg1"/>
          </a:solidFill>
          <a:ln>
            <a:solidFill>
              <a:srgbClr val="FFC000"/>
            </a:solidFill>
            <a:headEnd/>
            <a:tailE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lIns="20091" tIns="20091" rIns="20091" bIns="20091" anchor="ctr"/>
          <a:lstStyle/>
          <a:p>
            <a:pPr algn="ctr" defTabSz="1295400">
              <a:buClr>
                <a:srgbClr val="000000"/>
              </a:buClr>
              <a:buFont typeface="Helvetica"/>
              <a:buNone/>
            </a:pPr>
            <a:r>
              <a:rPr lang="en-US" sz="1275" kern="0" dirty="0" smtClean="0">
                <a:solidFill>
                  <a:srgbClr val="FFC000">
                    <a:lumMod val="75000"/>
                  </a:srgbClr>
                </a:solidFill>
                <a:ea typeface="ＭＳ Ｐゴシック" charset="0"/>
                <a:cs typeface="ＭＳ Ｐゴシック" charset="0"/>
              </a:rPr>
              <a:t>2: get proxy signing certificate</a:t>
            </a:r>
            <a:endParaRPr lang="en-GB" sz="1275" kern="0" dirty="0">
              <a:solidFill>
                <a:srgbClr val="FFC000">
                  <a:lumMod val="75000"/>
                </a:srgbClr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0" name="Left Arrow 19"/>
          <p:cNvSpPr/>
          <p:nvPr/>
        </p:nvSpPr>
        <p:spPr>
          <a:xfrm>
            <a:off x="4271031" y="3178754"/>
            <a:ext cx="2090500" cy="881480"/>
          </a:xfrm>
          <a:prstGeom prst="leftArrow">
            <a:avLst/>
          </a:prstGeom>
          <a:solidFill>
            <a:schemeClr val="bg1"/>
          </a:solidFill>
          <a:ln>
            <a:solidFill>
              <a:srgbClr val="FFC000"/>
            </a:solidFill>
            <a:headEnd/>
            <a:tailE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lIns="20091" tIns="20091" rIns="20091" bIns="20091" anchor="ctr"/>
          <a:lstStyle/>
          <a:p>
            <a:pPr algn="ctr" defTabSz="1295400">
              <a:buClr>
                <a:srgbClr val="000000"/>
              </a:buClr>
              <a:buFont typeface="Helvetica"/>
              <a:buNone/>
            </a:pPr>
            <a:r>
              <a:rPr lang="en-US" sz="1275" kern="0" dirty="0">
                <a:solidFill>
                  <a:srgbClr val="FFC000">
                    <a:lumMod val="75000"/>
                  </a:srgbClr>
                </a:solidFill>
                <a:ea typeface="ＭＳ Ｐゴシック" charset="0"/>
                <a:cs typeface="ＭＳ Ｐゴシック" charset="0"/>
              </a:rPr>
              <a:t>3</a:t>
            </a:r>
            <a:r>
              <a:rPr lang="en-US" sz="1275" kern="0" dirty="0" smtClean="0">
                <a:solidFill>
                  <a:srgbClr val="FFC000">
                    <a:lumMod val="75000"/>
                  </a:srgbClr>
                </a:solidFill>
                <a:ea typeface="ＭＳ Ｐゴシック" charset="0"/>
                <a:cs typeface="ＭＳ Ｐゴシック" charset="0"/>
              </a:rPr>
              <a:t>: generate proxy</a:t>
            </a:r>
            <a:endParaRPr lang="en-GB" sz="1275" kern="0" dirty="0">
              <a:solidFill>
                <a:srgbClr val="FFC000">
                  <a:lumMod val="75000"/>
                </a:srgbClr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1" name="Shape 255"/>
          <p:cNvSpPr>
            <a:spLocks noChangeArrowheads="1"/>
          </p:cNvSpPr>
          <p:nvPr/>
        </p:nvSpPr>
        <p:spPr bwMode="auto">
          <a:xfrm>
            <a:off x="2730893" y="5129850"/>
            <a:ext cx="2000251" cy="1581150"/>
          </a:xfrm>
          <a:prstGeom prst="round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26788" tIns="26788" rIns="26788" bIns="26788" anchor="ctr"/>
          <a:lstStyle>
            <a:lvl1pPr algn="ctr" defTabSz="1295400">
              <a:buClr>
                <a:srgbClr val="000000"/>
              </a:buClr>
              <a:buFont typeface="Helvetica"/>
              <a:defRPr sz="2400">
                <a:uFill>
                  <a:solidFill/>
                </a:u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 sz="1800">
                <a:uFillTx/>
              </a:defRPr>
            </a:pPr>
            <a:r>
              <a:rPr lang="en-US" sz="1700" dirty="0" smtClean="0">
                <a:solidFill>
                  <a:prstClr val="white"/>
                </a:solidFill>
                <a:uFillTx/>
                <a:latin typeface="Arial" charset="0"/>
                <a:ea typeface="ＭＳ Ｐゴシック" charset="0"/>
                <a:cs typeface="ＭＳ Ｐゴシック" charset="0"/>
              </a:rPr>
              <a:t>Grid Storage Element</a:t>
            </a:r>
            <a:endParaRPr sz="1700" dirty="0">
              <a:solidFill>
                <a:prstClr val="white"/>
              </a:solidFill>
              <a:uFillTx/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2" name="Right Arrow 21"/>
          <p:cNvSpPr/>
          <p:nvPr/>
        </p:nvSpPr>
        <p:spPr>
          <a:xfrm rot="5400000">
            <a:off x="3209390" y="4051085"/>
            <a:ext cx="1029918" cy="1049716"/>
          </a:xfrm>
          <a:prstGeom prst="rightArrow">
            <a:avLst/>
          </a:prstGeom>
          <a:gradFill rotWithShape="1">
            <a:gsLst>
              <a:gs pos="0">
                <a:srgbClr val="4472C4">
                  <a:satMod val="103000"/>
                  <a:lumMod val="102000"/>
                  <a:tint val="94000"/>
                </a:srgbClr>
              </a:gs>
              <a:gs pos="50000">
                <a:srgbClr val="4472C4">
                  <a:satMod val="110000"/>
                  <a:lumMod val="100000"/>
                  <a:shade val="100000"/>
                </a:srgbClr>
              </a:gs>
              <a:gs pos="100000">
                <a:srgbClr val="4472C4">
                  <a:lumMod val="99000"/>
                  <a:satMod val="120000"/>
                  <a:shade val="78000"/>
                </a:srgbClr>
              </a:gs>
            </a:gsLst>
            <a:lin ang="5400000" scaled="0"/>
          </a:gradFill>
          <a:ln w="6350" cap="flat" cmpd="sng" algn="ctr">
            <a:solidFill>
              <a:srgbClr val="4472C4"/>
            </a:solidFill>
            <a:prstDash val="solid"/>
            <a:miter lim="800000"/>
            <a:headEnd/>
            <a:tailEnd/>
          </a:ln>
          <a:effectLst/>
        </p:spPr>
        <p:txBody>
          <a:bodyPr lIns="20091" tIns="20091" rIns="20091" bIns="20091" anchor="ctr"/>
          <a:lstStyle/>
          <a:p>
            <a:pPr algn="ctr" defTabSz="971550">
              <a:buClr>
                <a:srgbClr val="000000"/>
              </a:buClr>
            </a:pPr>
            <a:r>
              <a:rPr lang="en-US" sz="1275" kern="0" dirty="0" smtClean="0">
                <a:solidFill>
                  <a:prstClr val="white"/>
                </a:solidFill>
                <a:ea typeface="ＭＳ Ｐゴシック" charset="0"/>
                <a:cs typeface="ＭＳ Ｐゴシック" charset="0"/>
              </a:rPr>
              <a:t>5: access Grid</a:t>
            </a:r>
            <a:endParaRPr lang="en-GB" sz="1275" kern="0" dirty="0">
              <a:solidFill>
                <a:prstClr val="white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4" name="Line Callout 1 (Border and Accent Bar) 23"/>
          <p:cNvSpPr/>
          <p:nvPr/>
        </p:nvSpPr>
        <p:spPr>
          <a:xfrm>
            <a:off x="6206447" y="550949"/>
            <a:ext cx="3513599" cy="360040"/>
          </a:xfrm>
          <a:prstGeom prst="accentBorderCallout1">
            <a:avLst>
              <a:gd name="adj1" fmla="val 20750"/>
              <a:gd name="adj2" fmla="val -1776"/>
              <a:gd name="adj3" fmla="val 422464"/>
              <a:gd name="adj4" fmla="val -52130"/>
            </a:avLst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26788" tIns="26788" rIns="26788" bIns="26788" anchor="ctr"/>
          <a:lstStyle/>
          <a:p>
            <a:pPr algn="ctr" defTabSz="1295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Helvetica"/>
              <a:buNone/>
            </a:pPr>
            <a:r>
              <a:rPr lang="en-US" sz="1400" dirty="0" smtClean="0">
                <a:solidFill>
                  <a:srgbClr val="4472C4"/>
                </a:solidFill>
                <a:ea typeface="ＭＳ Ｐゴシック" charset="0"/>
                <a:cs typeface="ＭＳ Ｐゴシック" charset="0"/>
              </a:rPr>
              <a:t>eduPersonPrincipalName</a:t>
            </a:r>
            <a:endParaRPr lang="en-GB" sz="1400" dirty="0">
              <a:solidFill>
                <a:srgbClr val="4472C4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Line Callout 1 (Border and Accent Bar) 24"/>
          <p:cNvSpPr/>
          <p:nvPr/>
        </p:nvSpPr>
        <p:spPr>
          <a:xfrm>
            <a:off x="6461288" y="1257374"/>
            <a:ext cx="3513599" cy="616229"/>
          </a:xfrm>
          <a:prstGeom prst="accentBorderCallout1">
            <a:avLst>
              <a:gd name="adj1" fmla="val 20750"/>
              <a:gd name="adj2" fmla="val -1776"/>
              <a:gd name="adj3" fmla="val 253047"/>
              <a:gd name="adj4" fmla="val -36010"/>
            </a:avLst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26788" tIns="26788" rIns="26788" bIns="26788" anchor="ctr"/>
          <a:lstStyle/>
          <a:p>
            <a:pPr algn="ctr" defTabSz="1295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Helvetica"/>
              <a:buNone/>
            </a:pPr>
            <a:r>
              <a:rPr lang="en-US" sz="1400" dirty="0">
                <a:solidFill>
                  <a:srgbClr val="4472C4"/>
                </a:solidFill>
                <a:ea typeface="ＭＳ Ｐゴシック" charset="0"/>
                <a:cs typeface="ＭＳ Ｐゴシック" charset="0"/>
              </a:rPr>
              <a:t>Proxy is requested for the user in the context of a VO</a:t>
            </a:r>
            <a:endParaRPr lang="en-GB" sz="1400" dirty="0">
              <a:solidFill>
                <a:srgbClr val="4472C4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6" name="Line Callout 1 (Border and Accent Bar) 25"/>
          <p:cNvSpPr/>
          <p:nvPr/>
        </p:nvSpPr>
        <p:spPr>
          <a:xfrm>
            <a:off x="8400259" y="4711107"/>
            <a:ext cx="3513599" cy="662115"/>
          </a:xfrm>
          <a:prstGeom prst="accentBorderCallout1">
            <a:avLst>
              <a:gd name="adj1" fmla="val 20750"/>
              <a:gd name="adj2" fmla="val -1776"/>
              <a:gd name="adj3" fmla="val -127773"/>
              <a:gd name="adj4" fmla="val -20436"/>
            </a:avLst>
          </a:prstGeom>
          <a:solidFill>
            <a:schemeClr val="bg1"/>
          </a:solidFill>
          <a:ln>
            <a:solidFill>
              <a:srgbClr val="FFC000"/>
            </a:solidFill>
            <a:headEnd/>
            <a:tailEnd/>
          </a:ln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p:spPr>
        <p:txBody>
          <a:bodyPr lIns="20091" tIns="20091" rIns="20091" bIns="20091" anchor="ctr"/>
          <a:lstStyle/>
          <a:p>
            <a:pPr algn="ctr" defTabSz="1295400">
              <a:buClr>
                <a:srgbClr val="000000"/>
              </a:buClr>
              <a:buFont typeface="Helvetica"/>
              <a:buNone/>
            </a:pPr>
            <a:r>
              <a:rPr lang="en-US" sz="1275" kern="0" dirty="0" smtClean="0">
                <a:solidFill>
                  <a:srgbClr val="FFC000">
                    <a:lumMod val="75000"/>
                  </a:srgbClr>
                </a:solidFill>
                <a:ea typeface="ＭＳ Ｐゴシック" charset="0"/>
                <a:cs typeface="ＭＳ Ｐゴシック" charset="0"/>
              </a:rPr>
              <a:t>STS service access restricted</a:t>
            </a:r>
            <a:r>
              <a:rPr lang="en-US" sz="1275" kern="0" dirty="0">
                <a:solidFill>
                  <a:srgbClr val="FFC000">
                    <a:lumMod val="75000"/>
                  </a:srgbClr>
                </a:solidFill>
                <a:ea typeface="ＭＳ Ｐゴシック" charset="0"/>
                <a:cs typeface="ＭＳ Ｐゴシック" charset="0"/>
              </a:rPr>
              <a:t> </a:t>
            </a:r>
            <a:r>
              <a:rPr lang="en-US" sz="1275" kern="0" dirty="0" smtClean="0">
                <a:solidFill>
                  <a:srgbClr val="FFC000">
                    <a:lumMod val="75000"/>
                  </a:srgbClr>
                </a:solidFill>
                <a:ea typeface="ＭＳ Ｐゴシック" charset="0"/>
                <a:cs typeface="ＭＳ Ｐゴシック" charset="0"/>
              </a:rPr>
              <a:t>on service (WebFTS) and VO base (ATLAS)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0" y="6474153"/>
            <a:ext cx="383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57A1E"/>
                </a:solidFill>
              </a:rPr>
              <a:t>Slide: Paolo Tedesco, CERN IT/IS</a:t>
            </a:r>
            <a:endParaRPr lang="en-US" b="1" i="1" dirty="0">
              <a:solidFill>
                <a:srgbClr val="F57A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478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LHC IOTA CA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 Infrastructure consists of</a:t>
            </a:r>
          </a:p>
          <a:p>
            <a:pPr lvl="1"/>
            <a:r>
              <a:rPr lang="en-US" dirty="0" smtClean="0"/>
              <a:t>PKI Service </a:t>
            </a:r>
          </a:p>
          <a:p>
            <a:pPr lvl="1"/>
            <a:r>
              <a:rPr lang="en-US" dirty="0" smtClean="0"/>
              <a:t>STS Services (one per client)</a:t>
            </a:r>
          </a:p>
          <a:p>
            <a:r>
              <a:rPr lang="en-US" dirty="0" smtClean="0"/>
              <a:t>PKI Service:</a:t>
            </a:r>
          </a:p>
          <a:p>
            <a:pPr lvl="1"/>
            <a:r>
              <a:rPr lang="en-US" dirty="0" smtClean="0"/>
              <a:t>Issues certificates only to STS</a:t>
            </a:r>
          </a:p>
          <a:p>
            <a:pPr lvl="1"/>
            <a:r>
              <a:rPr lang="en-US" dirty="0" smtClean="0"/>
              <a:t>Issues CRLs</a:t>
            </a:r>
          </a:p>
          <a:p>
            <a:r>
              <a:rPr lang="en-US" dirty="0" smtClean="0"/>
              <a:t>STS Service </a:t>
            </a:r>
          </a:p>
          <a:p>
            <a:pPr lvl="1"/>
            <a:r>
              <a:rPr lang="en-US" dirty="0" smtClean="0"/>
              <a:t>Issues certificates (proxies) to client applications</a:t>
            </a:r>
          </a:p>
          <a:p>
            <a:pPr lvl="1"/>
            <a:r>
              <a:rPr lang="en-US" dirty="0" smtClean="0"/>
              <a:t>Enforces restrictions on VO membership</a:t>
            </a:r>
          </a:p>
          <a:p>
            <a:pPr lvl="1"/>
            <a:r>
              <a:rPr lang="en-US" dirty="0" smtClean="0"/>
              <a:t>Enforces restriction on unique user ID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CERN STS IOTA CA – 35th EUGridPMA meeting, Amsterdam</a:t>
            </a:r>
            <a:endParaRPr lang="en-US" dirty="0">
              <a:solidFill>
                <a:srgbClr val="3861AA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824192" y="1268760"/>
            <a:ext cx="3922280" cy="2160240"/>
            <a:chOff x="5724128" y="2204864"/>
            <a:chExt cx="2941710" cy="2160240"/>
          </a:xfrm>
        </p:grpSpPr>
        <p:sp>
          <p:nvSpPr>
            <p:cNvPr id="7" name="Shape 258"/>
            <p:cNvSpPr>
              <a:spLocks noChangeArrowheads="1"/>
            </p:cNvSpPr>
            <p:nvPr/>
          </p:nvSpPr>
          <p:spPr bwMode="auto">
            <a:xfrm>
              <a:off x="5724128" y="2204864"/>
              <a:ext cx="2941710" cy="2160240"/>
            </a:xfrm>
            <a:prstGeom prst="roundRect">
              <a:avLst/>
            </a:prstGeom>
            <a:gradFill rotWithShape="1">
              <a:gsLst>
                <a:gs pos="0">
                  <a:srgbClr val="FFC000">
                    <a:satMod val="103000"/>
                    <a:lumMod val="102000"/>
                    <a:tint val="94000"/>
                  </a:srgbClr>
                </a:gs>
                <a:gs pos="50000">
                  <a:srgbClr val="FFC000">
                    <a:satMod val="110000"/>
                    <a:lumMod val="100000"/>
                    <a:shade val="100000"/>
                  </a:srgbClr>
                </a:gs>
                <a:gs pos="100000">
                  <a:srgbClr val="FFC000">
                    <a:lumMod val="99000"/>
                    <a:satMod val="120000"/>
                    <a:shade val="78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FFC000"/>
              </a:solidFill>
              <a:prstDash val="solid"/>
              <a:miter lim="800000"/>
              <a:headEnd/>
              <a:tailEnd/>
            </a:ln>
            <a:effectLst/>
          </p:spPr>
          <p:txBody>
            <a:bodyPr lIns="20091" tIns="20091" rIns="20091" bIns="20091" anchor="t"/>
            <a:lstStyle>
              <a:lvl1pPr algn="ctr" defTabSz="1295400">
                <a:buClr>
                  <a:srgbClr val="000000"/>
                </a:buClr>
                <a:buFont typeface="Helvetica"/>
                <a:defRPr sz="2400">
                  <a:uFill>
                    <a:solidFill/>
                  </a:uFill>
                </a:defRPr>
              </a:lvl1pPr>
            </a:lstStyle>
            <a:p>
              <a:pPr>
                <a:defRPr sz="1800">
                  <a:uFillTx/>
                </a:defRPr>
              </a:pPr>
              <a:r>
                <a:rPr lang="en-US" sz="1275" kern="0" dirty="0">
                  <a:solidFill>
                    <a:prstClr val="white"/>
                  </a:solidFill>
                  <a:uFillTx/>
                  <a:latin typeface="Calibri" panose="020F0502020204030204"/>
                  <a:ea typeface="ＭＳ Ｐゴシック" charset="0"/>
                  <a:cs typeface="ＭＳ Ｐゴシック" charset="0"/>
                </a:rPr>
                <a:t>CERN LCG IOTA CA</a:t>
              </a:r>
              <a:endParaRPr sz="1275" kern="0" dirty="0">
                <a:solidFill>
                  <a:prstClr val="white"/>
                </a:solidFill>
                <a:uFillTx/>
                <a:latin typeface="Calibri" panose="020F0502020204030204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8" name="Shape 258"/>
            <p:cNvSpPr>
              <a:spLocks noChangeArrowheads="1"/>
            </p:cNvSpPr>
            <p:nvPr/>
          </p:nvSpPr>
          <p:spPr bwMode="auto">
            <a:xfrm>
              <a:off x="5868144" y="2686770"/>
              <a:ext cx="1191534" cy="1246286"/>
            </a:xfrm>
            <a:prstGeom prst="roundRect">
              <a:avLst/>
            </a:prstGeom>
            <a:solidFill>
              <a:sysClr val="window" lastClr="FFFFFF"/>
            </a:solidFill>
            <a:ln>
              <a:solidFill>
                <a:srgbClr val="FFC000"/>
              </a:solidFill>
              <a:headEnd/>
              <a:tailE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lIns="20091" tIns="20091" rIns="20091" bIns="20091" anchor="ctr"/>
            <a:lstStyle>
              <a:lvl1pPr algn="ctr" defTabSz="1295400">
                <a:buClr>
                  <a:srgbClr val="000000"/>
                </a:buClr>
                <a:buFont typeface="Helvetica"/>
                <a:defRPr sz="2400">
                  <a:uFill>
                    <a:solidFill/>
                  </a:uFill>
                </a:defRPr>
              </a:lvl1pPr>
            </a:lstStyle>
            <a:p>
              <a:pPr>
                <a:defRPr sz="1800">
                  <a:uFillTx/>
                </a:defRPr>
              </a:pPr>
              <a:r>
                <a:rPr sz="1275" kern="0" dirty="0">
                  <a:solidFill>
                    <a:srgbClr val="FFC000">
                      <a:lumMod val="75000"/>
                    </a:srgbClr>
                  </a:solidFill>
                  <a:uFillTx/>
                  <a:latin typeface="Calibri" panose="020F0502020204030204"/>
                  <a:ea typeface="ＭＳ Ｐゴシック" charset="0"/>
                  <a:cs typeface="ＭＳ Ｐゴシック" charset="0"/>
                </a:rPr>
                <a:t>S</a:t>
              </a:r>
              <a:r>
                <a:rPr lang="en-US" sz="1275" kern="0" dirty="0">
                  <a:solidFill>
                    <a:srgbClr val="FFC000">
                      <a:lumMod val="75000"/>
                    </a:srgbClr>
                  </a:solidFill>
                  <a:uFillTx/>
                  <a:latin typeface="Calibri" panose="020F0502020204030204"/>
                  <a:ea typeface="ＭＳ Ｐゴシック" charset="0"/>
                  <a:cs typeface="ＭＳ Ｐゴシック" charset="0"/>
                </a:rPr>
                <a:t>ecurity Token </a:t>
              </a:r>
              <a:r>
                <a:rPr lang="en-US" sz="1275" kern="0" dirty="0" smtClean="0">
                  <a:solidFill>
                    <a:srgbClr val="FFC000">
                      <a:lumMod val="75000"/>
                    </a:srgbClr>
                  </a:solidFill>
                  <a:uFillTx/>
                  <a:latin typeface="Calibri" panose="020F0502020204030204"/>
                  <a:ea typeface="ＭＳ Ｐゴシック" charset="0"/>
                  <a:cs typeface="ＭＳ Ｐゴシック" charset="0"/>
                </a:rPr>
                <a:t>Services</a:t>
              </a:r>
              <a:endParaRPr sz="1275" kern="0" dirty="0">
                <a:solidFill>
                  <a:srgbClr val="FFC000">
                    <a:lumMod val="75000"/>
                  </a:srgbClr>
                </a:solidFill>
                <a:uFillTx/>
                <a:latin typeface="Calibri" panose="020F0502020204030204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9" name="Shape 258"/>
            <p:cNvSpPr>
              <a:spLocks noChangeArrowheads="1"/>
            </p:cNvSpPr>
            <p:nvPr/>
          </p:nvSpPr>
          <p:spPr bwMode="auto">
            <a:xfrm>
              <a:off x="7340906" y="2686770"/>
              <a:ext cx="1191534" cy="1246286"/>
            </a:xfrm>
            <a:prstGeom prst="roundRect">
              <a:avLst/>
            </a:prstGeom>
            <a:solidFill>
              <a:sysClr val="window" lastClr="FFFFFF"/>
            </a:solidFill>
            <a:ln>
              <a:solidFill>
                <a:srgbClr val="FFC000"/>
              </a:solidFill>
              <a:headEnd/>
              <a:tailE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lIns="20091" tIns="20091" rIns="20091" bIns="20091" anchor="ctr"/>
            <a:lstStyle/>
            <a:p>
              <a:pPr algn="ctr" defTabSz="1295400">
                <a:buClr>
                  <a:srgbClr val="000000"/>
                </a:buClr>
                <a:buFont typeface="Helvetica"/>
                <a:buNone/>
                <a:defRPr/>
              </a:pPr>
              <a:r>
                <a:rPr lang="en-US" sz="1275" kern="0" dirty="0" smtClean="0">
                  <a:solidFill>
                    <a:srgbClr val="FFC000">
                      <a:lumMod val="75000"/>
                    </a:srgbClr>
                  </a:solidFill>
                  <a:latin typeface="Calibri" panose="020F0502020204030204"/>
                  <a:ea typeface="ＭＳ Ｐゴシック" charset="0"/>
                  <a:cs typeface="ＭＳ Ｐゴシック" charset="0"/>
                </a:rPr>
                <a:t>PKI Service</a:t>
              </a:r>
              <a:endParaRPr sz="1275" kern="0" dirty="0" smtClean="0">
                <a:solidFill>
                  <a:srgbClr val="FFC000">
                    <a:lumMod val="75000"/>
                  </a:srgbClr>
                </a:solidFill>
                <a:latin typeface="Calibri" panose="020F0502020204030204"/>
                <a:ea typeface="ＭＳ Ｐゴシック" charset="0"/>
                <a:cs typeface="ＭＳ Ｐゴシック" charset="0"/>
              </a:endParaRPr>
            </a:p>
          </p:txBody>
        </p:sp>
        <p:sp>
          <p:nvSpPr>
            <p:cNvPr id="12" name="Shape 258"/>
            <p:cNvSpPr>
              <a:spLocks noChangeArrowheads="1"/>
            </p:cNvSpPr>
            <p:nvPr/>
          </p:nvSpPr>
          <p:spPr bwMode="auto">
            <a:xfrm>
              <a:off x="5987942" y="2789312"/>
              <a:ext cx="1191534" cy="1246286"/>
            </a:xfrm>
            <a:prstGeom prst="roundRect">
              <a:avLst/>
            </a:prstGeom>
            <a:solidFill>
              <a:sysClr val="window" lastClr="FFFFFF"/>
            </a:solidFill>
            <a:ln>
              <a:solidFill>
                <a:srgbClr val="FFC000"/>
              </a:solidFill>
              <a:headEnd/>
              <a:tailE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p:spPr>
          <p:txBody>
            <a:bodyPr lIns="20091" tIns="20091" rIns="20091" bIns="20091" anchor="ctr"/>
            <a:lstStyle>
              <a:lvl1pPr algn="ctr" defTabSz="1295400">
                <a:buClr>
                  <a:srgbClr val="000000"/>
                </a:buClr>
                <a:buFont typeface="Helvetica"/>
                <a:defRPr sz="2400">
                  <a:uFill>
                    <a:solidFill/>
                  </a:uFill>
                </a:defRPr>
              </a:lvl1pPr>
            </a:lstStyle>
            <a:p>
              <a:pPr>
                <a:defRPr sz="1800">
                  <a:uFillTx/>
                </a:defRPr>
              </a:pPr>
              <a:r>
                <a:rPr sz="1275" kern="0" dirty="0">
                  <a:solidFill>
                    <a:srgbClr val="FFC000">
                      <a:lumMod val="75000"/>
                    </a:srgbClr>
                  </a:solidFill>
                  <a:uFillTx/>
                  <a:latin typeface="Calibri" panose="020F0502020204030204"/>
                  <a:ea typeface="ＭＳ Ｐゴシック" charset="0"/>
                  <a:cs typeface="ＭＳ Ｐゴシック" charset="0"/>
                </a:rPr>
                <a:t>S</a:t>
              </a:r>
              <a:r>
                <a:rPr lang="en-US" sz="1275" kern="0" dirty="0">
                  <a:solidFill>
                    <a:srgbClr val="FFC000">
                      <a:lumMod val="75000"/>
                    </a:srgbClr>
                  </a:solidFill>
                  <a:uFillTx/>
                  <a:latin typeface="Calibri" panose="020F0502020204030204"/>
                  <a:ea typeface="ＭＳ Ｐゴシック" charset="0"/>
                  <a:cs typeface="ＭＳ Ｐゴシック" charset="0"/>
                </a:rPr>
                <a:t>ecurity Token </a:t>
              </a:r>
              <a:r>
                <a:rPr lang="en-US" sz="1275" kern="0" dirty="0" smtClean="0">
                  <a:solidFill>
                    <a:srgbClr val="FFC000">
                      <a:lumMod val="75000"/>
                    </a:srgbClr>
                  </a:solidFill>
                  <a:uFillTx/>
                  <a:latin typeface="Calibri" panose="020F0502020204030204"/>
                  <a:ea typeface="ＭＳ Ｐゴシック" charset="0"/>
                  <a:cs typeface="ＭＳ Ｐゴシック" charset="0"/>
                </a:rPr>
                <a:t>Services</a:t>
              </a:r>
              <a:endParaRPr sz="1275" kern="0" dirty="0">
                <a:solidFill>
                  <a:srgbClr val="FFC000">
                    <a:lumMod val="75000"/>
                  </a:srgbClr>
                </a:solidFill>
                <a:uFillTx/>
                <a:latin typeface="Calibri" panose="020F0502020204030204"/>
                <a:ea typeface="ＭＳ Ｐゴシック" charset="0"/>
                <a:cs typeface="ＭＳ Ｐゴシック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0" y="6474153"/>
            <a:ext cx="3830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57A1E"/>
                </a:solidFill>
              </a:rPr>
              <a:t>Slide: Paolo Tedesco, CERN IT/IS</a:t>
            </a:r>
            <a:endParaRPr lang="en-US" b="1" i="1" dirty="0">
              <a:solidFill>
                <a:srgbClr val="F57A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3902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95" y="49212"/>
            <a:ext cx="11964429" cy="677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2875" y="6105525"/>
            <a:ext cx="19502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solidFill>
                  <a:srgbClr val="F6791C"/>
                </a:solidFill>
              </a:rPr>
              <a:t>Marcus </a:t>
            </a:r>
            <a:r>
              <a:rPr lang="en-US" sz="1200" i="1" dirty="0" err="1" smtClean="0">
                <a:solidFill>
                  <a:srgbClr val="F6791C"/>
                </a:solidFill>
              </a:rPr>
              <a:t>Hardt</a:t>
            </a:r>
            <a:r>
              <a:rPr lang="en-US" sz="1200" i="1" dirty="0" smtClean="0">
                <a:solidFill>
                  <a:srgbClr val="F6791C"/>
                </a:solidFill>
              </a:rPr>
              <a:t>, KIT and AARC</a:t>
            </a:r>
            <a:endParaRPr lang="en-US" sz="1200" i="1" dirty="0">
              <a:solidFill>
                <a:srgbClr val="F6791C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595949"/>
            <a:ext cx="6334126" cy="276999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F6791C"/>
                </a:solidFill>
              </a:rPr>
              <a:t>https://aarc-project.eu/wp-content/uploads/2015/11/20151102-JRA1.2-Blueprint-Status-Hardt.pdf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3609975"/>
            <a:ext cx="154959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3F5E"/>
                </a:solidFill>
              </a:rPr>
              <a:t>Example:</a:t>
            </a:r>
            <a:br>
              <a:rPr lang="en-US" sz="2800" b="1" dirty="0" smtClean="0">
                <a:solidFill>
                  <a:srgbClr val="003F5E"/>
                </a:solidFill>
              </a:rPr>
            </a:br>
            <a:r>
              <a:rPr lang="en-US" sz="2800" b="1" dirty="0" smtClean="0">
                <a:solidFill>
                  <a:srgbClr val="003F5E"/>
                </a:solidFill>
              </a:rPr>
              <a:t>Umbrella</a:t>
            </a:r>
            <a:endParaRPr lang="en-US" sz="2800" b="1" dirty="0">
              <a:solidFill>
                <a:srgbClr val="00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430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09" y="92976"/>
            <a:ext cx="12008155" cy="6746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939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Issues hindering the adoption of FedAuth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23392" y="1341438"/>
            <a:ext cx="11425269" cy="4784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003F5E"/>
                </a:solidFill>
              </a:rPr>
              <a:t>Although many production federations are pretty good, and </a:t>
            </a:r>
            <a:r>
              <a:rPr lang="en-US" sz="2400" b="1" dirty="0" smtClean="0">
                <a:solidFill>
                  <a:srgbClr val="003F5E"/>
                </a:solidFill>
              </a:rPr>
              <a:t/>
            </a:r>
            <a:br>
              <a:rPr lang="en-US" sz="2400" b="1" dirty="0" smtClean="0">
                <a:solidFill>
                  <a:srgbClr val="003F5E"/>
                </a:solidFill>
              </a:rPr>
            </a:br>
            <a:r>
              <a:rPr lang="en-US" sz="2400" b="1" dirty="0" smtClean="0">
                <a:solidFill>
                  <a:srgbClr val="003F5E"/>
                </a:solidFill>
              </a:rPr>
              <a:t>quite </a:t>
            </a:r>
            <a:r>
              <a:rPr lang="en-US" sz="2400" b="1" dirty="0">
                <a:solidFill>
                  <a:srgbClr val="003F5E"/>
                </a:solidFill>
              </a:rPr>
              <a:t>a few IdPs have good processes …</a:t>
            </a:r>
          </a:p>
          <a:p>
            <a:r>
              <a:rPr lang="en-US" sz="2400" dirty="0">
                <a:solidFill>
                  <a:srgbClr val="F6791C"/>
                </a:solidFill>
              </a:rPr>
              <a:t>public documentation, self-assessment and peer-review are missing</a:t>
            </a:r>
          </a:p>
          <a:p>
            <a:r>
              <a:rPr lang="en-US" sz="2400" dirty="0">
                <a:solidFill>
                  <a:srgbClr val="F6791C"/>
                </a:solidFill>
              </a:rPr>
              <a:t>it’s </a:t>
            </a:r>
            <a:r>
              <a:rPr lang="en-US" sz="2400" b="1" dirty="0">
                <a:solidFill>
                  <a:srgbClr val="F6791C"/>
                </a:solidFill>
              </a:rPr>
              <a:t>not consistent </a:t>
            </a:r>
            <a:r>
              <a:rPr lang="en-US" sz="2400" dirty="0">
                <a:solidFill>
                  <a:srgbClr val="F6791C"/>
                </a:solidFill>
              </a:rPr>
              <a:t>across </a:t>
            </a:r>
            <a:r>
              <a:rPr lang="en-US" sz="2400" dirty="0" smtClean="0">
                <a:solidFill>
                  <a:srgbClr val="F6791C"/>
                </a:solidFill>
              </a:rPr>
              <a:t>IdPs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3F5E"/>
                </a:solidFill>
              </a:rPr>
              <a:t>and processes are not designed for collaboration use cases</a:t>
            </a:r>
          </a:p>
          <a:p>
            <a:r>
              <a:rPr lang="en-US" sz="2400" b="1" dirty="0" smtClean="0">
                <a:solidFill>
                  <a:srgbClr val="F6791C"/>
                </a:solidFill>
              </a:rPr>
              <a:t>re-use of identifiers </a:t>
            </a:r>
            <a:r>
              <a:rPr lang="en-US" sz="2400" dirty="0" smtClean="0">
                <a:solidFill>
                  <a:srgbClr val="F6791C"/>
                </a:solidFill>
              </a:rPr>
              <a:t>occurs (also an issue for social IdPs)</a:t>
            </a:r>
          </a:p>
          <a:p>
            <a:r>
              <a:rPr lang="en-US" sz="2400" dirty="0" smtClean="0">
                <a:solidFill>
                  <a:srgbClr val="F6791C"/>
                </a:solidFill>
              </a:rPr>
              <a:t>the identity providers provide no identity … or it’s non-consistent</a:t>
            </a:r>
          </a:p>
          <a:p>
            <a:r>
              <a:rPr lang="en-US" sz="2400" dirty="0" smtClean="0">
                <a:solidFill>
                  <a:srgbClr val="F6791C"/>
                </a:solidFill>
              </a:rPr>
              <a:t>identifiers generated are specific to each SP (defeating brokering)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3F5E"/>
                </a:solidFill>
              </a:rPr>
              <a:t>and may not provide traceability needed for valuable resources</a:t>
            </a:r>
            <a:endParaRPr lang="en-US" sz="2400" b="1" dirty="0">
              <a:solidFill>
                <a:srgbClr val="003F5E"/>
              </a:solidFill>
            </a:endParaRPr>
          </a:p>
          <a:p>
            <a:r>
              <a:rPr lang="en-US" sz="2400" dirty="0" smtClean="0">
                <a:solidFill>
                  <a:srgbClr val="F6791C"/>
                </a:solidFill>
              </a:rPr>
              <a:t>some allow </a:t>
            </a:r>
            <a:r>
              <a:rPr lang="en-US" sz="2400" b="1" dirty="0" smtClean="0">
                <a:solidFill>
                  <a:srgbClr val="F6791C"/>
                </a:solidFill>
              </a:rPr>
              <a:t>users to change their own data </a:t>
            </a:r>
            <a:r>
              <a:rPr lang="en-US" sz="2400" dirty="0" smtClean="0">
                <a:solidFill>
                  <a:srgbClr val="F6791C"/>
                </a:solidFill>
              </a:rPr>
              <a:t>(including e.g. their email address and all contact data), or do not collaborate in case of issues</a:t>
            </a:r>
          </a:p>
          <a:p>
            <a:pPr marL="0" indent="0">
              <a:buNone/>
            </a:pPr>
            <a:r>
              <a:rPr lang="en-US" sz="2400" b="1" i="1" dirty="0" smtClean="0">
                <a:solidFill>
                  <a:srgbClr val="003F5E"/>
                </a:solidFill>
              </a:rPr>
              <a:t>engage help of others, in particular some well-</a:t>
            </a:r>
            <a:r>
              <a:rPr lang="en-US" sz="2400" b="1" i="1" dirty="0" err="1" smtClean="0">
                <a:solidFill>
                  <a:srgbClr val="003F5E"/>
                </a:solidFill>
              </a:rPr>
              <a:t>organised</a:t>
            </a:r>
            <a:r>
              <a:rPr lang="en-US" sz="2400" b="1" i="1" dirty="0" smtClean="0">
                <a:solidFill>
                  <a:srgbClr val="003F5E"/>
                </a:solidFill>
              </a:rPr>
              <a:t> user communities</a:t>
            </a:r>
            <a:endParaRPr lang="en-US" sz="2400" b="1" i="1" dirty="0">
              <a:solidFill>
                <a:srgbClr val="00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92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Baseline Assurance Profile for low-risk 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AARC MNA3.1 (Mikael Linden et al.): </a:t>
            </a:r>
            <a:br>
              <a:rPr lang="en-US" sz="2400" dirty="0" smtClean="0"/>
            </a:br>
            <a:r>
              <a:rPr lang="en-US" sz="2400" b="1" dirty="0" smtClean="0"/>
              <a:t>“</a:t>
            </a:r>
            <a:r>
              <a:rPr lang="en-US" sz="2400" b="1" dirty="0"/>
              <a:t>Recommendation on </a:t>
            </a:r>
            <a:r>
              <a:rPr lang="en-US" sz="2400" b="1" u="sng" dirty="0"/>
              <a:t>minimal assurance level </a:t>
            </a:r>
            <a:r>
              <a:rPr lang="en-US" sz="2400" b="1" dirty="0"/>
              <a:t>relevant for low-risk research use cases”</a:t>
            </a:r>
            <a:endParaRPr lang="fi-FI" sz="2400" b="1" dirty="0"/>
          </a:p>
          <a:p>
            <a:endParaRPr lang="fi-FI" sz="2400" dirty="0" smtClean="0"/>
          </a:p>
          <a:p>
            <a:r>
              <a:rPr lang="fi-FI" sz="2400" dirty="0" smtClean="0"/>
              <a:t>Accounts </a:t>
            </a:r>
            <a:r>
              <a:rPr lang="fi-FI" sz="2400" dirty="0"/>
              <a:t>belong to a known individual (i.e. no shared accounts)</a:t>
            </a:r>
          </a:p>
          <a:p>
            <a:r>
              <a:rPr lang="fi-FI" sz="2400" dirty="0"/>
              <a:t>Persistent identifiers (i.e. are not re-assigned)</a:t>
            </a:r>
          </a:p>
          <a:p>
            <a:r>
              <a:rPr lang="fi-FI" sz="2400" dirty="0"/>
              <a:t>Documented identity vetting (not necessarily F2F)</a:t>
            </a:r>
          </a:p>
          <a:p>
            <a:r>
              <a:rPr lang="fi-FI" sz="2400" dirty="0"/>
              <a:t>Password authN (with some good practices)</a:t>
            </a:r>
          </a:p>
          <a:p>
            <a:r>
              <a:rPr lang="fi-FI" sz="2400" dirty="0"/>
              <a:t>Departing user’s account closes/ePA changes promptly</a:t>
            </a:r>
          </a:p>
          <a:p>
            <a:r>
              <a:rPr lang="fi-FI" sz="2400" dirty="0"/>
              <a:t>Self-assessment (supported with specific guidelines)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4628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Redistributing responsibilities with IOTA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0066B0"/>
                </a:solidFill>
              </a:rPr>
              <a:t>Who can absorb the responsibilities, if not the identity providers?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66B0"/>
                </a:solidFill>
              </a:rPr>
              <a:t>Requirements: </a:t>
            </a:r>
          </a:p>
          <a:p>
            <a:r>
              <a:rPr lang="en-US" sz="2400" dirty="0" smtClean="0"/>
              <a:t>End-to-end traceability must remain the same</a:t>
            </a:r>
          </a:p>
          <a:p>
            <a:r>
              <a:rPr lang="en-US" sz="2400" dirty="0" smtClean="0"/>
              <a:t>Changing or documenting federation and </a:t>
            </a:r>
            <a:r>
              <a:rPr lang="en-US" sz="2400" dirty="0" err="1" smtClean="0"/>
              <a:t>IdP</a:t>
            </a:r>
            <a:r>
              <a:rPr lang="en-US" sz="2400" dirty="0" smtClean="0"/>
              <a:t> processes is a ‘lengthy’ process – but adding some requirements does work (e.g. </a:t>
            </a:r>
            <a:r>
              <a:rPr lang="en-US" sz="2400" dirty="0" err="1" smtClean="0"/>
              <a:t>SiRTFi</a:t>
            </a:r>
            <a:r>
              <a:rPr lang="en-US" sz="2400" dirty="0" smtClean="0"/>
              <a:t> on incident response)</a:t>
            </a:r>
          </a:p>
          <a:p>
            <a:pPr marL="0" indent="0">
              <a:buNone/>
            </a:pPr>
            <a:endParaRPr lang="en-US" sz="2400" dirty="0" smtClean="0">
              <a:solidFill>
                <a:srgbClr val="0066B0"/>
              </a:solidFill>
            </a:endParaRPr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66B0"/>
                </a:solidFill>
              </a:rPr>
              <a:t>… so who can absorb the responsibility?</a:t>
            </a:r>
          </a:p>
          <a:p>
            <a:r>
              <a:rPr lang="en-US" sz="2400" dirty="0" smtClean="0"/>
              <a:t>The resource </a:t>
            </a:r>
            <a:r>
              <a:rPr lang="en-US" sz="2400" dirty="0" err="1" smtClean="0"/>
              <a:t>centres</a:t>
            </a:r>
            <a:r>
              <a:rPr lang="en-US" sz="2400" dirty="0" smtClean="0"/>
              <a:t> – and go back to 1995 with per-site vetting </a:t>
            </a:r>
            <a:r>
              <a:rPr lang="en-US" sz="2400" dirty="0" smtClean="0">
                <a:sym typeface="Wingdings" panose="05000000000000000000" pitchFamily="2" charset="2"/>
              </a:rPr>
              <a:t></a:t>
            </a:r>
            <a:endParaRPr lang="en-US" sz="2400" dirty="0" smtClean="0"/>
          </a:p>
          <a:p>
            <a:r>
              <a:rPr lang="en-US" sz="2400" dirty="0" smtClean="0"/>
              <a:t>The Infrastructure or funding agencies, through a rigorous registration process – PRACE ‘home sites’, or XSEDE registration + NSF granting</a:t>
            </a:r>
          </a:p>
          <a:p>
            <a:r>
              <a:rPr lang="en-US" sz="2400" dirty="0" smtClean="0"/>
              <a:t>EGI UMP – that’s what’s happening partially in the </a:t>
            </a:r>
            <a:r>
              <a:rPr lang="en-US" sz="2400" dirty="0" err="1" smtClean="0"/>
              <a:t>LToS</a:t>
            </a:r>
            <a:r>
              <a:rPr lang="en-US" sz="2400" dirty="0" smtClean="0"/>
              <a:t> service</a:t>
            </a:r>
            <a:endParaRPr lang="en-US" sz="2400" dirty="0"/>
          </a:p>
          <a:p>
            <a:r>
              <a:rPr lang="en-US" sz="2400" dirty="0" smtClean="0"/>
              <a:t>Or </a:t>
            </a:r>
            <a:r>
              <a:rPr lang="en-US" sz="2400" dirty="0"/>
              <a:t>t</a:t>
            </a:r>
            <a:r>
              <a:rPr lang="en-US" sz="2400" dirty="0" smtClean="0"/>
              <a:t>he communities?</a:t>
            </a:r>
          </a:p>
        </p:txBody>
      </p:sp>
    </p:spTree>
    <p:extLst>
      <p:ext uri="{BB962C8B-B14F-4D97-AF65-F5344CB8AC3E}">
        <p14:creationId xmlns:p14="http://schemas.microsoft.com/office/powerpoint/2010/main" val="247880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Distributed Responsibilities I: </a:t>
            </a:r>
            <a:br>
              <a:rPr lang="en-GB" dirty="0" smtClean="0"/>
            </a:br>
            <a:r>
              <a:rPr lang="en-GB" dirty="0" smtClean="0"/>
              <a:t>Trusted Third Party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Evolving the EGI Trust Fabric - Bari 2015</a:t>
            </a:r>
            <a:endParaRPr lang="en-GB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71" y="1484784"/>
            <a:ext cx="11233149" cy="420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516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5574" y="1124744"/>
            <a:ext cx="5966071" cy="342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 all remember the bad old days …</a:t>
            </a:r>
            <a:endParaRPr lang="en-GB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5574" y="1196752"/>
            <a:ext cx="5966071" cy="342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tx1">
                <a:alpha val="60000"/>
              </a:schemeClr>
            </a:glow>
          </a:effec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5520" y="2636913"/>
            <a:ext cx="6528725" cy="3342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tx1">
                <a:alpha val="60000"/>
              </a:schemeClr>
            </a:glow>
          </a:effec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68341" y="4797152"/>
            <a:ext cx="25400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16139" y="1700808"/>
            <a:ext cx="6875861" cy="308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tx1">
                <a:alpha val="6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368080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Distributed Responsibilities </a:t>
            </a:r>
            <a:r>
              <a:rPr lang="en-GB" dirty="0" smtClean="0"/>
              <a:t>II: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Collaborative Assurance &amp; Traceability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Evolving the EGI Trust Fabric - Bari 2015</a:t>
            </a:r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371" y="1700808"/>
            <a:ext cx="11233149" cy="4034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2886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GB" altLang="en-US" sz="3600" smtClean="0">
                <a:latin typeface="Arial" charset="0"/>
                <a:cs typeface="Arial" charset="0"/>
              </a:rPr>
              <a:t>Moving the bar towards differentiated assurance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334433" y="1196976"/>
            <a:ext cx="11465984" cy="4525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GB" sz="2400" dirty="0">
                <a:solidFill>
                  <a:srgbClr val="C00000"/>
                </a:solidFill>
                <a:latin typeface="Arial" charset="0"/>
                <a:cs typeface="Arial" charset="0"/>
              </a:rPr>
              <a:t>http</a:t>
            </a:r>
            <a:r>
              <a:rPr lang="en-GB" sz="24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://igtf.net/ap/iota </a:t>
            </a:r>
            <a:r>
              <a:rPr lang="en-GB" sz="2400" i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(part of http://igtf.net/ap/loa)</a:t>
            </a:r>
            <a:endParaRPr lang="en-GB" sz="2400" i="1" dirty="0">
              <a:solidFill>
                <a:srgbClr val="C00000"/>
              </a:solidFill>
              <a:latin typeface="Arial" charset="0"/>
              <a:cs typeface="Arial" charset="0"/>
            </a:endParaRPr>
          </a:p>
          <a:p>
            <a:pPr eaLnBrk="1" hangingPunct="1">
              <a:defRPr/>
            </a:pPr>
            <a:endParaRPr lang="en-GB" sz="2000" dirty="0" smtClean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en-GB" sz="20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IOTA AP assurance level ‘DOGWOOD’ </a:t>
            </a:r>
            <a:r>
              <a:rPr lang="en-GB" sz="2000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is</a:t>
            </a:r>
            <a:r>
              <a:rPr lang="en-GB" sz="20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different, and remainder of the elements</a:t>
            </a:r>
            <a:br>
              <a:rPr lang="en-GB" sz="2000" dirty="0" smtClean="0">
                <a:solidFill>
                  <a:srgbClr val="002060"/>
                </a:solidFill>
                <a:latin typeface="Arial" charset="0"/>
                <a:cs typeface="Arial" charset="0"/>
              </a:rPr>
            </a:br>
            <a:r>
              <a:rPr lang="en-GB" sz="2000" b="1" i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must</a:t>
            </a:r>
            <a:r>
              <a:rPr lang="en-GB" sz="20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</a:t>
            </a:r>
            <a:r>
              <a:rPr lang="en-GB" sz="20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be taken up by </a:t>
            </a:r>
            <a:br>
              <a:rPr lang="en-GB" sz="2000" dirty="0" smtClean="0">
                <a:solidFill>
                  <a:srgbClr val="002060"/>
                </a:solidFill>
                <a:latin typeface="Arial" charset="0"/>
                <a:cs typeface="Arial" charset="0"/>
              </a:rPr>
            </a:br>
            <a:r>
              <a:rPr lang="en-GB" sz="2000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somebody else – the VO or the sites</a:t>
            </a:r>
          </a:p>
          <a:p>
            <a:pPr eaLnBrk="1" hangingPunct="1">
              <a:defRPr/>
            </a:pPr>
            <a:endParaRPr lang="en-GB" sz="2000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  <a:p>
            <a:pPr eaLnBrk="1" hangingPunct="1">
              <a:defRPr/>
            </a:pPr>
            <a:r>
              <a:rPr lang="en-GB" sz="2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Only thing you get is an opaque ID</a:t>
            </a:r>
          </a:p>
          <a:p>
            <a:pPr eaLnBrk="1" hangingPunct="1">
              <a:defRPr/>
            </a:pPr>
            <a:r>
              <a:rPr lang="en-GB" sz="200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Consider questions about</a:t>
            </a:r>
          </a:p>
          <a:p>
            <a:pPr lvl="1" eaLnBrk="1" hangingPunct="1">
              <a:defRPr/>
            </a:pPr>
            <a:r>
              <a:rPr lang="en-GB" sz="1800" dirty="0" smtClean="0">
                <a:latin typeface="Arial" charset="0"/>
                <a:cs typeface="Arial" charset="0"/>
              </a:rPr>
              <a:t>Real names and pseudonyms</a:t>
            </a:r>
          </a:p>
          <a:p>
            <a:pPr lvl="1" eaLnBrk="1" hangingPunct="1">
              <a:defRPr/>
            </a:pPr>
            <a:r>
              <a:rPr lang="en-GB" sz="1800" dirty="0" smtClean="0">
                <a:latin typeface="Arial" charset="0"/>
                <a:cs typeface="Arial" charset="0"/>
              </a:rPr>
              <a:t>Enrolling users in a community</a:t>
            </a:r>
          </a:p>
          <a:p>
            <a:pPr lvl="1" eaLnBrk="1" hangingPunct="1">
              <a:defRPr/>
            </a:pPr>
            <a:r>
              <a:rPr lang="en-GB" sz="1800" dirty="0" smtClean="0">
                <a:latin typeface="Arial" charset="0"/>
                <a:cs typeface="Arial" charset="0"/>
              </a:rPr>
              <a:t>Keeping audit records </a:t>
            </a:r>
          </a:p>
          <a:p>
            <a:pPr lvl="1" eaLnBrk="1" hangingPunct="1">
              <a:defRPr/>
            </a:pPr>
            <a:r>
              <a:rPr lang="en-GB" sz="1800" dirty="0" smtClean="0">
                <a:latin typeface="Arial" charset="0"/>
                <a:cs typeface="Arial" charset="0"/>
              </a:rPr>
              <a:t>Auditability and tracing</a:t>
            </a:r>
          </a:p>
          <a:p>
            <a:pPr lvl="1" eaLnBrk="1" hangingPunct="1">
              <a:defRPr/>
            </a:pPr>
            <a:r>
              <a:rPr lang="en-GB" sz="1800" dirty="0" smtClean="0">
                <a:latin typeface="Arial" charset="0"/>
                <a:cs typeface="Arial" charset="0"/>
              </a:rPr>
              <a:t>Incident response</a:t>
            </a:r>
          </a:p>
        </p:txBody>
      </p:sp>
      <p:sp>
        <p:nvSpPr>
          <p:cNvPr id="1229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mtClean="0">
                <a:solidFill>
                  <a:schemeClr val="bg1"/>
                </a:solidFill>
              </a:rPr>
              <a:t>Evolving the EGI Trust Fabric - Bari 2015</a:t>
            </a:r>
            <a:endParaRPr lang="en-GB" altLang="en-US">
              <a:solidFill>
                <a:schemeClr val="bg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152118" y="2636912"/>
            <a:ext cx="4552951" cy="3446462"/>
            <a:chOff x="5651500" y="2173288"/>
            <a:chExt cx="3414713" cy="3446462"/>
          </a:xfrm>
        </p:grpSpPr>
        <p:sp>
          <p:nvSpPr>
            <p:cNvPr id="6" name="TextBox 5"/>
            <p:cNvSpPr txBox="1"/>
            <p:nvPr/>
          </p:nvSpPr>
          <p:spPr>
            <a:xfrm>
              <a:off x="5651500" y="2173288"/>
              <a:ext cx="3313113" cy="344646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GB" sz="2000" b="1" dirty="0">
                  <a:solidFill>
                    <a:srgbClr val="002060"/>
                  </a:solidFill>
                  <a:cs typeface="+mn-cs"/>
                </a:rPr>
                <a:t>Identity elements</a:t>
              </a:r>
            </a:p>
            <a:p>
              <a:pPr>
                <a:defRPr/>
              </a:pPr>
              <a:endParaRPr lang="en-GB" dirty="0">
                <a:cs typeface="+mn-cs"/>
              </a:endParaRPr>
            </a:p>
            <a:p>
              <a:pPr marL="176213" indent="-176213">
                <a:buFont typeface="Arial" pitchFamily="34" charset="0"/>
                <a:buChar char="•"/>
                <a:defRPr/>
              </a:pPr>
              <a:r>
                <a:rPr lang="en-GB" dirty="0">
                  <a:cs typeface="+mn-cs"/>
                </a:rPr>
                <a:t>identifier management</a:t>
              </a:r>
            </a:p>
            <a:p>
              <a:pPr marL="176213" indent="-176213">
                <a:buFont typeface="Arial" pitchFamily="34" charset="0"/>
                <a:buChar char="•"/>
                <a:defRPr/>
              </a:pPr>
              <a:r>
                <a:rPr lang="en-GB" dirty="0">
                  <a:cs typeface="+mn-cs"/>
                </a:rPr>
                <a:t>re-binding and revocation</a:t>
              </a:r>
            </a:p>
            <a:p>
              <a:pPr marL="176213" indent="-176213">
                <a:buFont typeface="Arial" pitchFamily="34" charset="0"/>
                <a:buChar char="•"/>
                <a:defRPr/>
              </a:pPr>
              <a:r>
                <a:rPr lang="en-GB" dirty="0">
                  <a:cs typeface="+mn-cs"/>
                </a:rPr>
                <a:t>binding to entities</a:t>
              </a:r>
            </a:p>
            <a:p>
              <a:pPr marL="176213" indent="-176213">
                <a:buFont typeface="Arial" pitchFamily="34" charset="0"/>
                <a:buChar char="•"/>
                <a:defRPr/>
              </a:pPr>
              <a:r>
                <a:rPr lang="en-GB" dirty="0">
                  <a:cs typeface="+mn-cs"/>
                </a:rPr>
                <a:t>traceability of entities</a:t>
              </a:r>
            </a:p>
            <a:p>
              <a:pPr marL="176213" indent="-176213">
                <a:buFont typeface="Arial" pitchFamily="34" charset="0"/>
                <a:buChar char="•"/>
                <a:defRPr/>
              </a:pPr>
              <a:r>
                <a:rPr lang="en-GB" dirty="0">
                  <a:cs typeface="+mn-cs"/>
                </a:rPr>
                <a:t>emergency communications</a:t>
              </a:r>
            </a:p>
            <a:p>
              <a:pPr marL="176213" indent="-176213">
                <a:buFont typeface="Arial" pitchFamily="34" charset="0"/>
                <a:buChar char="•"/>
                <a:defRPr/>
              </a:pPr>
              <a:endParaRPr lang="en-GB" dirty="0">
                <a:cs typeface="+mn-cs"/>
              </a:endParaRPr>
            </a:p>
            <a:p>
              <a:pPr marL="176213" indent="-176213">
                <a:buFont typeface="Arial" pitchFamily="34" charset="0"/>
                <a:buChar char="•"/>
                <a:defRPr/>
              </a:pPr>
              <a:r>
                <a:rPr lang="en-GB" dirty="0">
                  <a:cs typeface="+mn-cs"/>
                </a:rPr>
                <a:t>regular communications</a:t>
              </a:r>
            </a:p>
            <a:p>
              <a:pPr marL="176213" indent="-176213">
                <a:buFont typeface="Arial" pitchFamily="34" charset="0"/>
                <a:buChar char="•"/>
                <a:defRPr/>
              </a:pPr>
              <a:r>
                <a:rPr lang="en-GB" dirty="0">
                  <a:cs typeface="+mn-cs"/>
                </a:rPr>
                <a:t>‘rich’ attribute assertions</a:t>
              </a:r>
            </a:p>
            <a:p>
              <a:pPr marL="176213" indent="-176213">
                <a:buFont typeface="Arial" pitchFamily="34" charset="0"/>
                <a:buChar char="•"/>
                <a:defRPr/>
              </a:pPr>
              <a:r>
                <a:rPr lang="en-GB" dirty="0">
                  <a:cs typeface="+mn-cs"/>
                </a:rPr>
                <a:t>correlating identifiers</a:t>
              </a:r>
            </a:p>
            <a:p>
              <a:pPr marL="176213" indent="-176213">
                <a:buFont typeface="Arial" pitchFamily="34" charset="0"/>
                <a:buChar char="•"/>
                <a:defRPr/>
              </a:pPr>
              <a:r>
                <a:rPr lang="en-GB" dirty="0">
                  <a:cs typeface="+mn-cs"/>
                </a:rPr>
                <a:t>access control</a:t>
              </a: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5930900" y="3355975"/>
              <a:ext cx="2919413" cy="0"/>
            </a:xfrm>
            <a:prstGeom prst="line">
              <a:avLst/>
            </a:prstGeom>
            <a:ln w="28575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Curved Right Arrow 3"/>
            <p:cNvSpPr/>
            <p:nvPr/>
          </p:nvSpPr>
          <p:spPr>
            <a:xfrm flipH="1" flipV="1">
              <a:off x="8850313" y="3289300"/>
              <a:ext cx="215900" cy="1154113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1037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Assurance profiles as charted by the IGTF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23392" y="1340768"/>
            <a:ext cx="11233248" cy="1638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0066B0"/>
                </a:solidFill>
              </a:rPr>
              <a:t>So many production federations and IdPs are pretty good, but  …</a:t>
            </a:r>
            <a:endParaRPr lang="en-US" dirty="0" smtClean="0"/>
          </a:p>
          <a:p>
            <a:r>
              <a:rPr lang="en-US" dirty="0" smtClean="0"/>
              <a:t>they are </a:t>
            </a:r>
            <a:r>
              <a:rPr lang="en-US" b="1" dirty="0" smtClean="0"/>
              <a:t>all different</a:t>
            </a:r>
            <a:r>
              <a:rPr lang="en-US" dirty="0" smtClean="0"/>
              <a:t>, and the lowest common denominator is quite low</a:t>
            </a:r>
          </a:p>
          <a:p>
            <a:pPr marL="0" indent="0">
              <a:buNone/>
            </a:pPr>
            <a:r>
              <a:rPr lang="en-US" dirty="0" smtClean="0"/>
              <a:t>… so IGTF for ‘conventional’ assurances requires </a:t>
            </a:r>
            <a:r>
              <a:rPr lang="en-US" b="1" dirty="0" smtClean="0"/>
              <a:t>additional per-user controls</a:t>
            </a:r>
          </a:p>
          <a:p>
            <a:pPr marL="0" indent="0">
              <a:buNone/>
            </a:pPr>
            <a:r>
              <a:rPr lang="en-US" dirty="0" smtClean="0"/>
              <a:t>… and the (‘</a:t>
            </a:r>
            <a:r>
              <a:rPr lang="en-US" dirty="0" err="1" smtClean="0"/>
              <a:t>uniqueified</a:t>
            </a:r>
            <a:r>
              <a:rPr lang="en-US" dirty="0" smtClean="0"/>
              <a:t>’) AP ‘DOGWOOD’ (IOTA) leaves an assurance gap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071490" y="4089401"/>
            <a:ext cx="1528233" cy="70775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885951" y="3349626"/>
            <a:ext cx="0" cy="2663825"/>
          </a:xfrm>
          <a:prstGeom prst="straightConnector1">
            <a:avLst/>
          </a:prstGeom>
          <a:noFill/>
          <a:ln w="57150" cap="flat" cmpd="sng" algn="ctr">
            <a:solidFill>
              <a:srgbClr val="C00000"/>
            </a:solidFill>
            <a:prstDash val="solid"/>
            <a:headEnd type="stealth" w="lg" len="med"/>
            <a:tailEnd type="oval" w="med" len="med"/>
          </a:ln>
          <a:effectLst/>
        </p:spPr>
      </p:cxnSp>
      <p:sp>
        <p:nvSpPr>
          <p:cNvPr id="24" name="TextBox 7"/>
          <p:cNvSpPr txBox="1">
            <a:spLocks noChangeArrowheads="1"/>
          </p:cNvSpPr>
          <p:nvPr/>
        </p:nvSpPr>
        <p:spPr bwMode="auto">
          <a:xfrm>
            <a:off x="445454" y="4089400"/>
            <a:ext cx="114005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1400" kern="0" noProof="0" dirty="0" err="1" smtClean="0">
                <a:solidFill>
                  <a:prstClr val="black"/>
                </a:solidFill>
              </a:rPr>
              <a:t>Kantara</a:t>
            </a:r>
            <a:r>
              <a:rPr lang="en-GB" altLang="en-US" sz="1400" kern="0" noProof="0" dirty="0" smtClean="0">
                <a:solidFill>
                  <a:prstClr val="black"/>
                </a:solidFill>
              </a:rPr>
              <a:t>-like</a:t>
            </a:r>
            <a:r>
              <a:rPr kumimoji="0" lang="en-GB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/>
            </a:r>
            <a:br>
              <a:rPr kumimoji="0" lang="en-GB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</a:br>
            <a:r>
              <a:rPr kumimoji="0" lang="en-GB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Assurance</a:t>
            </a:r>
            <a:br>
              <a:rPr kumimoji="0" lang="en-GB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</a:br>
            <a:r>
              <a:rPr lang="en-GB" altLang="en-US" sz="1400" kern="0" dirty="0">
                <a:solidFill>
                  <a:prstClr val="black"/>
                </a:solidFill>
              </a:rPr>
              <a:t>S</a:t>
            </a:r>
            <a:r>
              <a:rPr kumimoji="0" lang="en-GB" alt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cale</a:t>
            </a:r>
            <a:endParaRPr kumimoji="0" lang="en-GB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cs typeface="Arial" charset="0"/>
            </a:endParaRPr>
          </a:p>
        </p:txBody>
      </p:sp>
      <p:sp>
        <p:nvSpPr>
          <p:cNvPr id="25" name="Line Callout 1 (Accent Bar) 24"/>
          <p:cNvSpPr/>
          <p:nvPr/>
        </p:nvSpPr>
        <p:spPr>
          <a:xfrm>
            <a:off x="3618364" y="5713414"/>
            <a:ext cx="6800851" cy="452437"/>
          </a:xfrm>
          <a:prstGeom prst="accentCallout1">
            <a:avLst>
              <a:gd name="adj1" fmla="val 22265"/>
              <a:gd name="adj2" fmla="val -2097"/>
              <a:gd name="adj3" fmla="val 66729"/>
              <a:gd name="adj4" fmla="val -25125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LoA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0: ‘like conventional unsigned email’</a:t>
            </a:r>
          </a:p>
        </p:txBody>
      </p:sp>
      <p:sp>
        <p:nvSpPr>
          <p:cNvPr id="26" name="Line Callout 1 (Accent Bar) 25"/>
          <p:cNvSpPr/>
          <p:nvPr/>
        </p:nvSpPr>
        <p:spPr>
          <a:xfrm>
            <a:off x="3618224" y="5208253"/>
            <a:ext cx="6801585" cy="452772"/>
          </a:xfrm>
          <a:prstGeom prst="accentCallout1">
            <a:avLst>
              <a:gd name="adj1" fmla="val 18750"/>
              <a:gd name="adj2" fmla="val -1942"/>
              <a:gd name="adj3" fmla="val 46528"/>
              <a:gd name="adj4" fmla="val -22795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err="1">
                <a:ln>
                  <a:solidFill>
                    <a:srgbClr val="9BBB59">
                      <a:lumMod val="5000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LoA</a:t>
            </a:r>
            <a:r>
              <a:rPr kumimoji="0" lang="en-GB" sz="1400" b="0" i="0" u="none" strike="noStrike" kern="0" cap="none" spc="0" normalizeH="0" baseline="0" noProof="0" dirty="0">
                <a:ln>
                  <a:solidFill>
                    <a:srgbClr val="9BBB59">
                      <a:lumMod val="5000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1: verified email address with mail-back</a:t>
            </a:r>
          </a:p>
        </p:txBody>
      </p:sp>
      <p:sp>
        <p:nvSpPr>
          <p:cNvPr id="27" name="Line Callout 1 (Accent Bar) 26"/>
          <p:cNvSpPr/>
          <p:nvPr/>
        </p:nvSpPr>
        <p:spPr>
          <a:xfrm>
            <a:off x="4194288" y="4724921"/>
            <a:ext cx="7576528" cy="452772"/>
          </a:xfrm>
          <a:prstGeom prst="accentCallout1">
            <a:avLst>
              <a:gd name="adj1" fmla="val 15238"/>
              <a:gd name="adj2" fmla="val -2215"/>
              <a:gd name="adj3" fmla="val 14392"/>
              <a:gd name="adj4" fmla="val -27983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rgbClr val="00206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 smtClean="0">
                <a:ln>
                  <a:solidFill>
                    <a:srgbClr val="002060"/>
                  </a:solidFill>
                </a:ln>
                <a:solidFill>
                  <a:prstClr val="black"/>
                </a:solidFill>
                <a:latin typeface="Calibri"/>
              </a:rPr>
              <a:t>DOGWOOD (IOTA)</a:t>
            </a:r>
            <a:r>
              <a:rPr kumimoji="0" lang="en-GB" sz="1400" b="0" i="0" u="none" strike="noStrike" kern="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en-GB" sz="1400" b="0" i="0" u="none" strike="noStrike" kern="0" cap="none" spc="0" normalizeH="0" baseline="0" noProof="0" dirty="0">
                <a:ln>
                  <a:solidFill>
                    <a:srgbClr val="002060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unique identification, no identity , limited traceability</a:t>
            </a:r>
          </a:p>
        </p:txBody>
      </p:sp>
      <p:sp>
        <p:nvSpPr>
          <p:cNvPr id="28" name="Line Callout 1 (Accent Bar) 27"/>
          <p:cNvSpPr/>
          <p:nvPr/>
        </p:nvSpPr>
        <p:spPr>
          <a:xfrm>
            <a:off x="4231760" y="4180378"/>
            <a:ext cx="7539056" cy="452772"/>
          </a:xfrm>
          <a:prstGeom prst="accentCallout1">
            <a:avLst>
              <a:gd name="adj1" fmla="val 18750"/>
              <a:gd name="adj2" fmla="val -2533"/>
              <a:gd name="adj3" fmla="val -21946"/>
              <a:gd name="adj4" fmla="val -29722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rgbClr val="00206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ASPEN</a:t>
            </a:r>
            <a:r>
              <a:rPr kumimoji="0" lang="en-GB" sz="1400" b="0" i="0" u="none" strike="noStrike" kern="0" cap="none" spc="0" normalizeH="0" noProof="0" dirty="0" smtClean="0">
                <a:ln>
                  <a:solidFill>
                    <a:srgbClr val="002060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</a:t>
            </a:r>
            <a:r>
              <a:rPr kumimoji="0" lang="en-GB" sz="1400" b="0" i="0" u="none" strike="noStrike" kern="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SLCS): </a:t>
            </a:r>
            <a:r>
              <a:rPr kumimoji="0" lang="en-GB" sz="1400" b="0" i="0" u="none" strike="noStrike" kern="0" cap="none" spc="0" normalizeH="0" baseline="0" noProof="0" dirty="0">
                <a:ln>
                  <a:solidFill>
                    <a:srgbClr val="002060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identified naming, point-in-time traceability, time-limited</a:t>
            </a:r>
          </a:p>
        </p:txBody>
      </p:sp>
      <p:sp>
        <p:nvSpPr>
          <p:cNvPr id="29" name="Line Callout 1 (Accent Bar) 28"/>
          <p:cNvSpPr/>
          <p:nvPr/>
        </p:nvSpPr>
        <p:spPr>
          <a:xfrm>
            <a:off x="4238621" y="3768093"/>
            <a:ext cx="7532196" cy="452772"/>
          </a:xfrm>
          <a:prstGeom prst="accentCallout1">
            <a:avLst>
              <a:gd name="adj1" fmla="val 8213"/>
              <a:gd name="adj2" fmla="val -2562"/>
              <a:gd name="adj3" fmla="val 52859"/>
              <a:gd name="adj4" fmla="val -29571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rgbClr val="00206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Assurance profiles BIRCH, CEDAR (MICS</a:t>
            </a:r>
            <a:r>
              <a:rPr kumimoji="0" lang="en-GB" sz="1400" b="0" i="0" u="none" strike="noStrike" kern="0" cap="none" spc="0" normalizeH="0" baseline="0" noProof="0" dirty="0">
                <a:ln>
                  <a:solidFill>
                    <a:srgbClr val="002060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1400" b="0" i="0" u="none" strike="noStrike" kern="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Classic):  </a:t>
            </a:r>
            <a:br>
              <a:rPr kumimoji="0" lang="en-GB" sz="1400" b="0" i="0" u="none" strike="noStrike" kern="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GB" sz="1400" b="0" i="0" u="none" strike="noStrike" kern="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identified </a:t>
            </a:r>
            <a:r>
              <a:rPr kumimoji="0" lang="en-GB" sz="1400" b="0" i="0" u="none" strike="noStrike" kern="0" cap="none" spc="0" normalizeH="0" baseline="0" noProof="0" dirty="0">
                <a:ln>
                  <a:solidFill>
                    <a:srgbClr val="002060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naming, traceability, longer-term, </a:t>
            </a:r>
            <a:r>
              <a:rPr kumimoji="0" lang="en-GB" sz="1400" b="0" i="0" u="none" strike="noStrike" kern="0" cap="none" spc="0" normalizeH="0" baseline="0" noProof="0" dirty="0" smtClean="0">
                <a:ln>
                  <a:solidFill>
                    <a:srgbClr val="002060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limited </a:t>
            </a:r>
            <a:r>
              <a:rPr kumimoji="0" lang="en-GB" sz="1400" b="0" i="0" u="none" strike="noStrike" kern="0" cap="none" spc="0" normalizeH="0" baseline="0" noProof="0" dirty="0">
                <a:ln>
                  <a:solidFill>
                    <a:srgbClr val="002060"/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auditing</a:t>
            </a:r>
          </a:p>
        </p:txBody>
      </p:sp>
      <p:sp>
        <p:nvSpPr>
          <p:cNvPr id="30" name="Line Callout 1 (Accent Bar) 29"/>
          <p:cNvSpPr/>
          <p:nvPr/>
        </p:nvSpPr>
        <p:spPr>
          <a:xfrm>
            <a:off x="3603402" y="3212753"/>
            <a:ext cx="6705573" cy="452772"/>
          </a:xfrm>
          <a:prstGeom prst="accentCallout1">
            <a:avLst>
              <a:gd name="adj1" fmla="val 6457"/>
              <a:gd name="adj2" fmla="val -1535"/>
              <a:gd name="adj3" fmla="val 112872"/>
              <a:gd name="adj4" fmla="val -24097"/>
            </a:avLst>
          </a:prstGeom>
          <a:solidFill>
            <a:sysClr val="window" lastClr="FFFFFF">
              <a:lumMod val="95000"/>
            </a:sysClr>
          </a:solidFill>
          <a:ln w="25400" cap="flat" cmpd="sng" algn="ctr">
            <a:solidFill>
              <a:srgbClr val="9BBB59">
                <a:lumMod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err="1">
                <a:ln>
                  <a:solidFill>
                    <a:srgbClr val="9BBB59">
                      <a:lumMod val="5000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LoA</a:t>
            </a:r>
            <a:r>
              <a:rPr kumimoji="0" lang="en-GB" sz="1400" b="0" i="0" u="none" strike="noStrike" kern="0" cap="none" spc="0" normalizeH="0" baseline="0" noProof="0" dirty="0">
                <a:ln>
                  <a:solidFill>
                    <a:srgbClr val="9BBB59">
                      <a:lumMod val="50000"/>
                    </a:srgbClr>
                  </a:solidFill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2: 1, 2-factor vetting, verified traceability, externally audited as matter of course</a:t>
            </a:r>
          </a:p>
        </p:txBody>
      </p:sp>
      <p:sp>
        <p:nvSpPr>
          <p:cNvPr id="31" name="TextBox 8"/>
          <p:cNvSpPr txBox="1">
            <a:spLocks noChangeArrowheads="1"/>
          </p:cNvSpPr>
          <p:nvPr/>
        </p:nvSpPr>
        <p:spPr bwMode="auto">
          <a:xfrm>
            <a:off x="394543" y="5354632"/>
            <a:ext cx="9637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* somewhat </a:t>
            </a:r>
            <a:br>
              <a:rPr kumimoji="0" lang="en-GB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</a:br>
            <a:r>
              <a:rPr kumimoji="0" lang="en-GB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my personal </a:t>
            </a:r>
            <a:br>
              <a:rPr kumimoji="0" lang="en-GB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</a:br>
            <a:r>
              <a:rPr kumimoji="0" lang="en-GB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view … </a:t>
            </a:r>
            <a:br>
              <a:rPr kumimoji="0" lang="en-GB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</a:br>
            <a:r>
              <a:rPr kumimoji="0" lang="en-GB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sorry for bias</a:t>
            </a:r>
          </a:p>
        </p:txBody>
      </p:sp>
      <p:sp>
        <p:nvSpPr>
          <p:cNvPr id="32" name="TextBox 16"/>
          <p:cNvSpPr txBox="1">
            <a:spLocks noChangeArrowheads="1"/>
          </p:cNvSpPr>
          <p:nvPr/>
        </p:nvSpPr>
        <p:spPr bwMode="auto">
          <a:xfrm>
            <a:off x="1468967" y="5249864"/>
            <a:ext cx="2840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1</a:t>
            </a:r>
          </a:p>
        </p:txBody>
      </p:sp>
      <p:sp>
        <p:nvSpPr>
          <p:cNvPr id="33" name="TextBox 17"/>
          <p:cNvSpPr txBox="1">
            <a:spLocks noChangeArrowheads="1"/>
          </p:cNvSpPr>
          <p:nvPr/>
        </p:nvSpPr>
        <p:spPr bwMode="auto">
          <a:xfrm>
            <a:off x="1454151" y="3582989"/>
            <a:ext cx="2840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2</a:t>
            </a:r>
          </a:p>
        </p:txBody>
      </p:sp>
      <p:sp>
        <p:nvSpPr>
          <p:cNvPr id="34" name="TextBox 18"/>
          <p:cNvSpPr txBox="1">
            <a:spLocks noChangeArrowheads="1"/>
          </p:cNvSpPr>
          <p:nvPr/>
        </p:nvSpPr>
        <p:spPr bwMode="auto">
          <a:xfrm>
            <a:off x="958629" y="3212977"/>
            <a:ext cx="61266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…3,4</a:t>
            </a:r>
          </a:p>
        </p:txBody>
      </p:sp>
      <p:cxnSp>
        <p:nvCxnSpPr>
          <p:cNvPr id="35" name="Straight Arrow Connector 3"/>
          <p:cNvCxnSpPr>
            <a:cxnSpLocks noChangeShapeType="1"/>
          </p:cNvCxnSpPr>
          <p:nvPr/>
        </p:nvCxnSpPr>
        <p:spPr bwMode="auto">
          <a:xfrm>
            <a:off x="2256367" y="4181476"/>
            <a:ext cx="0" cy="544513"/>
          </a:xfrm>
          <a:prstGeom prst="straightConnector1">
            <a:avLst/>
          </a:prstGeom>
          <a:noFill/>
          <a:ln w="9525" algn="ctr">
            <a:solidFill>
              <a:sysClr val="windowText" lastClr="000000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6" name="TextBox 4"/>
          <p:cNvSpPr txBox="1">
            <a:spLocks noChangeArrowheads="1"/>
          </p:cNvSpPr>
          <p:nvPr/>
        </p:nvSpPr>
        <p:spPr bwMode="auto">
          <a:xfrm>
            <a:off x="2250018" y="4276726"/>
            <a:ext cx="84189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400" b="1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cs typeface="Arial" charset="0"/>
              </a:rPr>
              <a:t>RP task</a:t>
            </a:r>
          </a:p>
        </p:txBody>
      </p:sp>
    </p:spTree>
    <p:extLst>
      <p:ext uri="{BB962C8B-B14F-4D97-AF65-F5344CB8AC3E}">
        <p14:creationId xmlns:p14="http://schemas.microsoft.com/office/powerpoint/2010/main" val="351226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IOTA in the EGI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EGI – by design - supports loose and flexible user collaboration</a:t>
            </a:r>
          </a:p>
          <a:p>
            <a:r>
              <a:rPr lang="en-US" sz="2400" dirty="0" smtClean="0"/>
              <a:t>300+ communities</a:t>
            </a:r>
          </a:p>
          <a:p>
            <a:r>
              <a:rPr lang="en-US" sz="2400" dirty="0" smtClean="0"/>
              <a:t>Many established ‘bottom-up’ with fairly light-weight processes</a:t>
            </a:r>
          </a:p>
          <a:p>
            <a:r>
              <a:rPr lang="en-US" sz="2400" dirty="0" smtClean="0"/>
              <a:t>Membership management policy* is deliberately light-weight</a:t>
            </a:r>
          </a:p>
          <a:p>
            <a:r>
              <a:rPr lang="en-US" sz="2400" dirty="0" smtClean="0"/>
              <a:t>Most VO managers rely on naming in credentials to enroll colleagues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b="1" dirty="0" smtClean="0"/>
              <a:t>Only a few VOs are ‘special’ – </a:t>
            </a:r>
            <a:r>
              <a:rPr lang="en-US" sz="2400" b="1" dirty="0" smtClean="0">
                <a:solidFill>
                  <a:srgbClr val="F57A1E"/>
                </a:solidFill>
              </a:rPr>
              <a:t>the CERN LCG IOTA CA</a:t>
            </a:r>
          </a:p>
          <a:p>
            <a:r>
              <a:rPr lang="en-US" sz="2400" dirty="0" smtClean="0"/>
              <a:t>LHC VOs: enrolment is based on the users’ entry in a special (CERN-managed) HR database, based on a separate face-to-face vetting process and eligibility checks, including government photo ID + institutional attestations</a:t>
            </a:r>
          </a:p>
          <a:p>
            <a:r>
              <a:rPr lang="en-US" sz="2400" dirty="0" smtClean="0"/>
              <a:t>Only properly registered and active people can be listed in VOMS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418786" y="6466732"/>
            <a:ext cx="3303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*) https</a:t>
            </a:r>
            <a:r>
              <a:rPr lang="en-US" sz="1400" dirty="0"/>
              <a:t>://documents.egi.eu/document/79</a:t>
            </a:r>
          </a:p>
        </p:txBody>
      </p:sp>
    </p:spTree>
    <p:extLst>
      <p:ext uri="{BB962C8B-B14F-4D97-AF65-F5344CB8AC3E}">
        <p14:creationId xmlns:p14="http://schemas.microsoft.com/office/powerpoint/2010/main" val="241732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dirty="0">
                <a:solidFill>
                  <a:srgbClr val="003F5E"/>
                </a:solidFill>
              </a:rPr>
              <a:t>Can you combine two policies within the same infrastructure?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61607" y="1418992"/>
            <a:ext cx="11233248" cy="4569046"/>
          </a:xfrm>
        </p:spPr>
        <p:txBody>
          <a:bodyPr>
            <a:noAutofit/>
          </a:bodyPr>
          <a:lstStyle/>
          <a:p>
            <a:r>
              <a:rPr lang="en-US" sz="2400" dirty="0" smtClean="0"/>
              <a:t>Can been done if new policy does not negatively affect the other one</a:t>
            </a:r>
          </a:p>
          <a:p>
            <a:endParaRPr lang="en-US" sz="2400" dirty="0" smtClean="0"/>
          </a:p>
          <a:p>
            <a:r>
              <a:rPr lang="en-US" sz="2400" dirty="0" smtClean="0"/>
              <a:t>Which </a:t>
            </a:r>
            <a:r>
              <a:rPr lang="en-US" sz="2400" i="1" dirty="0" smtClean="0"/>
              <a:t>in this case </a:t>
            </a:r>
            <a:r>
              <a:rPr lang="en-US" sz="2400" dirty="0" smtClean="0"/>
              <a:t>is OK, since the specific new CERN IOTA CA</a:t>
            </a:r>
          </a:p>
          <a:p>
            <a:pPr lvl="1"/>
            <a:r>
              <a:rPr lang="en-US" dirty="0" smtClean="0"/>
              <a:t>In itself implements all the policy requirements of a traditional CA by insisting on LHC membership</a:t>
            </a:r>
          </a:p>
          <a:p>
            <a:pPr lvl="1"/>
            <a:r>
              <a:rPr lang="en-US" dirty="0" smtClean="0"/>
              <a:t>the same requirement that already governs the Classic CERN CA</a:t>
            </a:r>
          </a:p>
          <a:p>
            <a:endParaRPr lang="en-US" sz="2400" dirty="0" smtClean="0"/>
          </a:p>
          <a:p>
            <a:r>
              <a:rPr lang="en-US" sz="2400" dirty="0" smtClean="0"/>
              <a:t>But note that is </a:t>
            </a:r>
            <a:r>
              <a:rPr lang="en-US" sz="2400" b="1" dirty="0" smtClean="0"/>
              <a:t>does not generally hold</a:t>
            </a:r>
            <a:r>
              <a:rPr lang="en-US" sz="2400" dirty="0" smtClean="0"/>
              <a:t> for arbitrary IOTA CAs</a:t>
            </a:r>
            <a:endParaRPr lang="en-US" sz="2400" dirty="0"/>
          </a:p>
          <a:p>
            <a:r>
              <a:rPr lang="en-US" sz="2400" dirty="0" smtClean="0"/>
              <a:t>Have to wait for “VO+CA-</a:t>
            </a:r>
            <a:r>
              <a:rPr lang="en-US" sz="2400" dirty="0" err="1" smtClean="0"/>
              <a:t>authZ</a:t>
            </a:r>
            <a:r>
              <a:rPr lang="en-US" sz="2400" dirty="0" smtClean="0"/>
              <a:t>” before adding e.g. </a:t>
            </a:r>
            <a:r>
              <a:rPr lang="en-US" sz="2400" dirty="0" err="1" smtClean="0"/>
              <a:t>InCommon</a:t>
            </a:r>
            <a:r>
              <a:rPr lang="en-US" sz="2400" dirty="0" smtClean="0"/>
              <a:t> Basic</a:t>
            </a:r>
          </a:p>
          <a:p>
            <a:endParaRPr lang="en-US" sz="2400" dirty="0"/>
          </a:p>
          <a:p>
            <a:r>
              <a:rPr lang="en-US" sz="2400" dirty="0" smtClean="0"/>
              <a:t>Technically it is a relatively easy change</a:t>
            </a:r>
          </a:p>
        </p:txBody>
      </p:sp>
    </p:spTree>
    <p:extLst>
      <p:ext uri="{BB962C8B-B14F-4D97-AF65-F5344CB8AC3E}">
        <p14:creationId xmlns:p14="http://schemas.microsoft.com/office/powerpoint/2010/main" val="29450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support for </a:t>
            </a:r>
            <a:r>
              <a:rPr lang="en-US" dirty="0" err="1" smtClean="0"/>
              <a:t>DiffLoA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623392" y="1340768"/>
            <a:ext cx="11233248" cy="4784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What is needed it for the infrastructures (resource </a:t>
            </a:r>
            <a:r>
              <a:rPr lang="en-US" sz="2400" dirty="0" err="1" smtClean="0"/>
              <a:t>centres</a:t>
            </a:r>
            <a:r>
              <a:rPr lang="en-US" sz="2400" dirty="0" smtClean="0"/>
              <a:t>) to differentiate between ‘light-weight VOs’ and ‘heavily-managed VOs’</a:t>
            </a:r>
          </a:p>
          <a:p>
            <a:r>
              <a:rPr lang="en-US" sz="2400" dirty="0" smtClean="0"/>
              <a:t>Preferably on a per-VO basis</a:t>
            </a:r>
          </a:p>
          <a:p>
            <a:r>
              <a:rPr lang="en-US" sz="2400" dirty="0" smtClean="0"/>
              <a:t>Allowing IdPs with a lower assurance profile to be used for heavily-managed VOs’</a:t>
            </a:r>
          </a:p>
          <a:p>
            <a:r>
              <a:rPr lang="en-US" sz="2400" dirty="0" smtClean="0"/>
              <a:t>Whilst ensuring light-weight VOs can continue to enjoy airiness since they’re combined with higher-assurance IdPs (CAs)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Evolving the EGI Trust Fabric - Bari 2015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27381" y="4293097"/>
            <a:ext cx="820769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Logic foreseen for such a decision</a:t>
            </a:r>
          </a:p>
          <a:p>
            <a:endParaRPr lang="en-US" sz="16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VO:/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pvier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&amp;&amp; CA:IGTF-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Classic,IGTF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-MICS</a:t>
            </a:r>
            <a:r>
              <a:rPr lang="en-US" sz="1600" b="1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,”NL-</a:t>
            </a:r>
            <a:r>
              <a:rPr lang="en-US" sz="1600" b="1" dirty="0" err="1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eInfra</a:t>
            </a:r>
            <a:r>
              <a:rPr lang="en-US" sz="1600" b="1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-Zero-CA” 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 ||</a:t>
            </a: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VO:/atlas &amp;&amp; CA:IGTF-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Classic,IGTF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-MICS,IGTF-SLCS,</a:t>
            </a:r>
            <a:r>
              <a:rPr lang="en-US" sz="1600" b="1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IGTF-IOTA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) ||</a:t>
            </a:r>
          </a:p>
          <a:p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 VO:/*     &amp;&amp; CA:IGTF-</a:t>
            </a:r>
            <a:r>
              <a:rPr lang="en-US" sz="16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Classic,IGTF</a:t>
            </a:r>
            <a:r>
              <a:rPr lang="en-US" sz="1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-MICS,IGTF-SLCS )</a:t>
            </a:r>
            <a:endParaRPr lang="en-US" sz="1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82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Dependencies in policy installation</a:t>
            </a:r>
            <a:endParaRPr lang="en-US" dirty="0"/>
          </a:p>
        </p:txBody>
      </p:sp>
      <p:graphicFrame>
        <p:nvGraphicFramePr>
          <p:cNvPr id="81" name="Content Placeholder 80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188546854"/>
              </p:ext>
            </p:extLst>
          </p:nvPr>
        </p:nvGraphicFramePr>
        <p:xfrm>
          <a:off x="1103066" y="2060848"/>
          <a:ext cx="9601447" cy="1977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76" name="Group 8"/>
          <p:cNvGrpSpPr/>
          <p:nvPr/>
        </p:nvGrpSpPr>
        <p:grpSpPr>
          <a:xfrm>
            <a:off x="239349" y="908720"/>
            <a:ext cx="2304256" cy="864096"/>
            <a:chOff x="3563888" y="1916832"/>
            <a:chExt cx="2955230" cy="794990"/>
          </a:xfrm>
          <a:solidFill>
            <a:srgbClr val="92D050"/>
          </a:solidFill>
        </p:grpSpPr>
        <p:sp>
          <p:nvSpPr>
            <p:cNvPr id="77" name="Rounded Rectangle 76"/>
            <p:cNvSpPr/>
            <p:nvPr/>
          </p:nvSpPr>
          <p:spPr>
            <a:xfrm>
              <a:off x="3563888" y="1916832"/>
              <a:ext cx="2880320" cy="720080"/>
            </a:xfrm>
            <a:prstGeom prst="round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78" name="Rounded Rectangle 77"/>
            <p:cNvSpPr/>
            <p:nvPr/>
          </p:nvSpPr>
          <p:spPr>
            <a:xfrm>
              <a:off x="3638798" y="1991741"/>
              <a:ext cx="2880320" cy="720081"/>
            </a:xfrm>
            <a:prstGeom prst="roundRect">
              <a:avLst/>
            </a:prstGeom>
            <a:grp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solidFill>
                    <a:sysClr val="windowText" lastClr="000000"/>
                  </a:solidFill>
                </a:rPr>
                <a:t>‘</a:t>
              </a:r>
              <a:r>
                <a:rPr lang="en-US" b="1" dirty="0" err="1" smtClean="0">
                  <a:solidFill>
                    <a:sysClr val="windowText" lastClr="000000"/>
                  </a:solidFill>
                </a:rPr>
                <a:t>lcg</a:t>
              </a:r>
              <a:r>
                <a:rPr lang="en-US" b="1" dirty="0" smtClean="0">
                  <a:solidFill>
                    <a:sysClr val="windowText" lastClr="000000"/>
                  </a:solidFill>
                </a:rPr>
                <a:t>-CA’</a:t>
              </a:r>
              <a:br>
                <a:rPr lang="en-US" b="1" dirty="0" smtClean="0">
                  <a:solidFill>
                    <a:sysClr val="windowText" lastClr="000000"/>
                  </a:solidFill>
                </a:rPr>
              </a:br>
              <a:r>
                <a:rPr lang="en-US" i="1" dirty="0" smtClean="0">
                  <a:solidFill>
                    <a:sysClr val="windowText" lastClr="000000"/>
                  </a:solidFill>
                </a:rPr>
                <a:t>or explicit</a:t>
              </a:r>
              <a:br>
                <a:rPr lang="en-US" i="1" dirty="0" smtClean="0">
                  <a:solidFill>
                    <a:sysClr val="windowText" lastClr="000000"/>
                  </a:solidFill>
                </a:rPr>
              </a:br>
              <a:r>
                <a:rPr lang="en-US" i="1" dirty="0" smtClean="0">
                  <a:solidFill>
                    <a:sysClr val="windowText" lastClr="000000"/>
                  </a:solidFill>
                </a:rPr>
                <a:t>configuration</a:t>
              </a:r>
              <a:endParaRPr lang="en-US" i="1" dirty="0">
                <a:solidFill>
                  <a:sysClr val="windowText" lastClr="000000"/>
                </a:solidFill>
              </a:endParaRPr>
            </a:p>
          </p:txBody>
        </p:sp>
      </p:grpSp>
      <p:graphicFrame>
        <p:nvGraphicFramePr>
          <p:cNvPr id="83" name="Content Placeholder 8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860454"/>
              </p:ext>
            </p:extLst>
          </p:nvPr>
        </p:nvGraphicFramePr>
        <p:xfrm>
          <a:off x="1103446" y="4293096"/>
          <a:ext cx="9526549" cy="1977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90" name="Group 89"/>
          <p:cNvGrpSpPr/>
          <p:nvPr/>
        </p:nvGrpSpPr>
        <p:grpSpPr>
          <a:xfrm>
            <a:off x="10320470" y="5733257"/>
            <a:ext cx="1155644" cy="550375"/>
            <a:chOff x="6768757" y="576063"/>
            <a:chExt cx="866733" cy="550375"/>
          </a:xfrm>
        </p:grpSpPr>
        <p:sp>
          <p:nvSpPr>
            <p:cNvPr id="91" name="Rounded Rectangle 90"/>
            <p:cNvSpPr/>
            <p:nvPr/>
          </p:nvSpPr>
          <p:spPr>
            <a:xfrm>
              <a:off x="6768757" y="576063"/>
              <a:ext cx="866733" cy="550375"/>
            </a:xfrm>
            <a:prstGeom prst="roundRect">
              <a:avLst>
                <a:gd name="adj" fmla="val 10000"/>
              </a:avLst>
            </a:prstGeom>
            <a:ln>
              <a:solidFill>
                <a:srgbClr val="C00000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2" name="Rounded Rectangle 4"/>
            <p:cNvSpPr/>
            <p:nvPr/>
          </p:nvSpPr>
          <p:spPr>
            <a:xfrm>
              <a:off x="6784877" y="592183"/>
              <a:ext cx="834493" cy="5181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dirty="0" smtClean="0"/>
                <a:t>ca-CERN-LCG-IOTA</a:t>
              </a:r>
              <a:endParaRPr lang="en-US" sz="1400" kern="1200" dirty="0"/>
            </a:p>
          </p:txBody>
        </p:sp>
      </p:grpSp>
      <p:cxnSp>
        <p:nvCxnSpPr>
          <p:cNvPr id="94" name="Elbow Connector 93"/>
          <p:cNvCxnSpPr>
            <a:endCxn id="91" idx="0"/>
          </p:cNvCxnSpPr>
          <p:nvPr/>
        </p:nvCxnSpPr>
        <p:spPr>
          <a:xfrm>
            <a:off x="5711958" y="4941168"/>
            <a:ext cx="5186335" cy="792088"/>
          </a:xfrm>
          <a:prstGeom prst="bentConnector2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Elbow Connector 95"/>
          <p:cNvCxnSpPr>
            <a:stCxn id="78" idx="2"/>
            <a:endCxn id="81" idx="0"/>
          </p:cNvCxnSpPr>
          <p:nvPr/>
        </p:nvCxnSpPr>
        <p:spPr>
          <a:xfrm rot="16200000" flipH="1">
            <a:off x="3518219" y="-324721"/>
            <a:ext cx="288032" cy="4483105"/>
          </a:xfrm>
          <a:prstGeom prst="bentConnector3">
            <a:avLst>
              <a:gd name="adj1" fmla="val 50000"/>
            </a:avLst>
          </a:prstGeom>
          <a:ln w="28575">
            <a:solidFill>
              <a:srgbClr val="0066B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Elbow Connector 97"/>
          <p:cNvCxnSpPr>
            <a:stCxn id="78" idx="2"/>
            <a:endCxn id="83" idx="0"/>
          </p:cNvCxnSpPr>
          <p:nvPr/>
        </p:nvCxnSpPr>
        <p:spPr>
          <a:xfrm rot="16200000" flipH="1">
            <a:off x="2383561" y="809938"/>
            <a:ext cx="2520280" cy="4446037"/>
          </a:xfrm>
          <a:prstGeom prst="bentConnector3">
            <a:avLst>
              <a:gd name="adj1" fmla="val 92431"/>
            </a:avLst>
          </a:prstGeom>
          <a:ln w="28575">
            <a:solidFill>
              <a:srgbClr val="0066B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6792394" y="1209406"/>
            <a:ext cx="52575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i="1" dirty="0" smtClean="0"/>
              <a:t>For EGI-only sites: nothing changes!</a:t>
            </a:r>
          </a:p>
          <a:p>
            <a:pPr algn="r"/>
            <a:r>
              <a:rPr lang="en-US" sz="1600" i="1" dirty="0" smtClean="0"/>
              <a:t>For EGI sites also under wLCG policy and installed post-EGEE: </a:t>
            </a:r>
            <a:br>
              <a:rPr lang="en-US" sz="1600" i="1" dirty="0" smtClean="0"/>
            </a:br>
            <a:r>
              <a:rPr lang="en-US" sz="1600" i="1" dirty="0" smtClean="0"/>
              <a:t>just install both policy packages “</a:t>
            </a:r>
            <a:r>
              <a:rPr lang="en-US" sz="1600" i="1" dirty="0" err="1" smtClean="0"/>
              <a:t>egi</a:t>
            </a:r>
            <a:r>
              <a:rPr lang="en-US" sz="1600" i="1" dirty="0" smtClean="0"/>
              <a:t>-core” and “</a:t>
            </a:r>
            <a:r>
              <a:rPr lang="en-US" sz="1600" i="1" dirty="0" err="1" smtClean="0"/>
              <a:t>lcg</a:t>
            </a:r>
            <a:r>
              <a:rPr lang="en-US" sz="1600" i="1" dirty="0" smtClean="0"/>
              <a:t>”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1203010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8150" y="2238375"/>
            <a:ext cx="4781550" cy="8382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NCSA (IL,USA) operated service and project</a:t>
            </a:r>
          </a:p>
          <a:p>
            <a:pPr marL="0" indent="0">
              <a:buNone/>
            </a:pPr>
            <a:r>
              <a:rPr lang="en-US" dirty="0" err="1" smtClean="0"/>
              <a:t>InCommon</a:t>
            </a:r>
            <a:r>
              <a:rPr lang="en-US" dirty="0" smtClean="0"/>
              <a:t> backed MICS and IOTA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Translation services – beyond the specific use case</a:t>
            </a:r>
            <a:endParaRPr lang="en-US" dirty="0"/>
          </a:p>
        </p:txBody>
      </p:sp>
      <p:pic>
        <p:nvPicPr>
          <p:cNvPr id="4098" name="Picture 2" descr="H:\Home\davidg\Template\Logos\cilogon-service-head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" y="1562100"/>
            <a:ext cx="436245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:\Home\davidg\Projects-misc\Terena\GEANT-Logo\geant-logo-traced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013" y="4733742"/>
            <a:ext cx="1212749" cy="528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1"/>
          <p:cNvSpPr txBox="1">
            <a:spLocks/>
          </p:cNvSpPr>
          <p:nvPr/>
        </p:nvSpPr>
        <p:spPr>
          <a:xfrm>
            <a:off x="7400926" y="5410199"/>
            <a:ext cx="4279898" cy="98107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n-US" dirty="0" smtClean="0"/>
              <a:t>GEANT Trusted Certificate Service TCS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en-US" i="1" dirty="0" smtClean="0"/>
              <a:t>could be turned into a translation service, when each subscriber would enable that since it has a subscriber-centric validation model</a:t>
            </a:r>
            <a:endParaRPr lang="en-US" i="1" dirty="0"/>
          </a:p>
        </p:txBody>
      </p:sp>
      <p:pic>
        <p:nvPicPr>
          <p:cNvPr id="4103" name="Picture 7" descr="H:\Home\davidg\Template\Logos\cern_logo_whit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214" y="3667125"/>
            <a:ext cx="900361" cy="87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1"/>
          <p:cNvSpPr txBox="1">
            <a:spLocks/>
          </p:cNvSpPr>
          <p:nvPr/>
        </p:nvSpPr>
        <p:spPr>
          <a:xfrm>
            <a:off x="1795214" y="4571998"/>
            <a:ext cx="3605461" cy="104775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 smtClean="0"/>
              <a:t>CERN wLCG IOTA CA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i="1" dirty="0" smtClean="0"/>
              <a:t>eduGAIN backed with added </a:t>
            </a:r>
            <a:br>
              <a:rPr lang="en-US" i="1" dirty="0" smtClean="0"/>
            </a:br>
            <a:r>
              <a:rPr lang="en-US" i="1" dirty="0" smtClean="0"/>
              <a:t>CERN HR DB controls</a:t>
            </a:r>
            <a:endParaRPr lang="en-US" i="1" dirty="0"/>
          </a:p>
        </p:txBody>
      </p:sp>
      <p:pic>
        <p:nvPicPr>
          <p:cNvPr id="4107" name="Picture 11" descr="https://upload.wikimedia.org/wikipedia/commons/thumb/5/54/Flag_of_Europe_waving.svg/447px-Flag_of_Europe_waving.svg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325297" y="1733550"/>
            <a:ext cx="1898326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1"/>
          <p:cNvSpPr txBox="1">
            <a:spLocks/>
          </p:cNvSpPr>
          <p:nvPr/>
        </p:nvSpPr>
        <p:spPr>
          <a:xfrm>
            <a:off x="6442073" y="3228975"/>
            <a:ext cx="4781550" cy="838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2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n-US" dirty="0" smtClean="0"/>
              <a:t>Generic ‘opaque’ certificate in Europe</a:t>
            </a:r>
          </a:p>
          <a:p>
            <a:pPr marL="0" indent="0" algn="r">
              <a:buFont typeface="Arial" panose="020B0604020202020204" pitchFamily="34" charset="0"/>
              <a:buNone/>
            </a:pPr>
            <a:r>
              <a:rPr lang="en-US" i="1" dirty="0" smtClean="0"/>
              <a:t>Helps with PII data protection and integration with ESFRIs and e-Infrastructure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4942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4502" y="1439333"/>
            <a:ext cx="11423648" cy="4737633"/>
          </a:xfrm>
        </p:spPr>
        <p:txBody>
          <a:bodyPr/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Proposal-identified pre-pilot: certificate-less access to existing services with “</a:t>
            </a:r>
            <a:r>
              <a:rPr lang="en-US" dirty="0" err="1" smtClean="0"/>
              <a:t>CILogon</a:t>
            </a:r>
            <a:r>
              <a:rPr lang="en-US" dirty="0" smtClean="0"/>
              <a:t> for Europe”</a:t>
            </a:r>
            <a:endParaRPr lang="en-US" dirty="0"/>
          </a:p>
          <a:p>
            <a:r>
              <a:rPr lang="en-US" dirty="0" smtClean="0"/>
              <a:t>Aligned with the EGI “JRA1” activity around the evolution of the AAI technology (</a:t>
            </a:r>
            <a:r>
              <a:rPr lang="en-US" dirty="0" err="1" smtClean="0"/>
              <a:t>ChristosK</a:t>
            </a:r>
            <a:r>
              <a:rPr lang="en-US" dirty="0" smtClean="0"/>
              <a:t>)</a:t>
            </a:r>
          </a:p>
          <a:p>
            <a:r>
              <a:rPr lang="en-US" dirty="0" smtClean="0"/>
              <a:t>Using actual use cases from EGI competence </a:t>
            </a:r>
            <a:r>
              <a:rPr lang="en-US" dirty="0" err="1" smtClean="0"/>
              <a:t>centres</a:t>
            </a:r>
            <a:r>
              <a:rPr lang="en-US" dirty="0" smtClean="0"/>
              <a:t> and AARC communities</a:t>
            </a:r>
          </a:p>
          <a:p>
            <a:endParaRPr lang="en-US" dirty="0" smtClean="0"/>
          </a:p>
          <a:p>
            <a:endParaRPr lang="en-US" dirty="0">
              <a:solidFill>
                <a:srgbClr val="F6791C"/>
              </a:solidFill>
            </a:endParaRPr>
          </a:p>
          <a:p>
            <a:pPr marL="0" indent="0" algn="ctr">
              <a:buNone/>
            </a:pPr>
            <a:r>
              <a:rPr lang="en-US" b="1" i="1" dirty="0" smtClean="0">
                <a:solidFill>
                  <a:srgbClr val="F6791C"/>
                </a:solidFill>
              </a:rPr>
              <a:t>“It’s always a challenge to pilot something with a real community – </a:t>
            </a:r>
            <a:br>
              <a:rPr lang="en-US" b="1" i="1" dirty="0" smtClean="0">
                <a:solidFill>
                  <a:srgbClr val="F6791C"/>
                </a:solidFill>
              </a:rPr>
            </a:br>
            <a:r>
              <a:rPr lang="en-US" b="1" i="1" dirty="0" smtClean="0">
                <a:solidFill>
                  <a:srgbClr val="F6791C"/>
                </a:solidFill>
              </a:rPr>
              <a:t>the expectations are usually much higher than what can be provided in a pilot …”</a:t>
            </a:r>
          </a:p>
          <a:p>
            <a:pPr marL="0" indent="0" algn="ctr">
              <a:buNone/>
            </a:pPr>
            <a:endParaRPr lang="en-US" i="1" dirty="0">
              <a:solidFill>
                <a:srgbClr val="F6791C"/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AARC 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will not operate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any long-term services (that’s for GEANT, EGI, PRACE, EUDAT …)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But 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</a:rPr>
              <a:t>will pilot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actual technology combinations that are useful to (research) communities</a:t>
            </a:r>
          </a:p>
          <a:p>
            <a:pPr marL="0" indent="0" algn="ctr">
              <a:buNone/>
            </a:pPr>
            <a:endParaRPr lang="en-US" i="1" dirty="0">
              <a:solidFill>
                <a:srgbClr val="F6791C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AARC operational pre-pilot: bridging R&amp;E federations with non-web &amp; PKI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040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Establish a </a:t>
            </a:r>
            <a:r>
              <a:rPr lang="en-US" b="1" dirty="0" err="1" smtClean="0"/>
              <a:t>CILogon</a:t>
            </a:r>
            <a:r>
              <a:rPr lang="en-US" b="1" dirty="0" smtClean="0"/>
              <a:t> (like) service in Europe</a:t>
            </a:r>
          </a:p>
          <a:p>
            <a:r>
              <a:rPr lang="en-US" dirty="0" smtClean="0"/>
              <a:t>Integrated closely with R&amp;E federation landscape (with all of full-mesh, H&amp;S, mixed-models)</a:t>
            </a:r>
          </a:p>
          <a:p>
            <a:r>
              <a:rPr lang="en-US" dirty="0" smtClean="0"/>
              <a:t>Integration with user community services and attribute services</a:t>
            </a:r>
          </a:p>
          <a:p>
            <a:r>
              <a:rPr lang="en-US" dirty="0" smtClean="0"/>
              <a:t>Close co-operation with the </a:t>
            </a:r>
            <a:r>
              <a:rPr lang="en-US" dirty="0" err="1" smtClean="0"/>
              <a:t>CILogon</a:t>
            </a:r>
            <a:r>
              <a:rPr lang="en-US" dirty="0" smtClean="0"/>
              <a:t> Project (Jim </a:t>
            </a:r>
            <a:r>
              <a:rPr lang="en-US" dirty="0" err="1" smtClean="0"/>
              <a:t>Basney</a:t>
            </a:r>
            <a:r>
              <a:rPr lang="en-US" dirty="0" smtClean="0"/>
              <a:t> et al.)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Pre-pilot work, so based on pre-AARC requirements gathering</a:t>
            </a:r>
          </a:p>
          <a:p>
            <a:r>
              <a:rPr lang="en-US" dirty="0" smtClean="0"/>
              <a:t>FIM4R requests, alignment with known user communities (EGI evolution, ELIXIR)</a:t>
            </a:r>
          </a:p>
          <a:p>
            <a:r>
              <a:rPr lang="en-US" dirty="0" smtClean="0"/>
              <a:t>Potential to support the EGI ENGAGE community ‘competence </a:t>
            </a:r>
            <a:r>
              <a:rPr lang="en-US" dirty="0" err="1" smtClean="0"/>
              <a:t>centre</a:t>
            </a:r>
            <a:r>
              <a:rPr lang="en-US" dirty="0" smtClean="0"/>
              <a:t>’ work</a:t>
            </a:r>
          </a:p>
          <a:p>
            <a:r>
              <a:rPr lang="en-US" dirty="0" smtClean="0"/>
              <a:t>Leveraging existing components and services: </a:t>
            </a:r>
            <a:r>
              <a:rPr lang="en-US" dirty="0" err="1" smtClean="0"/>
              <a:t>CIlogon</a:t>
            </a:r>
            <a:r>
              <a:rPr lang="en-US" dirty="0" smtClean="0"/>
              <a:t> + ‘OAuth4MyProxy’ components, VOMS Attribute Certificate service, OIDC libraries, …</a:t>
            </a:r>
          </a:p>
          <a:p>
            <a:r>
              <a:rPr lang="en-US" dirty="0" smtClean="0"/>
              <a:t>Try to fit first in the existing policy framework: Approved Robots (and “PUSPs”), Trusted Credential Stores, PKP Guidelines, IGTF ‘DOGWOOD’ – unless the pilot runs aground 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AARC SA1 “</a:t>
            </a:r>
            <a:r>
              <a:rPr lang="en-US" dirty="0" err="1" smtClean="0"/>
              <a:t>CIlogon</a:t>
            </a:r>
            <a:r>
              <a:rPr lang="en-US" dirty="0"/>
              <a:t>-</a:t>
            </a:r>
            <a:r>
              <a:rPr lang="en-US" dirty="0" smtClean="0"/>
              <a:t>like Pre-Pilot”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064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9" y="1412777"/>
            <a:ext cx="7369689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9349" y="274638"/>
            <a:ext cx="9334957" cy="885651"/>
          </a:xfrm>
        </p:spPr>
        <p:txBody>
          <a:bodyPr>
            <a:normAutofit/>
          </a:bodyPr>
          <a:lstStyle/>
          <a:p>
            <a:pPr algn="r"/>
            <a:r>
              <a:rPr lang="en-US" dirty="0" smtClean="0"/>
              <a:t>And now we have this!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791745" y="3987157"/>
            <a:ext cx="2713204" cy="1514898"/>
            <a:chOff x="251520" y="1247923"/>
            <a:chExt cx="8229600" cy="563192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5696" y="1247923"/>
              <a:ext cx="6459364" cy="5631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3616210"/>
              <a:ext cx="8229600" cy="895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4"/>
          <p:cNvGrpSpPr/>
          <p:nvPr/>
        </p:nvGrpSpPr>
        <p:grpSpPr>
          <a:xfrm>
            <a:off x="3388156" y="2079597"/>
            <a:ext cx="3456384" cy="1217884"/>
            <a:chOff x="4148493" y="1828358"/>
            <a:chExt cx="4633160" cy="2176706"/>
          </a:xfrm>
        </p:grpSpPr>
        <p:pic>
          <p:nvPicPr>
            <p:cNvPr id="6146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128" y="1828358"/>
              <a:ext cx="3057525" cy="542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48493" y="2371283"/>
              <a:ext cx="4578129" cy="1633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150" name="Picture 6" descr="https://educonf-directory.geant.net/pic/EduGAIN_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068" y="1552013"/>
            <a:ext cx="1968219" cy="31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652448" y="6550224"/>
            <a:ext cx="71256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background: eduGAIN connected federations as of November 2014 – Brooke Schofield, TERENA</a:t>
            </a:r>
            <a:endParaRPr lang="en-US" sz="1400" dirty="0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338" y="4149080"/>
            <a:ext cx="3403375" cy="191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0338" y="3779748"/>
            <a:ext cx="179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+mj-lt"/>
              </a:rPr>
              <a:t>wLCG FIM4R pilot</a:t>
            </a:r>
            <a:endParaRPr lang="en-US" b="1" dirty="0">
              <a:latin typeface="+mj-lt"/>
            </a:endParaRPr>
          </a:p>
        </p:txBody>
      </p:sp>
      <p:pic>
        <p:nvPicPr>
          <p:cNvPr id="1026" name="Picture 2" descr="H:\Home\davidg\EUGridPMA\Presentations\images\igtf-worldstatus-newlogo-2014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648" y="3421516"/>
            <a:ext cx="9145192" cy="2772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:\Home\davidg\EUGridPMA\IGTF\IGTF-logos\IGTF_logo-interop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6456" y="5540322"/>
            <a:ext cx="2696997" cy="93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:\Home\davidg\Template\Logos\cilogon-service-header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540" y="2780179"/>
            <a:ext cx="5323611" cy="557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266" y="1218370"/>
            <a:ext cx="3671884" cy="158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162"/>
            <a:ext cx="2863219" cy="303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512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4502" y="1439333"/>
            <a:ext cx="10909300" cy="4951942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Certificate or proxy retrieval possible for federatively-authenticated end-user </a:t>
            </a:r>
            <a:br>
              <a:rPr lang="en-US" dirty="0" smtClean="0"/>
            </a:br>
            <a:r>
              <a:rPr lang="en-US" dirty="0" smtClean="0"/>
              <a:t>inside a community (VO) portal or science gateway</a:t>
            </a:r>
          </a:p>
          <a:p>
            <a:r>
              <a:rPr lang="en-US" dirty="0" smtClean="0"/>
              <a:t>Work with the existing (SAML2) R&amp;E federations</a:t>
            </a:r>
          </a:p>
          <a:p>
            <a:r>
              <a:rPr lang="en-US" dirty="0" smtClean="0"/>
              <a:t>Credential repository feature: manage credentials on behalf of the user</a:t>
            </a:r>
          </a:p>
          <a:p>
            <a:r>
              <a:rPr lang="en-US" dirty="0" smtClean="0"/>
              <a:t>Provide – on the user’s request – delegated credentials to science gateways</a:t>
            </a:r>
          </a:p>
          <a:p>
            <a:r>
              <a:rPr lang="en-US" dirty="0" smtClean="0"/>
              <a:t>Make end-user facing science gateways </a:t>
            </a:r>
            <a:r>
              <a:rPr lang="en-US" i="1" dirty="0" smtClean="0"/>
              <a:t>really</a:t>
            </a:r>
            <a:r>
              <a:rPr lang="en-US" dirty="0" smtClean="0"/>
              <a:t> light-weight: VOs should not need to know about protecting long-term secrets (and need a way to authenticate users)</a:t>
            </a:r>
          </a:p>
          <a:p>
            <a:r>
              <a:rPr lang="en-US" dirty="0" smtClean="0"/>
              <a:t>Support both certificate and non-certificate science gateway use cases in the same way</a:t>
            </a:r>
          </a:p>
          <a:p>
            <a:r>
              <a:rPr lang="en-US" dirty="0" smtClean="0"/>
              <a:t>Provide simple way for users to obtain ‘opaque’ CLI credentials (proxies) on their own system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6791C"/>
                </a:solidFill>
              </a:rPr>
              <a:t>Constraints:</a:t>
            </a:r>
            <a:endParaRPr lang="en-US" b="1" dirty="0">
              <a:solidFill>
                <a:srgbClr val="F6791C"/>
              </a:solidFill>
            </a:endParaRPr>
          </a:p>
          <a:p>
            <a:r>
              <a:rPr lang="en-US" dirty="0" smtClean="0"/>
              <a:t>No new software components (only limited glue)</a:t>
            </a:r>
          </a:p>
          <a:p>
            <a:r>
              <a:rPr lang="en-US" dirty="0" smtClean="0"/>
              <a:t>Deployable in a scalable way – with a sustainability model behind it</a:t>
            </a:r>
          </a:p>
          <a:p>
            <a:r>
              <a:rPr lang="en-US" dirty="0" smtClean="0"/>
              <a:t>As few CAs as possible (preferably: just one)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Desired feature set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70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CILogon</a:t>
            </a:r>
            <a:r>
              <a:rPr lang="en-US" dirty="0" smtClean="0"/>
              <a:t> service and project (Jim </a:t>
            </a:r>
            <a:r>
              <a:rPr lang="en-US" dirty="0" err="1" smtClean="0"/>
              <a:t>Basney</a:t>
            </a:r>
            <a:r>
              <a:rPr lang="en-US" dirty="0" smtClean="0"/>
              <a:t> et al.)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09599" y="1600201"/>
            <a:ext cx="6577383" cy="473363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Enable campus logon to CyberInfrastructure (CI)</a:t>
            </a:r>
          </a:p>
          <a:p>
            <a:pPr lvl="1"/>
            <a:r>
              <a:rPr lang="en-US" sz="2000" dirty="0" smtClean="0"/>
              <a:t>Use researchers’ existing security credentials at their home institution</a:t>
            </a:r>
          </a:p>
          <a:p>
            <a:pPr lvl="1"/>
            <a:r>
              <a:rPr lang="en-US" sz="2000" dirty="0" smtClean="0"/>
              <a:t>Ease credential management for researchers and CI providers</a:t>
            </a:r>
          </a:p>
          <a:p>
            <a:pPr lvl="1"/>
            <a:endParaRPr lang="en-US" sz="2000" dirty="0"/>
          </a:p>
          <a:p>
            <a:pPr marL="0" indent="0">
              <a:buNone/>
            </a:pPr>
            <a:r>
              <a:rPr lang="en-US" sz="2400" b="1" dirty="0" smtClean="0">
                <a:solidFill>
                  <a:srgbClr val="F6791C"/>
                </a:solidFill>
              </a:rPr>
              <a:t>Multiple interfaces</a:t>
            </a:r>
          </a:p>
          <a:p>
            <a:r>
              <a:rPr lang="en-US" sz="2400" dirty="0"/>
              <a:t>SAML/OpenID Web Browser </a:t>
            </a:r>
            <a:r>
              <a:rPr lang="en-US" sz="2400" dirty="0" smtClean="0"/>
              <a:t>SSO</a:t>
            </a:r>
          </a:p>
          <a:p>
            <a:pPr lvl="1"/>
            <a:r>
              <a:rPr lang="en-US" sz="2200" dirty="0" smtClean="0"/>
              <a:t>PKCS12 </a:t>
            </a:r>
            <a:r>
              <a:rPr lang="en-US" sz="2200" dirty="0"/>
              <a:t>certificate </a:t>
            </a:r>
            <a:r>
              <a:rPr lang="en-US" sz="2200" dirty="0" smtClean="0"/>
              <a:t>download</a:t>
            </a:r>
          </a:p>
          <a:p>
            <a:pPr lvl="1"/>
            <a:r>
              <a:rPr lang="en-US" sz="2200" dirty="0" smtClean="0"/>
              <a:t>Certificate </a:t>
            </a:r>
            <a:r>
              <a:rPr lang="en-US" sz="2200" dirty="0"/>
              <a:t>issuance via </a:t>
            </a:r>
            <a:r>
              <a:rPr lang="en-US" sz="2200" dirty="0" smtClean="0"/>
              <a:t>OAuth</a:t>
            </a:r>
          </a:p>
          <a:p>
            <a:pPr lvl="1"/>
            <a:r>
              <a:rPr lang="en-US" sz="2200" dirty="0" smtClean="0"/>
              <a:t>OpenID </a:t>
            </a:r>
            <a:r>
              <a:rPr lang="en-US" sz="2200" dirty="0"/>
              <a:t>Connect token </a:t>
            </a:r>
            <a:r>
              <a:rPr lang="en-US" sz="2200" dirty="0" smtClean="0"/>
              <a:t>issuance</a:t>
            </a:r>
          </a:p>
          <a:p>
            <a:pPr lvl="1"/>
            <a:r>
              <a:rPr lang="en-US" sz="2200" dirty="0" smtClean="0"/>
              <a:t>SAML ECP for CLI issuance</a:t>
            </a:r>
          </a:p>
        </p:txBody>
      </p:sp>
      <p:pic>
        <p:nvPicPr>
          <p:cNvPr id="5" name="Picture 4" descr="cilogon-service.jp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186983" y="1417637"/>
            <a:ext cx="4707467" cy="48212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05744" y="6333835"/>
            <a:ext cx="95497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F6791C"/>
                </a:solidFill>
              </a:rPr>
              <a:t>Slide content: Jim </a:t>
            </a:r>
            <a:r>
              <a:rPr lang="en-US" sz="1600" dirty="0" err="1" smtClean="0">
                <a:solidFill>
                  <a:srgbClr val="F6791C"/>
                </a:solidFill>
              </a:rPr>
              <a:t>Basney</a:t>
            </a:r>
            <a:r>
              <a:rPr lang="en-US" sz="1600" dirty="0" smtClean="0">
                <a:solidFill>
                  <a:srgbClr val="F6791C"/>
                </a:solidFill>
              </a:rPr>
              <a:t>, based on http</a:t>
            </a:r>
            <a:r>
              <a:rPr lang="en-US" sz="1600" dirty="0">
                <a:solidFill>
                  <a:srgbClr val="F6791C"/>
                </a:solidFill>
              </a:rPr>
              <a:t>://www.cilogon.org/docs/201106-cilogon-cern.pptx?attredirects=0&amp;d=1</a:t>
            </a:r>
            <a:br>
              <a:rPr lang="en-US" sz="1600" dirty="0">
                <a:solidFill>
                  <a:srgbClr val="F6791C"/>
                </a:solidFill>
              </a:rPr>
            </a:br>
            <a:r>
              <a:rPr lang="en-US" sz="1600" dirty="0" smtClean="0">
                <a:solidFill>
                  <a:srgbClr val="F6791C"/>
                </a:solidFill>
              </a:rPr>
              <a:t>and http</a:t>
            </a:r>
            <a:r>
              <a:rPr lang="en-US" sz="1600" dirty="0">
                <a:solidFill>
                  <a:srgbClr val="F6791C"/>
                </a:solidFill>
              </a:rPr>
              <a:t>://www.cilogon.org/docs/20141030-basney-cilogon.pdf?attredirects=0&amp;d=1</a:t>
            </a:r>
          </a:p>
        </p:txBody>
      </p:sp>
      <p:sp>
        <p:nvSpPr>
          <p:cNvPr id="7" name="Rectangle 6"/>
          <p:cNvSpPr/>
          <p:nvPr/>
        </p:nvSpPr>
        <p:spPr>
          <a:xfrm>
            <a:off x="10610850" y="0"/>
            <a:ext cx="1581150" cy="12001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H:\Home\davidg\Template\Logos\cilogon-service-head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088" y="390525"/>
            <a:ext cx="4362450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63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91" y="76200"/>
            <a:ext cx="8350409" cy="6262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99166" y="5632622"/>
            <a:ext cx="19062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Slide: Jim </a:t>
            </a:r>
            <a:r>
              <a:rPr lang="en-US" dirty="0" err="1" smtClean="0"/>
              <a:t>Basney</a:t>
            </a:r>
            <a:r>
              <a:rPr lang="en-US" dirty="0" smtClean="0"/>
              <a:t>, </a:t>
            </a:r>
            <a:br>
              <a:rPr lang="en-US" dirty="0" smtClean="0"/>
            </a:br>
            <a:r>
              <a:rPr lang="en-US" dirty="0" smtClean="0"/>
              <a:t>NCSA and </a:t>
            </a:r>
            <a:r>
              <a:rPr lang="en-US" dirty="0" err="1" smtClean="0"/>
              <a:t>CILogon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3297" y="1314319"/>
            <a:ext cx="3586463" cy="3615425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3828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CILogon</a:t>
            </a:r>
            <a:r>
              <a:rPr lang="en-US" dirty="0" smtClean="0"/>
              <a:t> demo portal: Delegation of credentials using OAuth4MyProxy</a:t>
            </a:r>
            <a:endParaRPr lang="en-US" dirty="0"/>
          </a:p>
        </p:txBody>
      </p:sp>
      <p:pic>
        <p:nvPicPr>
          <p:cNvPr id="9218" name="Picture 2" descr="Aarc-cilogon-demoport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074" y="1340837"/>
            <a:ext cx="8175625" cy="483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8278" y="4039659"/>
            <a:ext cx="5841998" cy="2208742"/>
          </a:xfrm>
        </p:spPr>
        <p:txBody>
          <a:bodyPr>
            <a:normAutofit/>
          </a:bodyPr>
          <a:lstStyle/>
          <a:p>
            <a:r>
              <a:rPr lang="en-US" sz="1800" dirty="0">
                <a:hlinkClick r:id="rId3"/>
              </a:rPr>
              <a:t>OA4MP</a:t>
            </a:r>
            <a:r>
              <a:rPr lang="en-US" sz="1800" dirty="0"/>
              <a:t> : using both the client and the server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                 components </a:t>
            </a:r>
            <a:r>
              <a:rPr lang="en-US" sz="1800" dirty="0"/>
              <a:t>from the latest OAuth 2.0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                 implementation </a:t>
            </a:r>
            <a:r>
              <a:rPr lang="en-US" sz="1800" dirty="0"/>
              <a:t>(3.1.1) </a:t>
            </a:r>
          </a:p>
          <a:p>
            <a:r>
              <a:rPr lang="en-US" sz="1800" dirty="0">
                <a:hlinkClick r:id="rId4"/>
              </a:rPr>
              <a:t>Shibboleth</a:t>
            </a:r>
            <a:r>
              <a:rPr lang="en-US" sz="1800" dirty="0"/>
              <a:t> : using the latest Identity Provider (3.0),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                       and </a:t>
            </a:r>
            <a:r>
              <a:rPr lang="en-US" sz="1800" dirty="0"/>
              <a:t>Service Provider (2.0) </a:t>
            </a:r>
          </a:p>
          <a:p>
            <a:r>
              <a:rPr lang="en-US" sz="1800" dirty="0" err="1">
                <a:hlinkClick r:id="rId5"/>
              </a:rPr>
              <a:t>MyProxy</a:t>
            </a:r>
            <a:r>
              <a:rPr lang="en-US" sz="1800" dirty="0">
                <a:hlinkClick r:id="rId5"/>
              </a:rPr>
              <a:t> Server</a:t>
            </a:r>
            <a:r>
              <a:rPr lang="en-US" sz="1800" dirty="0"/>
              <a:t> : using official releases from </a:t>
            </a:r>
            <a:r>
              <a:rPr lang="en-US" sz="1800" dirty="0" err="1"/>
              <a:t>epel</a:t>
            </a:r>
            <a:r>
              <a:rPr lang="en-US" sz="1800" dirty="0"/>
              <a:t> (6.1.13) </a:t>
            </a:r>
          </a:p>
          <a:p>
            <a:r>
              <a:rPr lang="en-US" sz="1800" dirty="0" err="1">
                <a:hlinkClick r:id="rId6"/>
              </a:rPr>
              <a:t>SimpleCA</a:t>
            </a:r>
            <a:r>
              <a:rPr lang="en-US" sz="1800" dirty="0"/>
              <a:t> : using official release from </a:t>
            </a:r>
            <a:r>
              <a:rPr lang="en-US" sz="1800" dirty="0" err="1"/>
              <a:t>epel</a:t>
            </a:r>
            <a:r>
              <a:rPr lang="en-US" sz="1800" dirty="0"/>
              <a:t> (4.20) 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24520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4502" y="1439333"/>
            <a:ext cx="10909300" cy="4923367"/>
          </a:xfrm>
        </p:spPr>
        <p:txBody>
          <a:bodyPr>
            <a:normAutofit/>
          </a:bodyPr>
          <a:lstStyle/>
          <a:p>
            <a:r>
              <a:rPr lang="en-US" dirty="0" smtClean="0"/>
              <a:t>SAML federated login via ‘Enhanced Client’ (read: CLI) </a:t>
            </a:r>
            <a:br>
              <a:rPr lang="en-US" dirty="0" smtClean="0"/>
            </a:br>
            <a:r>
              <a:rPr lang="en-US" dirty="0" smtClean="0"/>
              <a:t>or ‘Proxy’ (read: brokered access)</a:t>
            </a:r>
          </a:p>
          <a:p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wiki.oasis-open.org/security/SAML2EnhancedClientProfile</a:t>
            </a:r>
            <a:endParaRPr lang="en-US" sz="1800" dirty="0" smtClean="0"/>
          </a:p>
          <a:p>
            <a:endParaRPr lang="en-US" dirty="0"/>
          </a:p>
          <a:p>
            <a:r>
              <a:rPr lang="en-US" dirty="0" smtClean="0"/>
              <a:t>A heavy (</a:t>
            </a:r>
            <a:r>
              <a:rPr lang="en-US" b="1" dirty="0" smtClean="0"/>
              <a:t>trusted</a:t>
            </a:r>
            <a:r>
              <a:rPr lang="en-US" dirty="0" smtClean="0"/>
              <a:t>) client sends credentials and</a:t>
            </a:r>
            <a:br>
              <a:rPr lang="en-US" dirty="0" smtClean="0"/>
            </a:br>
            <a:r>
              <a:rPr lang="en-US" dirty="0" smtClean="0"/>
              <a:t>receives assertions from a specific </a:t>
            </a:r>
            <a:r>
              <a:rPr lang="en-US" dirty="0" err="1" smtClean="0"/>
              <a:t>IdP</a:t>
            </a:r>
            <a:r>
              <a:rPr lang="en-US" dirty="0" smtClean="0"/>
              <a:t> ECP end-point</a:t>
            </a:r>
          </a:p>
          <a:p>
            <a:r>
              <a:rPr lang="en-US" dirty="0" smtClean="0"/>
              <a:t>Supports non-web</a:t>
            </a:r>
            <a:br>
              <a:rPr lang="en-US" dirty="0" smtClean="0"/>
            </a:br>
            <a:r>
              <a:rPr lang="en-US" dirty="0" smtClean="0"/>
              <a:t>… if it were supported by the </a:t>
            </a:r>
            <a:r>
              <a:rPr lang="en-US" dirty="0" err="1" smtClean="0"/>
              <a:t>IdP</a:t>
            </a:r>
            <a:endParaRPr lang="en-US" dirty="0" smtClean="0"/>
          </a:p>
          <a:p>
            <a:r>
              <a:rPr lang="en-US" dirty="0" smtClean="0"/>
              <a:t>Most prominent use case: Office365</a:t>
            </a:r>
          </a:p>
          <a:p>
            <a:r>
              <a:rPr lang="en-US" dirty="0" smtClean="0"/>
              <a:t>Limited update &amp; support (only in </a:t>
            </a:r>
            <a:r>
              <a:rPr lang="en-US" dirty="0" err="1" smtClean="0"/>
              <a:t>Shib</a:t>
            </a:r>
            <a:r>
              <a:rPr lang="en-US" dirty="0" smtClean="0"/>
              <a:t>, and only v3+)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Unlikely to fly in Europe – but there many alternatives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like Moonshot, but also a move to OIDC, OAuth2, 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CILogon</a:t>
            </a:r>
            <a:r>
              <a:rPr lang="en-US" dirty="0" smtClean="0"/>
              <a:t> and SAML ECP</a:t>
            </a:r>
            <a:endParaRPr lang="en-US" dirty="0"/>
          </a:p>
        </p:txBody>
      </p:sp>
      <p:pic>
        <p:nvPicPr>
          <p:cNvPr id="7170" name="Picture 2" descr="http://www.cilogon.org/_/rsrc/1351005801954/ecp/CILogon-EC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0" y="1664823"/>
            <a:ext cx="4889500" cy="4697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277350" y="6433721"/>
            <a:ext cx="22305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6791C"/>
                </a:solidFill>
              </a:rPr>
              <a:t>Flowchart: from </a:t>
            </a:r>
            <a:r>
              <a:rPr lang="en-US" sz="1600" dirty="0" err="1" smtClean="0">
                <a:solidFill>
                  <a:srgbClr val="F6791C"/>
                </a:solidFill>
              </a:rPr>
              <a:t>CILogon</a:t>
            </a:r>
            <a:endParaRPr lang="en-US" sz="1600" dirty="0">
              <a:solidFill>
                <a:srgbClr val="F679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927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CILogon</a:t>
            </a:r>
            <a:r>
              <a:rPr lang="en-US" dirty="0" smtClean="0"/>
              <a:t> adoption in the US/</a:t>
            </a:r>
            <a:r>
              <a:rPr lang="en-US" dirty="0" err="1" smtClean="0"/>
              <a:t>InCommon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525" y="1644391"/>
            <a:ext cx="5384348" cy="4216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4" y="1644391"/>
            <a:ext cx="5562600" cy="4216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72100" y="6441073"/>
            <a:ext cx="63650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rgbClr val="F6791C"/>
                </a:solidFill>
              </a:rPr>
              <a:t>http://www.cilogon.org/docs/2015-09-cilogon-ha.pdf?attredirects=0&amp;d=1</a:t>
            </a:r>
          </a:p>
        </p:txBody>
      </p:sp>
    </p:spTree>
    <p:extLst>
      <p:ext uri="{BB962C8B-B14F-4D97-AF65-F5344CB8AC3E}">
        <p14:creationId xmlns:p14="http://schemas.microsoft.com/office/powerpoint/2010/main" val="346985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 not assume any changes in the IdPs: no ECP, no new policies, no nothing (reality, sorry!)</a:t>
            </a:r>
          </a:p>
          <a:p>
            <a:r>
              <a:rPr lang="en-US" dirty="0" smtClean="0"/>
              <a:t>Assume no major changes in the e-Infrastructures: interfaces remain a mix of Web and PKIX, policies remain mostly as-is</a:t>
            </a:r>
          </a:p>
          <a:p>
            <a:r>
              <a:rPr lang="en-US" dirty="0" smtClean="0"/>
              <a:t>Should show results ‘fairly soon’ (i.e. in a few months work) for a broad audience</a:t>
            </a:r>
          </a:p>
          <a:p>
            <a:r>
              <a:rPr lang="en-US" dirty="0" smtClean="0"/>
              <a:t>Leverage existing </a:t>
            </a:r>
            <a:r>
              <a:rPr lang="en-US" dirty="0" err="1" smtClean="0"/>
              <a:t>CILogon</a:t>
            </a:r>
            <a:r>
              <a:rPr lang="en-US" dirty="0" smtClean="0"/>
              <a:t> and </a:t>
            </a:r>
            <a:r>
              <a:rPr lang="en-US" dirty="0" err="1" smtClean="0"/>
              <a:t>MyProxy</a:t>
            </a:r>
            <a:r>
              <a:rPr lang="en-US" dirty="0" smtClean="0"/>
              <a:t>, thanks to the collaboration of AARC-CTSC/</a:t>
            </a:r>
            <a:r>
              <a:rPr lang="en-US" dirty="0" err="1" smtClean="0"/>
              <a:t>MyProxy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Beyond </a:t>
            </a:r>
            <a:r>
              <a:rPr lang="en-US" dirty="0" err="1" smtClean="0"/>
              <a:t>CILogon</a:t>
            </a:r>
            <a:endParaRPr lang="en-US" dirty="0" smtClean="0"/>
          </a:p>
          <a:p>
            <a:r>
              <a:rPr lang="en-US" dirty="0" err="1" smtClean="0"/>
              <a:t>CILogon</a:t>
            </a:r>
            <a:r>
              <a:rPr lang="en-US" dirty="0" smtClean="0"/>
              <a:t> assumes the e-Infrastructures (CIs) build the portals and interfaces</a:t>
            </a:r>
          </a:p>
          <a:p>
            <a:r>
              <a:rPr lang="en-US" dirty="0" err="1" smtClean="0"/>
              <a:t>CILogon</a:t>
            </a:r>
            <a:r>
              <a:rPr lang="en-US" dirty="0" smtClean="0"/>
              <a:t> assumes that users in the end might retrieve certificates explicitly</a:t>
            </a:r>
          </a:p>
          <a:p>
            <a:r>
              <a:rPr lang="en-US" dirty="0" smtClean="0"/>
              <a:t>Larger RIs and e-Infra in Europe could do it, but not the large number of small communities</a:t>
            </a:r>
          </a:p>
          <a:p>
            <a:r>
              <a:rPr lang="en-US" dirty="0" smtClean="0"/>
              <a:t>So the AARC Pilots adds additional control elements: credential management, light-weight portal interfacing, (VOMS) attribute management, </a:t>
            </a:r>
            <a:r>
              <a:rPr lang="en-US" i="1" dirty="0" smtClean="0"/>
              <a:t>optional: opaque credential retrieval</a:t>
            </a:r>
            <a:endParaRPr lang="en-US" i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End-user credential hiding in the AARC </a:t>
            </a:r>
            <a:r>
              <a:rPr lang="en-US" dirty="0" err="1" smtClean="0"/>
              <a:t>CILogon</a:t>
            </a:r>
            <a:r>
              <a:rPr lang="en-US" dirty="0" smtClean="0"/>
              <a:t>-like Pilot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38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</a:t>
            </a:r>
            <a:endParaRPr lang="en-US" dirty="0"/>
          </a:p>
        </p:txBody>
      </p:sp>
      <p:pic>
        <p:nvPicPr>
          <p:cNvPr id="1026" name="Picture 2" descr="Master-portal-v1.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136" y="1316038"/>
            <a:ext cx="7350089" cy="503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6655322" y="6475452"/>
            <a:ext cx="48821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6791C"/>
                </a:solidFill>
              </a:rPr>
              <a:t>http://wiki.nikhef.nl/grid/CILogon_Pre-Pilot_Work</a:t>
            </a:r>
          </a:p>
        </p:txBody>
      </p:sp>
    </p:spTree>
    <p:extLst>
      <p:ext uri="{BB962C8B-B14F-4D97-AF65-F5344CB8AC3E}">
        <p14:creationId xmlns:p14="http://schemas.microsoft.com/office/powerpoint/2010/main" val="4172419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VO light-weight portals (gateways) can re-use this system for both </a:t>
            </a:r>
            <a:r>
              <a:rPr lang="en-US" dirty="0" err="1" smtClean="0"/>
              <a:t>AuthN</a:t>
            </a:r>
            <a:r>
              <a:rPr lang="en-US" dirty="0" smtClean="0"/>
              <a:t> and </a:t>
            </a:r>
            <a:r>
              <a:rPr lang="en-US" dirty="0" err="1" smtClean="0"/>
              <a:t>AuthZ</a:t>
            </a:r>
            <a:endParaRPr lang="en-US" dirty="0" smtClean="0"/>
          </a:p>
          <a:p>
            <a:r>
              <a:rPr lang="en-US" dirty="0" smtClean="0"/>
              <a:t>Can be used besides a conventional (SAML) login to science gateway when a proxy is needed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i="1" dirty="0" smtClean="0">
                <a:solidFill>
                  <a:srgbClr val="F6791C"/>
                </a:solidFill>
              </a:rPr>
              <a:t>Or even …</a:t>
            </a:r>
          </a:p>
          <a:p>
            <a:r>
              <a:rPr lang="en-US" i="1" dirty="0" smtClean="0"/>
              <a:t>User ability to complete the OIDC login to the VO web portal (each time) does </a:t>
            </a:r>
            <a:r>
              <a:rPr lang="en-US" i="1" dirty="0" err="1" smtClean="0"/>
              <a:t>AuthN</a:t>
            </a:r>
            <a:endParaRPr lang="en-US" i="1" dirty="0" smtClean="0"/>
          </a:p>
          <a:p>
            <a:r>
              <a:rPr lang="en-US" i="1" dirty="0" smtClean="0"/>
              <a:t>Ability of the portal to successfully request VOMS attributes for an </a:t>
            </a:r>
            <a:r>
              <a:rPr lang="en-US" i="1" dirty="0" err="1" smtClean="0"/>
              <a:t>AuthZ</a:t>
            </a:r>
            <a:r>
              <a:rPr lang="en-US" i="1" dirty="0" smtClean="0"/>
              <a:t>/membership check</a:t>
            </a:r>
          </a:p>
          <a:p>
            <a:r>
              <a:rPr lang="en-US" i="1" dirty="0" smtClean="0"/>
              <a:t>Successful </a:t>
            </a:r>
            <a:r>
              <a:rPr lang="en-US" i="1" dirty="0" err="1" smtClean="0"/>
              <a:t>authN</a:t>
            </a:r>
            <a:r>
              <a:rPr lang="en-US" i="1" dirty="0" smtClean="0"/>
              <a:t> and failed </a:t>
            </a:r>
            <a:r>
              <a:rPr lang="en-US" i="1" dirty="0" err="1" smtClean="0"/>
              <a:t>AuthZ</a:t>
            </a:r>
            <a:r>
              <a:rPr lang="en-US" i="1" dirty="0" smtClean="0"/>
              <a:t>? Suggest enrolment or auto-</a:t>
            </a:r>
            <a:r>
              <a:rPr lang="en-US" i="1" dirty="0" err="1" smtClean="0"/>
              <a:t>enrol</a:t>
            </a:r>
            <a:r>
              <a:rPr lang="en-US" i="1" dirty="0" smtClean="0"/>
              <a:t> members!</a:t>
            </a:r>
          </a:p>
          <a:p>
            <a:endParaRPr lang="en-US" dirty="0"/>
          </a:p>
          <a:p>
            <a:r>
              <a:rPr lang="en-US" dirty="0" smtClean="0"/>
              <a:t>VO portal must be on a trusted list of the Master Portal</a:t>
            </a:r>
          </a:p>
          <a:p>
            <a:pPr lvl="1"/>
            <a:r>
              <a:rPr lang="en-US" sz="2000" dirty="0" smtClean="0"/>
              <a:t>Needs to be able to do OIDC in a trusted way</a:t>
            </a:r>
          </a:p>
          <a:p>
            <a:pPr lvl="1"/>
            <a:r>
              <a:rPr lang="en-US" sz="2000" dirty="0" smtClean="0"/>
              <a:t>Using a VO portal </a:t>
            </a:r>
            <a:r>
              <a:rPr lang="en-US" sz="2000" i="1" dirty="0" smtClean="0"/>
              <a:t>client ID </a:t>
            </a:r>
            <a:r>
              <a:rPr lang="en-US" sz="2000" dirty="0" smtClean="0"/>
              <a:t>+ </a:t>
            </a:r>
            <a:r>
              <a:rPr lang="en-US" sz="2000" i="1" dirty="0" smtClean="0"/>
              <a:t>client secret </a:t>
            </a:r>
            <a:r>
              <a:rPr lang="en-US" sz="2000" dirty="0" smtClean="0"/>
              <a:t>(but there are server certs as well for the web site itself)</a:t>
            </a:r>
          </a:p>
          <a:p>
            <a:pPr lvl="1"/>
            <a:r>
              <a:rPr lang="en-US" sz="2000" dirty="0" smtClean="0"/>
              <a:t>User must be able to trust that the Master Portal will only relinquish user credentials to intended places</a:t>
            </a:r>
          </a:p>
          <a:p>
            <a:pPr lvl="1"/>
            <a:r>
              <a:rPr lang="en-US" sz="2000" dirty="0" smtClean="0"/>
              <a:t>OIDC consent mechanism informs the user of where the user credentials are sent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Authorization at the VO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009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VO or Master Portal can offer user to register user's </a:t>
            </a:r>
            <a:r>
              <a:rPr lang="en-US" sz="2400" dirty="0"/>
              <a:t>SSH </a:t>
            </a:r>
            <a:r>
              <a:rPr lang="en-US" sz="2400" dirty="0" err="1"/>
              <a:t>pubkey</a:t>
            </a:r>
            <a:r>
              <a:rPr lang="en-US" sz="2400" dirty="0"/>
              <a:t> </a:t>
            </a:r>
            <a:r>
              <a:rPr lang="en-US" sz="2400" dirty="0" smtClean="0"/>
              <a:t>with Master </a:t>
            </a:r>
            <a:r>
              <a:rPr lang="en-US" sz="2400" dirty="0"/>
              <a:t>Portal</a:t>
            </a:r>
          </a:p>
          <a:p>
            <a:r>
              <a:rPr lang="en-US" sz="2400" dirty="0"/>
              <a:t>Master Portal can store </a:t>
            </a:r>
            <a:r>
              <a:rPr lang="en-US" sz="2400" dirty="0" smtClean="0"/>
              <a:t>(</a:t>
            </a:r>
            <a:r>
              <a:rPr lang="en-US" sz="2400" dirty="0" err="1" smtClean="0"/>
              <a:t>uid</a:t>
            </a:r>
            <a:r>
              <a:rPr lang="en-US" sz="2400" dirty="0" smtClean="0"/>
              <a:t>, </a:t>
            </a:r>
            <a:r>
              <a:rPr lang="en-US" sz="2400" dirty="0" err="1" smtClean="0"/>
              <a:t>pubkey</a:t>
            </a:r>
            <a:r>
              <a:rPr lang="en-US" sz="2400" dirty="0" smtClean="0"/>
              <a:t>) pairs in a directory service (e.g</a:t>
            </a:r>
            <a:r>
              <a:rPr lang="en-US" sz="2400" dirty="0"/>
              <a:t>. </a:t>
            </a:r>
            <a:r>
              <a:rPr lang="en-US" sz="2400" dirty="0" smtClean="0"/>
              <a:t>LDAP) associated with the </a:t>
            </a:r>
            <a:r>
              <a:rPr lang="en-US" sz="2400" dirty="0" err="1" smtClean="0"/>
              <a:t>MyProxy</a:t>
            </a:r>
            <a:r>
              <a:rPr lang="en-US" sz="2400" dirty="0" smtClean="0"/>
              <a:t> user identifier (username)</a:t>
            </a:r>
            <a:endParaRPr lang="en-US" sz="2400" dirty="0"/>
          </a:p>
          <a:p>
            <a:r>
              <a:rPr lang="en-US" sz="2400" dirty="0"/>
              <a:t>SSH Server runs </a:t>
            </a:r>
            <a:r>
              <a:rPr lang="en-US" sz="2400" dirty="0" err="1"/>
              <a:t>cron</a:t>
            </a:r>
            <a:r>
              <a:rPr lang="en-US" sz="2400" dirty="0"/>
              <a:t> job and </a:t>
            </a:r>
            <a:r>
              <a:rPr lang="en-US" sz="2400" dirty="0" smtClean="0"/>
              <a:t>creates </a:t>
            </a:r>
            <a:r>
              <a:rPr lang="en-US" sz="2400" dirty="0" err="1" smtClean="0"/>
              <a:t>authorized_keys</a:t>
            </a:r>
            <a:r>
              <a:rPr lang="en-US" sz="2400" dirty="0"/>
              <a:t> </a:t>
            </a:r>
            <a:r>
              <a:rPr lang="en-US" sz="2400" dirty="0" smtClean="0"/>
              <a:t>file</a:t>
            </a:r>
            <a:r>
              <a:rPr lang="en-US" sz="2400" dirty="0"/>
              <a:t>:</a:t>
            </a:r>
          </a:p>
          <a:p>
            <a:pPr lvl="1"/>
            <a:r>
              <a:rPr lang="en-US" sz="2000" dirty="0" smtClean="0"/>
              <a:t>Using a single special </a:t>
            </a:r>
            <a:r>
              <a:rPr lang="en-US" sz="2000" dirty="0"/>
              <a:t>account, </a:t>
            </a:r>
            <a:r>
              <a:rPr lang="en-US" sz="2000" dirty="0" smtClean="0"/>
              <a:t>runs a </a:t>
            </a:r>
            <a:r>
              <a:rPr lang="en-US" sz="2000" i="1" dirty="0" err="1" smtClean="0"/>
              <a:t>myproxy</a:t>
            </a:r>
            <a:r>
              <a:rPr lang="en-US" sz="2000" i="1" dirty="0" smtClean="0"/>
              <a:t>-logon </a:t>
            </a:r>
            <a:r>
              <a:rPr lang="en-US" sz="2000" dirty="0" smtClean="0"/>
              <a:t>wrapper, similar to what SVN servers do*</a:t>
            </a:r>
            <a:endParaRPr lang="en-US" sz="2000" dirty="0"/>
          </a:p>
          <a:p>
            <a:r>
              <a:rPr lang="en-US" sz="2400" dirty="0"/>
              <a:t>SSH-agent forwarding: </a:t>
            </a:r>
            <a:r>
              <a:rPr lang="en-US" sz="2400" dirty="0" smtClean="0"/>
              <a:t>central login node, client UI, VDI server, laptop </a:t>
            </a:r>
            <a:r>
              <a:rPr lang="en-US" sz="2400" dirty="0"/>
              <a:t>retrieves </a:t>
            </a:r>
            <a:r>
              <a:rPr lang="en-US" sz="2400" dirty="0" smtClean="0"/>
              <a:t>proxy</a:t>
            </a:r>
          </a:p>
          <a:p>
            <a:r>
              <a:rPr lang="en-US" sz="2400" dirty="0" smtClean="0"/>
              <a:t>Any script wrapper </a:t>
            </a:r>
            <a:r>
              <a:rPr lang="en-US" sz="2400" dirty="0"/>
              <a:t>to save proxy</a:t>
            </a:r>
            <a:r>
              <a:rPr lang="en-US" sz="2400" dirty="0" smtClean="0"/>
              <a:t>: looks </a:t>
            </a:r>
            <a:r>
              <a:rPr lang="en-US" sz="2400" dirty="0"/>
              <a:t>similar to </a:t>
            </a:r>
            <a:r>
              <a:rPr lang="en-US" sz="2400" dirty="0" smtClean="0"/>
              <a:t>a Kerberos </a:t>
            </a:r>
            <a:r>
              <a:rPr lang="en-US" sz="2400" dirty="0"/>
              <a:t>ticket</a:t>
            </a:r>
          </a:p>
          <a:p>
            <a:pPr lvl="1"/>
            <a:r>
              <a:rPr lang="en-US" sz="2000" dirty="0" smtClean="0"/>
              <a:t>No </a:t>
            </a:r>
            <a:r>
              <a:rPr lang="en-US" sz="2000" dirty="0"/>
              <a:t>need for either extra password, ECP, Moonshot </a:t>
            </a:r>
            <a:r>
              <a:rPr lang="en-US" sz="2000" dirty="0" smtClean="0"/>
              <a:t>etc.</a:t>
            </a:r>
          </a:p>
          <a:p>
            <a:pPr lvl="1"/>
            <a:r>
              <a:rPr lang="en-US" sz="2000" dirty="0"/>
              <a:t>Very similar to GitHub, </a:t>
            </a:r>
            <a:r>
              <a:rPr lang="en-US" sz="2000" dirty="0" err="1" smtClean="0"/>
              <a:t>SourceForge</a:t>
            </a:r>
            <a:r>
              <a:rPr lang="en-US" sz="2000" dirty="0" smtClean="0"/>
              <a:t>, </a:t>
            </a:r>
            <a:r>
              <a:rPr lang="en-US" sz="2000" dirty="0"/>
              <a:t>etc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X509 (proxy) certificates as opaque access tokens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8827" y="5062031"/>
            <a:ext cx="11416908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Courier" pitchFamily="49" charset="0"/>
              </a:rPr>
              <a:t>* /</a:t>
            </a:r>
            <a:r>
              <a:rPr lang="en-US" sz="1600" b="1" dirty="0" err="1">
                <a:latin typeface="Courier" pitchFamily="49" charset="0"/>
              </a:rPr>
              <a:t>usr</a:t>
            </a:r>
            <a:r>
              <a:rPr lang="en-US" sz="1600" b="1" dirty="0">
                <a:latin typeface="Courier" pitchFamily="49" charset="0"/>
              </a:rPr>
              <a:t>/local/</a:t>
            </a:r>
            <a:r>
              <a:rPr lang="en-US" sz="1600" b="1" dirty="0" err="1">
                <a:latin typeface="Courier" pitchFamily="49" charset="0"/>
              </a:rPr>
              <a:t>sbin</a:t>
            </a:r>
            <a:r>
              <a:rPr lang="en-US" sz="1600" b="1" dirty="0">
                <a:latin typeface="Courier" pitchFamily="49" charset="0"/>
              </a:rPr>
              <a:t>/</a:t>
            </a:r>
            <a:r>
              <a:rPr lang="en-US" sz="1600" b="1" dirty="0" err="1">
                <a:latin typeface="Courier" pitchFamily="49" charset="0"/>
              </a:rPr>
              <a:t>mkgroup-sshlpk</a:t>
            </a:r>
            <a:r>
              <a:rPr lang="en-US" sz="1600" b="1" dirty="0">
                <a:latin typeface="Courier" pitchFamily="49" charset="0"/>
              </a:rPr>
              <a:t> </a:t>
            </a:r>
            <a:r>
              <a:rPr lang="en-US" sz="1600" b="1" dirty="0" smtClean="0">
                <a:latin typeface="Courier" pitchFamily="49" charset="0"/>
              </a:rPr>
              <a:t>\</a:t>
            </a:r>
          </a:p>
          <a:p>
            <a:r>
              <a:rPr lang="en-US" sz="1600" b="1" dirty="0" smtClean="0">
                <a:latin typeface="Courier" pitchFamily="49" charset="0"/>
              </a:rPr>
              <a:t>    -c </a:t>
            </a:r>
            <a:r>
              <a:rPr lang="en-US" sz="1600" b="1" dirty="0">
                <a:latin typeface="Courier" pitchFamily="49" charset="0"/>
              </a:rPr>
              <a:t>'command="</a:t>
            </a:r>
            <a:r>
              <a:rPr lang="en-US" sz="1600" b="1" dirty="0" err="1">
                <a:latin typeface="Courier" pitchFamily="49" charset="0"/>
              </a:rPr>
              <a:t>svnserve</a:t>
            </a:r>
            <a:r>
              <a:rPr lang="en-US" sz="1600" b="1" dirty="0">
                <a:latin typeface="Courier" pitchFamily="49" charset="0"/>
              </a:rPr>
              <a:t> -t -r </a:t>
            </a:r>
            <a:r>
              <a:rPr lang="en-US" sz="1600" b="1" dirty="0" smtClean="0">
                <a:latin typeface="Courier" pitchFamily="49" charset="0"/>
              </a:rPr>
              <a:t>/</a:t>
            </a:r>
            <a:r>
              <a:rPr lang="en-US" sz="1600" b="1" dirty="0" err="1">
                <a:latin typeface="Courier" pitchFamily="49" charset="0"/>
              </a:rPr>
              <a:t>srv</a:t>
            </a:r>
            <a:r>
              <a:rPr lang="en-US" sz="1600" b="1" dirty="0">
                <a:latin typeface="Courier" pitchFamily="49" charset="0"/>
              </a:rPr>
              <a:t>/</a:t>
            </a:r>
            <a:r>
              <a:rPr lang="en-US" sz="1600" b="1" dirty="0" err="1">
                <a:latin typeface="Courier" pitchFamily="49" charset="0"/>
              </a:rPr>
              <a:t>svn</a:t>
            </a:r>
            <a:r>
              <a:rPr lang="en-US" sz="1600" b="1" dirty="0">
                <a:latin typeface="Courier" pitchFamily="49" charset="0"/>
              </a:rPr>
              <a:t> --tunnel-user=@UID</a:t>
            </a:r>
            <a:r>
              <a:rPr lang="en-US" sz="1600" b="1" dirty="0" smtClean="0">
                <a:latin typeface="Courier" pitchFamily="49" charset="0"/>
              </a:rPr>
              <a:t>@", no-</a:t>
            </a:r>
            <a:r>
              <a:rPr lang="en-US" sz="1600" b="1" dirty="0" err="1" smtClean="0">
                <a:latin typeface="Courier" pitchFamily="49" charset="0"/>
              </a:rPr>
              <a:t>pty</a:t>
            </a:r>
            <a:r>
              <a:rPr lang="en-US" sz="1600" b="1" dirty="0">
                <a:latin typeface="Courier" pitchFamily="49" charset="0"/>
              </a:rPr>
              <a:t>' </a:t>
            </a:r>
            <a:r>
              <a:rPr lang="en-US" sz="1600" b="1" dirty="0" smtClean="0">
                <a:latin typeface="Courier" pitchFamily="49" charset="0"/>
              </a:rPr>
              <a:t>\</a:t>
            </a:r>
          </a:p>
          <a:p>
            <a:r>
              <a:rPr lang="en-US" sz="1600" b="1" dirty="0" smtClean="0">
                <a:latin typeface="Courier" pitchFamily="49" charset="0"/>
              </a:rPr>
              <a:t>    -</a:t>
            </a:r>
            <a:r>
              <a:rPr lang="en-US" sz="1600" b="1" dirty="0">
                <a:latin typeface="Courier" pitchFamily="49" charset="0"/>
              </a:rPr>
              <a:t>o ~</a:t>
            </a:r>
            <a:r>
              <a:rPr lang="en-US" sz="1600" b="1" dirty="0" err="1">
                <a:latin typeface="Courier" pitchFamily="49" charset="0"/>
              </a:rPr>
              <a:t>svn</a:t>
            </a:r>
            <a:r>
              <a:rPr lang="en-US" sz="1600" b="1" dirty="0">
                <a:latin typeface="Courier" pitchFamily="49" charset="0"/>
              </a:rPr>
              <a:t>/.</a:t>
            </a:r>
            <a:r>
              <a:rPr lang="en-US" sz="1600" b="1" dirty="0" err="1">
                <a:latin typeface="Courier" pitchFamily="49" charset="0"/>
              </a:rPr>
              <a:t>ssh</a:t>
            </a:r>
            <a:r>
              <a:rPr lang="en-US" sz="1600" b="1" dirty="0">
                <a:latin typeface="Courier" pitchFamily="49" charset="0"/>
              </a:rPr>
              <a:t>/</a:t>
            </a:r>
            <a:r>
              <a:rPr lang="en-US" sz="1600" b="1" dirty="0" err="1">
                <a:latin typeface="Courier" pitchFamily="49" charset="0"/>
              </a:rPr>
              <a:t>authorized_keys</a:t>
            </a:r>
            <a:r>
              <a:rPr lang="en-US" sz="1600" b="1" dirty="0">
                <a:latin typeface="Courier" pitchFamily="49" charset="0"/>
              </a:rPr>
              <a:t> --filter '(</a:t>
            </a:r>
            <a:r>
              <a:rPr lang="en-US" sz="1600" b="1" dirty="0" err="1" smtClean="0">
                <a:latin typeface="Courier" pitchFamily="49" charset="0"/>
              </a:rPr>
              <a:t>authorizedService</a:t>
            </a:r>
            <a:r>
              <a:rPr lang="en-US" sz="1600" b="1" dirty="0" smtClean="0">
                <a:latin typeface="Courier" pitchFamily="49" charset="0"/>
              </a:rPr>
              <a:t>=</a:t>
            </a:r>
            <a:r>
              <a:rPr lang="en-US" sz="1600" b="1" dirty="0" err="1" smtClean="0">
                <a:latin typeface="Courier" pitchFamily="49" charset="0"/>
              </a:rPr>
              <a:t>ndpfsvn</a:t>
            </a:r>
            <a:r>
              <a:rPr lang="en-US" sz="1600" b="1" dirty="0">
                <a:latin typeface="Courier" pitchFamily="49" charset="0"/>
              </a:rPr>
              <a:t>)' </a:t>
            </a:r>
            <a:r>
              <a:rPr lang="en-US" sz="1600" b="1" dirty="0" err="1" smtClean="0">
                <a:latin typeface="Courier" pitchFamily="49" charset="0"/>
              </a:rPr>
              <a:t>nDPFSubversionUsers</a:t>
            </a:r>
            <a:endParaRPr lang="en-US" sz="1600" b="1" dirty="0" smtClean="0">
              <a:latin typeface="Courier" pitchFamily="49" charset="0"/>
            </a:endParaRPr>
          </a:p>
          <a:p>
            <a:r>
              <a:rPr lang="en-US" sz="1600" b="1" dirty="0" smtClean="0">
                <a:latin typeface="Courier" pitchFamily="49" charset="0"/>
              </a:rPr>
              <a:t>... [gives] ...</a:t>
            </a:r>
          </a:p>
          <a:p>
            <a:r>
              <a:rPr lang="en-US" sz="1600" b="1" dirty="0">
                <a:latin typeface="Courier" pitchFamily="49" charset="0"/>
              </a:rPr>
              <a:t>command="</a:t>
            </a:r>
            <a:r>
              <a:rPr lang="en-US" sz="1600" b="1" dirty="0" err="1">
                <a:latin typeface="Courier" pitchFamily="49" charset="0"/>
              </a:rPr>
              <a:t>svnserve</a:t>
            </a:r>
            <a:r>
              <a:rPr lang="en-US" sz="1600" b="1" dirty="0">
                <a:latin typeface="Courier" pitchFamily="49" charset="0"/>
              </a:rPr>
              <a:t> -t -r </a:t>
            </a:r>
            <a:r>
              <a:rPr lang="en-US" sz="1600" b="1" dirty="0" smtClean="0">
                <a:latin typeface="Courier" pitchFamily="49" charset="0"/>
              </a:rPr>
              <a:t>/</a:t>
            </a:r>
            <a:r>
              <a:rPr lang="en-US" sz="1600" b="1" dirty="0" err="1" smtClean="0">
                <a:latin typeface="Courier" pitchFamily="49" charset="0"/>
              </a:rPr>
              <a:t>srv</a:t>
            </a:r>
            <a:r>
              <a:rPr lang="en-US" sz="1600" b="1" dirty="0" smtClean="0">
                <a:latin typeface="Courier" pitchFamily="49" charset="0"/>
              </a:rPr>
              <a:t>/</a:t>
            </a:r>
            <a:r>
              <a:rPr lang="en-US" sz="1600" b="1" dirty="0" err="1" smtClean="0">
                <a:latin typeface="Courier" pitchFamily="49" charset="0"/>
              </a:rPr>
              <a:t>svn</a:t>
            </a:r>
            <a:r>
              <a:rPr lang="en-US" sz="1600" b="1" dirty="0" smtClean="0">
                <a:latin typeface="Courier" pitchFamily="49" charset="0"/>
              </a:rPr>
              <a:t> </a:t>
            </a:r>
            <a:r>
              <a:rPr lang="en-US" sz="1600" b="1" dirty="0">
                <a:latin typeface="Courier" pitchFamily="49" charset="0"/>
              </a:rPr>
              <a:t>--tunnel-user=</a:t>
            </a:r>
            <a:r>
              <a:rPr lang="en-US" sz="1600" b="1" dirty="0" err="1">
                <a:latin typeface="Courier" pitchFamily="49" charset="0"/>
              </a:rPr>
              <a:t>tsuerink</a:t>
            </a:r>
            <a:r>
              <a:rPr lang="en-US" sz="1600" b="1" dirty="0" smtClean="0">
                <a:latin typeface="Courier" pitchFamily="49" charset="0"/>
              </a:rPr>
              <a:t>",no-pty </a:t>
            </a:r>
            <a:r>
              <a:rPr lang="en-US" sz="1600" b="1" dirty="0" err="1">
                <a:latin typeface="Courier" pitchFamily="49" charset="0"/>
              </a:rPr>
              <a:t>ssh-rsa</a:t>
            </a:r>
            <a:r>
              <a:rPr lang="en-US" sz="1600" b="1" dirty="0">
                <a:latin typeface="Courier" pitchFamily="49" charset="0"/>
              </a:rPr>
              <a:t> </a:t>
            </a:r>
            <a:r>
              <a:rPr lang="en-US" sz="1600" b="1" dirty="0" smtClean="0">
                <a:latin typeface="Courier" pitchFamily="49" charset="0"/>
              </a:rPr>
              <a:t>AAAAB3...2w</a:t>
            </a:r>
            <a:r>
              <a:rPr lang="en-US" sz="1600" b="1" dirty="0">
                <a:latin typeface="Courier" pitchFamily="49" charset="0"/>
              </a:rPr>
              <a:t>== </a:t>
            </a:r>
            <a:r>
              <a:rPr lang="en-US" sz="1600" b="1" dirty="0" err="1">
                <a:latin typeface="Courier" pitchFamily="49" charset="0"/>
              </a:rPr>
              <a:t>t</a:t>
            </a:r>
            <a:r>
              <a:rPr lang="en-US" sz="1600" b="1" dirty="0" err="1" smtClean="0">
                <a:latin typeface="Courier" pitchFamily="49" charset="0"/>
              </a:rPr>
              <a:t>@net</a:t>
            </a:r>
            <a:endParaRPr lang="en-US" sz="1600" b="1" dirty="0" smtClean="0">
              <a:latin typeface="Courier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14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AARC </a:t>
            </a:r>
            <a:r>
              <a:rPr lang="en-US" dirty="0" smtClean="0"/>
              <a:t>Vision and Objectives – link to EGI 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419654" y="1494440"/>
            <a:ext cx="7238999" cy="4166832"/>
            <a:chOff x="1964249" y="1513259"/>
            <a:chExt cx="7238999" cy="4166832"/>
          </a:xfrm>
        </p:grpSpPr>
        <p:sp>
          <p:nvSpPr>
            <p:cNvPr id="15" name="Rectangle 14"/>
            <p:cNvSpPr/>
            <p:nvPr/>
          </p:nvSpPr>
          <p:spPr>
            <a:xfrm>
              <a:off x="1976948" y="1513259"/>
              <a:ext cx="3319945" cy="110799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2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 eaLnBrk="0" hangingPunct="0">
                <a:defRPr/>
              </a:pPr>
              <a:r>
                <a:rPr lang="en-US" sz="2200" dirty="0" smtClean="0">
                  <a:cs typeface="Gill Sans"/>
                </a:rPr>
                <a:t>Improve federated access by addressing current challenges</a:t>
              </a:r>
              <a:endParaRPr lang="en-US" sz="2200" dirty="0">
                <a:cs typeface="Gill San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964249" y="4552544"/>
              <a:ext cx="3345344" cy="110799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2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200" dirty="0" err="1" smtClean="0">
                  <a:solidFill>
                    <a:srgbClr val="000000"/>
                  </a:solidFill>
                  <a:cs typeface="Gill Sans"/>
                </a:rPr>
                <a:t>Harmonise</a:t>
              </a:r>
              <a:r>
                <a:rPr lang="en-US" sz="2200" dirty="0" smtClean="0">
                  <a:solidFill>
                    <a:srgbClr val="000000"/>
                  </a:solidFill>
                  <a:cs typeface="Gill Sans"/>
                </a:rPr>
                <a:t> policies among e-Infrastructures to ease service delivery</a:t>
              </a:r>
              <a:endParaRPr lang="en-US" sz="2200" dirty="0">
                <a:solidFill>
                  <a:srgbClr val="000000"/>
                </a:solidFill>
                <a:cs typeface="Gill Sans"/>
              </a:endParaRPr>
            </a:p>
          </p:txBody>
        </p:sp>
        <p:sp>
          <p:nvSpPr>
            <p:cNvPr id="17" name="Freeform 16"/>
            <p:cNvSpPr/>
            <p:nvPr/>
          </p:nvSpPr>
          <p:spPr>
            <a:xfrm>
              <a:off x="2002348" y="2895600"/>
              <a:ext cx="7124700" cy="1308100"/>
            </a:xfrm>
            <a:custGeom>
              <a:avLst/>
              <a:gdLst>
                <a:gd name="connsiteX0" fmla="*/ 0 w 3795662"/>
                <a:gd name="connsiteY0" fmla="*/ 0 h 2277397"/>
                <a:gd name="connsiteX1" fmla="*/ 3795662 w 3795662"/>
                <a:gd name="connsiteY1" fmla="*/ 0 h 2277397"/>
                <a:gd name="connsiteX2" fmla="*/ 3795662 w 3795662"/>
                <a:gd name="connsiteY2" fmla="*/ 2277397 h 2277397"/>
                <a:gd name="connsiteX3" fmla="*/ 0 w 3795662"/>
                <a:gd name="connsiteY3" fmla="*/ 2277397 h 2277397"/>
                <a:gd name="connsiteX4" fmla="*/ 0 w 3795662"/>
                <a:gd name="connsiteY4" fmla="*/ 0 h 2277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95662" h="2277397">
                  <a:moveTo>
                    <a:pt x="0" y="0"/>
                  </a:moveTo>
                  <a:lnTo>
                    <a:pt x="3795662" y="0"/>
                  </a:lnTo>
                  <a:lnTo>
                    <a:pt x="3795662" y="2277397"/>
                  </a:lnTo>
                  <a:lnTo>
                    <a:pt x="0" y="227739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4461"/>
            </a:solidFill>
            <a:ln>
              <a:solidFill>
                <a:schemeClr val="tx1"/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spcFirstLastPara="0" vert="horz" wrap="square" lIns="68580" tIns="68580" rIns="68580" bIns="68580" numCol="1" spcCol="1270" anchor="t" anchorCtr="0">
              <a:noAutofit/>
            </a:bodyPr>
            <a:lstStyle/>
            <a:p>
              <a:pPr lvl="1" algn="ctr">
                <a:spcBef>
                  <a:spcPct val="20000"/>
                </a:spcBef>
              </a:pPr>
              <a:r>
                <a:rPr lang="en-US" sz="2200" dirty="0" smtClean="0">
                  <a:solidFill>
                    <a:schemeClr val="bg1"/>
                  </a:solidFill>
                  <a:cs typeface="Gill Sans Light"/>
                </a:rPr>
                <a:t>Avoid the creation of project-specific AAIs by enabling researchers to use their existing credentials to access different resources </a:t>
              </a:r>
            </a:p>
            <a:p>
              <a:pPr lvl="1" algn="ctr">
                <a:spcBef>
                  <a:spcPct val="20000"/>
                </a:spcBef>
              </a:pPr>
              <a:endParaRPr lang="en-US" sz="2200" dirty="0" smtClean="0">
                <a:solidFill>
                  <a:schemeClr val="bg1"/>
                </a:solidFill>
                <a:latin typeface="Gill Sans Light"/>
                <a:cs typeface="Gill Sans Light"/>
              </a:endParaRPr>
            </a:p>
            <a:p>
              <a:pPr marL="0" marR="0" lvl="1" algn="l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300"/>
                </a:spcAft>
                <a:buClrTx/>
                <a:buSzTx/>
                <a:tabLst/>
                <a:defRPr/>
              </a:pPr>
              <a:r>
                <a:rPr kumimoji="0" lang="en-GB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 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701608" y="4572095"/>
              <a:ext cx="3501640" cy="110799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2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200" dirty="0" smtClean="0">
                  <a:solidFill>
                    <a:srgbClr val="000000"/>
                  </a:solidFill>
                  <a:cs typeface="Gill Sans"/>
                </a:rPr>
                <a:t>Define a training package for institutions and services to support federated access</a:t>
              </a:r>
              <a:endParaRPr lang="en-US" sz="2200" dirty="0">
                <a:solidFill>
                  <a:srgbClr val="000000"/>
                </a:solidFill>
                <a:cs typeface="Gill San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653782" y="1527391"/>
              <a:ext cx="3422465" cy="1107996"/>
            </a:xfrm>
            <a:prstGeom prst="rect">
              <a:avLst/>
            </a:prstGeom>
            <a:solidFill>
              <a:srgbClr val="FF6600"/>
            </a:solidFill>
            <a:ln>
              <a:solidFill>
                <a:schemeClr val="tx2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sz="2200" dirty="0" smtClean="0">
                  <a:solidFill>
                    <a:srgbClr val="000000"/>
                  </a:solidFill>
                  <a:cs typeface="Gill Sans"/>
                </a:rPr>
                <a:t>Integrate existing R&amp;E AAIs to create a highway for identities</a:t>
              </a:r>
            </a:p>
          </p:txBody>
        </p:sp>
      </p:grpSp>
      <p:sp>
        <p:nvSpPr>
          <p:cNvPr id="5" name="Right Arrow 4"/>
          <p:cNvSpPr/>
          <p:nvPr/>
        </p:nvSpPr>
        <p:spPr>
          <a:xfrm>
            <a:off x="8229599" y="1494440"/>
            <a:ext cx="407773" cy="1950840"/>
          </a:xfrm>
          <a:prstGeom prst="rightArrow">
            <a:avLst/>
          </a:prstGeom>
          <a:solidFill>
            <a:schemeClr val="accent2"/>
          </a:solidFill>
          <a:ln>
            <a:solidFill>
              <a:srgbClr val="00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H:\Home\davidg\Template\Logos\EGI-logo-large01-transp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3054" y="1492045"/>
            <a:ext cx="1507816" cy="114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ight Arrow 11"/>
          <p:cNvSpPr/>
          <p:nvPr/>
        </p:nvSpPr>
        <p:spPr>
          <a:xfrm>
            <a:off x="8229598" y="4184881"/>
            <a:ext cx="407773" cy="1950840"/>
          </a:xfrm>
          <a:prstGeom prst="rightArrow">
            <a:avLst/>
          </a:prstGeom>
          <a:solidFill>
            <a:schemeClr val="accent2"/>
          </a:solidFill>
          <a:ln>
            <a:solidFill>
              <a:srgbClr val="00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144426" y="2864425"/>
            <a:ext cx="2365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3F5E"/>
                </a:solidFill>
              </a:rPr>
              <a:t>EGI JRA1 and CCs</a:t>
            </a:r>
            <a:endParaRPr lang="en-US" sz="2400" b="1" dirty="0">
              <a:solidFill>
                <a:srgbClr val="003F5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797242" y="5221119"/>
            <a:ext cx="28452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3F5E"/>
                </a:solidFill>
              </a:rPr>
              <a:t>Other RIs and e-Infra</a:t>
            </a:r>
            <a:endParaRPr lang="en-US" sz="2400" b="1" dirty="0">
              <a:solidFill>
                <a:srgbClr val="003F5E"/>
              </a:solidFill>
            </a:endParaRPr>
          </a:p>
        </p:txBody>
      </p:sp>
      <p:pic>
        <p:nvPicPr>
          <p:cNvPr id="20" name="Picture 4" descr="https://eudat.eu/sites/default/files/EUDAT_LogoSmall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0307" y="4188494"/>
            <a:ext cx="1079516" cy="72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cyprusconferences.org/csc2013/images/conlogos/PRAC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9814" y="5633050"/>
            <a:ext cx="729683" cy="49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7" descr="H:\Home\davidg\Projects-misc\Terena\GEANT-Logo\geant-logo-traced.e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728" y="4648810"/>
            <a:ext cx="1269853" cy="554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3751" y="4810708"/>
            <a:ext cx="466124" cy="349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829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4502" y="1439333"/>
            <a:ext cx="3803648" cy="47376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rgbClr val="F6791C"/>
                </a:solidFill>
              </a:rPr>
              <a:t>VO Portal (Science GW)</a:t>
            </a:r>
          </a:p>
          <a:p>
            <a:r>
              <a:rPr lang="en-US" dirty="0" smtClean="0"/>
              <a:t>One per application</a:t>
            </a:r>
          </a:p>
          <a:p>
            <a:r>
              <a:rPr lang="en-US" dirty="0" smtClean="0"/>
              <a:t>Many deployed throughout</a:t>
            </a:r>
          </a:p>
          <a:p>
            <a:r>
              <a:rPr lang="en-US" dirty="0" smtClean="0"/>
              <a:t>Reduced policy and compliance burden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6791C"/>
                </a:solidFill>
              </a:rPr>
              <a:t>Master Portal</a:t>
            </a:r>
          </a:p>
          <a:p>
            <a:r>
              <a:rPr lang="en-US" dirty="0" smtClean="0"/>
              <a:t>One per country, ESFRI</a:t>
            </a:r>
          </a:p>
          <a:p>
            <a:r>
              <a:rPr lang="en-US" dirty="0" smtClean="0"/>
              <a:t>Must be well-managed</a:t>
            </a:r>
          </a:p>
          <a:p>
            <a:r>
              <a:rPr lang="en-US" dirty="0" smtClean="0"/>
              <a:t>Can be managed because there are few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6791C"/>
                </a:solidFill>
              </a:rPr>
              <a:t>CA and Delegation Service</a:t>
            </a:r>
          </a:p>
          <a:p>
            <a:r>
              <a:rPr lang="en-US" dirty="0" smtClean="0"/>
              <a:t>As few as possible: just one!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of Roles in a Sustainable Model</a:t>
            </a:r>
            <a:endParaRPr lang="en-US" dirty="0"/>
          </a:p>
        </p:txBody>
      </p:sp>
      <p:pic>
        <p:nvPicPr>
          <p:cNvPr id="2050" name="Picture 2" descr="Master-portal-v1.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350" y="1308587"/>
            <a:ext cx="7375525" cy="505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22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4502" y="1439333"/>
            <a:ext cx="5613398" cy="4737633"/>
          </a:xfrm>
        </p:spPr>
        <p:txBody>
          <a:bodyPr/>
          <a:lstStyle/>
          <a:p>
            <a:r>
              <a:rPr lang="en-US" dirty="0" smtClean="0"/>
              <a:t>This is the component that – with a credential store and an (OIDC) authentication interface –takes care of the user credential management</a:t>
            </a:r>
          </a:p>
          <a:p>
            <a:endParaRPr lang="en-US" dirty="0"/>
          </a:p>
          <a:p>
            <a:r>
              <a:rPr lang="en-US" dirty="0" smtClean="0"/>
              <a:t>The back-end CA provides</a:t>
            </a:r>
          </a:p>
          <a:p>
            <a:pPr lvl="1"/>
            <a:r>
              <a:rPr lang="en-US" dirty="0" smtClean="0"/>
              <a:t>Identifier uniqueness</a:t>
            </a:r>
          </a:p>
          <a:p>
            <a:pPr lvl="1"/>
            <a:r>
              <a:rPr lang="en-US" dirty="0" smtClean="0"/>
              <a:t>Revocation capability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but not much more!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It is a highly trusted component, of which there should not be many </a:t>
            </a:r>
          </a:p>
          <a:p>
            <a:r>
              <a:rPr lang="en-US" dirty="0" smtClean="0"/>
              <a:t>But it may still be better then end-user managed keys – for </a:t>
            </a:r>
            <a:r>
              <a:rPr lang="en-US" i="1" dirty="0" smtClean="0"/>
              <a:t>authentication</a:t>
            </a:r>
            <a:r>
              <a:rPr lang="en-US" dirty="0" smtClean="0"/>
              <a:t>, that is 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 portal is a rather critical service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1278673"/>
            <a:ext cx="4737100" cy="5112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117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IOTA AP: </a:t>
            </a:r>
            <a:r>
              <a:rPr lang="en-US" dirty="0" err="1" smtClean="0"/>
              <a:t>LoA</a:t>
            </a:r>
            <a:r>
              <a:rPr lang="en-US" dirty="0" smtClean="0"/>
              <a:t> DOGWOOD and PKI Technology Guidelines</a:t>
            </a:r>
          </a:p>
          <a:p>
            <a:pPr lvl="1"/>
            <a:r>
              <a:rPr lang="en-US" dirty="0"/>
              <a:t>https://</a:t>
            </a:r>
            <a:r>
              <a:rPr lang="en-US" dirty="0" smtClean="0"/>
              <a:t>www.igtf.net/ap/iota</a:t>
            </a:r>
          </a:p>
          <a:p>
            <a:pPr lvl="1"/>
            <a:r>
              <a:rPr lang="en-US" dirty="0"/>
              <a:t>https://</a:t>
            </a:r>
            <a:r>
              <a:rPr lang="en-US" dirty="0" smtClean="0"/>
              <a:t>www.igtf.net/ap/loa</a:t>
            </a:r>
          </a:p>
          <a:p>
            <a:pPr lvl="1"/>
            <a:r>
              <a:rPr lang="en-US" dirty="0"/>
              <a:t>https://wiki.eugridpma.org/Main/PKITechnologyGuidelines</a:t>
            </a:r>
            <a:endParaRPr lang="en-US" dirty="0" smtClean="0"/>
          </a:p>
          <a:p>
            <a:r>
              <a:rPr lang="en-US" dirty="0" smtClean="0"/>
              <a:t>PKP Guidelines</a:t>
            </a:r>
          </a:p>
          <a:p>
            <a:pPr lvl="1"/>
            <a:r>
              <a:rPr lang="en-US" dirty="0"/>
              <a:t>https://www.eugridpma.org/guidelines/pkp</a:t>
            </a:r>
            <a:endParaRPr lang="en-US" dirty="0" smtClean="0"/>
          </a:p>
          <a:p>
            <a:r>
              <a:rPr lang="en-US" dirty="0"/>
              <a:t>Guidelines on the Operation of Credential </a:t>
            </a:r>
            <a:r>
              <a:rPr lang="en-US" dirty="0" smtClean="0"/>
              <a:t>Stores (draft)</a:t>
            </a:r>
          </a:p>
          <a:p>
            <a:pPr lvl="1"/>
            <a:r>
              <a:rPr lang="en-US" dirty="0"/>
              <a:t>https://www.eugridpma.org/guidelines/trustedstores/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Relevant (IGTF) policies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4269" y="4324865"/>
            <a:ext cx="11405287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6791C"/>
                </a:solidFill>
              </a:rPr>
              <a:t>Consensus on compliance of a </a:t>
            </a:r>
            <a:r>
              <a:rPr lang="en-US" sz="2400" b="1" dirty="0" err="1" smtClean="0">
                <a:solidFill>
                  <a:srgbClr val="F6791C"/>
                </a:solidFill>
              </a:rPr>
              <a:t>CILogon</a:t>
            </a:r>
            <a:endParaRPr lang="en-US" sz="2400" b="1" dirty="0" smtClean="0">
              <a:solidFill>
                <a:srgbClr val="F6791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3F5E"/>
                </a:solidFill>
              </a:rPr>
              <a:t>Use proxies and/or EECs with a validity less than 1 </a:t>
            </a:r>
            <a:r>
              <a:rPr lang="en-US" sz="2000" dirty="0" err="1" smtClean="0">
                <a:solidFill>
                  <a:srgbClr val="003F5E"/>
                </a:solidFill>
              </a:rPr>
              <a:t>Ms</a:t>
            </a:r>
            <a:r>
              <a:rPr lang="en-US" sz="2000" dirty="0" smtClean="0">
                <a:solidFill>
                  <a:srgbClr val="003F5E"/>
                </a:solidFill>
              </a:rPr>
              <a:t> (11 days)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3F5E"/>
                </a:solidFill>
              </a:rPr>
              <a:t>Long-running workflow support (including reminders to the user to refresh credentials) is </a:t>
            </a:r>
            <a:br>
              <a:rPr lang="en-US" sz="2000" dirty="0" smtClean="0">
                <a:solidFill>
                  <a:srgbClr val="003F5E"/>
                </a:solidFill>
              </a:rPr>
            </a:br>
            <a:r>
              <a:rPr lang="en-US" sz="2000" dirty="0" smtClean="0">
                <a:solidFill>
                  <a:srgbClr val="003F5E"/>
                </a:solidFill>
              </a:rPr>
              <a:t>in the domain of the VO community and not supported by the master portal (needs re-login)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3F5E"/>
                </a:solidFill>
              </a:rPr>
              <a:t>Align Trusted Credential Store guidelines with PKP – and educate Master Portal Operators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3F5E"/>
                </a:solidFill>
              </a:rPr>
              <a:t>PKP Guidelines remain as-is. The IOTA CA instance will be an on-line model B CA with L2 HSM + controls</a:t>
            </a:r>
            <a:endParaRPr lang="en-US" sz="2000" dirty="0">
              <a:solidFill>
                <a:srgbClr val="00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290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As a first phase, Jim may actually just open up the existing </a:t>
            </a:r>
            <a:r>
              <a:rPr lang="en-US" b="1" dirty="0" err="1" smtClean="0"/>
              <a:t>CILogon</a:t>
            </a:r>
            <a:r>
              <a:rPr lang="en-US" b="1" dirty="0" smtClean="0"/>
              <a:t> to ‘eduGAIN’</a:t>
            </a:r>
          </a:p>
          <a:p>
            <a:r>
              <a:rPr lang="en-US" dirty="0" smtClean="0"/>
              <a:t>Once </a:t>
            </a:r>
            <a:r>
              <a:rPr lang="en-US" dirty="0" err="1" smtClean="0"/>
              <a:t>InCommon</a:t>
            </a:r>
            <a:r>
              <a:rPr lang="en-US" dirty="0" smtClean="0"/>
              <a:t> has also technically joined eduGAIN</a:t>
            </a:r>
          </a:p>
          <a:p>
            <a:r>
              <a:rPr lang="en-US" dirty="0" smtClean="0"/>
              <a:t>For qualified entities in eduGAIN: </a:t>
            </a:r>
            <a:r>
              <a:rPr lang="en-US" b="1" dirty="0" smtClean="0"/>
              <a:t>R&amp;S + </a:t>
            </a:r>
            <a:r>
              <a:rPr lang="en-US" b="1" dirty="0" err="1" smtClean="0"/>
              <a:t>SirTFi</a:t>
            </a:r>
            <a:endParaRPr lang="en-US" b="1" dirty="0"/>
          </a:p>
          <a:p>
            <a:r>
              <a:rPr lang="en-US" dirty="0" smtClean="0"/>
              <a:t>Uniqueness enforced by the </a:t>
            </a:r>
            <a:r>
              <a:rPr lang="en-US" dirty="0" err="1" smtClean="0"/>
              <a:t>CILogon</a:t>
            </a:r>
            <a:r>
              <a:rPr lang="en-US" dirty="0" smtClean="0"/>
              <a:t> CA itself (as long as there’s no true ‘</a:t>
            </a:r>
            <a:r>
              <a:rPr lang="en-US" dirty="0" err="1" smtClean="0"/>
              <a:t>ePUniqueID</a:t>
            </a:r>
            <a:r>
              <a:rPr lang="en-US" dirty="0" smtClean="0"/>
              <a:t>’)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Aim for (a single) IOTA CA in Europe (EU/EEA) to back the Master Portals</a:t>
            </a:r>
          </a:p>
          <a:p>
            <a:r>
              <a:rPr lang="en-US" dirty="0" smtClean="0"/>
              <a:t>This would be a generic IOTA CA, but it can be modeled closely on the existing ones</a:t>
            </a:r>
          </a:p>
          <a:p>
            <a:r>
              <a:rPr lang="en-US" dirty="0" smtClean="0"/>
              <a:t>Model yet to be worked out (extend CERN’s IOTA CA? A new one?)</a:t>
            </a:r>
          </a:p>
          <a:p>
            <a:r>
              <a:rPr lang="en-US" dirty="0" smtClean="0"/>
              <a:t>Support as many (European) eduGAIN </a:t>
            </a:r>
            <a:r>
              <a:rPr lang="en-US" dirty="0" err="1" smtClean="0"/>
              <a:t>IdP</a:t>
            </a:r>
            <a:r>
              <a:rPr lang="en-US" dirty="0" smtClean="0"/>
              <a:t> as feasible</a:t>
            </a:r>
          </a:p>
          <a:p>
            <a:r>
              <a:rPr lang="en-US" dirty="0" smtClean="0"/>
              <a:t>Potentially including qualified </a:t>
            </a:r>
            <a:r>
              <a:rPr lang="en-US" i="1" dirty="0" smtClean="0"/>
              <a:t>IdPs of last resort </a:t>
            </a:r>
            <a:r>
              <a:rPr lang="en-US" dirty="0" smtClean="0"/>
              <a:t>operated by RI/e-Infrastructures, or qualified proxy services like the </a:t>
            </a:r>
            <a:r>
              <a:rPr lang="en-US" dirty="0" err="1" smtClean="0"/>
              <a:t>VOPaaS</a:t>
            </a:r>
            <a:r>
              <a:rPr lang="en-US" dirty="0" smtClean="0"/>
              <a:t> </a:t>
            </a:r>
            <a:r>
              <a:rPr lang="en-US" dirty="0" err="1" smtClean="0"/>
              <a:t>IdP</a:t>
            </a:r>
            <a:r>
              <a:rPr lang="en-US" dirty="0" smtClean="0"/>
              <a:t> gateway (with </a:t>
            </a:r>
            <a:r>
              <a:rPr lang="en-US" dirty="0" err="1" smtClean="0"/>
              <a:t>LoA</a:t>
            </a:r>
            <a:r>
              <a:rPr lang="en-US" dirty="0" smtClean="0"/>
              <a:t> support)</a:t>
            </a:r>
          </a:p>
          <a:p>
            <a:r>
              <a:rPr lang="en-US" dirty="0" smtClean="0"/>
              <a:t>Having it issue only short-lived credentials would make things like </a:t>
            </a:r>
            <a:r>
              <a:rPr lang="en-US" dirty="0" err="1" smtClean="0"/>
              <a:t>DPCoCo</a:t>
            </a:r>
            <a:r>
              <a:rPr lang="en-US" dirty="0" smtClean="0"/>
              <a:t> compliance easier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Towards a </a:t>
            </a:r>
            <a:r>
              <a:rPr lang="en-US" dirty="0" err="1" smtClean="0"/>
              <a:t>CILogon</a:t>
            </a:r>
            <a:r>
              <a:rPr lang="en-US" dirty="0" smtClean="0"/>
              <a:t> CA for Europe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12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PUSPs are already used by the EGI “Long Tail of Science” gateways</a:t>
            </a:r>
          </a:p>
          <a:p>
            <a:r>
              <a:rPr lang="en-US" dirty="0" smtClean="0"/>
              <a:t>RFC3820 proxy certificates generated from a single Approved Robot:</a:t>
            </a:r>
          </a:p>
          <a:p>
            <a:pPr lvl="1"/>
            <a:r>
              <a:rPr lang="en-US" dirty="0" smtClean="0"/>
              <a:t>embedded in the naming is a unique identifier </a:t>
            </a:r>
          </a:p>
          <a:p>
            <a:pPr lvl="1"/>
            <a:r>
              <a:rPr lang="en-US" dirty="0" smtClean="0"/>
              <a:t>the generator (portal) can associate the identifier with an individual Web User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This can also replace the CA it ‘just’ take the portal setup outside the PKP scope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800" b="1" i="1" dirty="0" smtClean="0">
                <a:solidFill>
                  <a:srgbClr val="F6791C"/>
                </a:solidFill>
              </a:rPr>
              <a:t>but … is this the best way to do things??</a:t>
            </a:r>
            <a:endParaRPr lang="en-US" sz="2800" b="1" i="1" dirty="0">
              <a:solidFill>
                <a:srgbClr val="F6791C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alternative: replace the CA with a single Robot &amp; </a:t>
            </a:r>
            <a:br>
              <a:rPr lang="en-US" dirty="0" smtClean="0"/>
            </a:br>
            <a:r>
              <a:rPr lang="en-US" dirty="0" smtClean="0"/>
              <a:t>‘Per-User sub-proxies’ (PUSPs)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95825" y="6524625"/>
            <a:ext cx="7235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6791C"/>
                </a:solidFill>
              </a:rPr>
              <a:t>https://wiki.egi.eu/wiki/Fedcloud-tf:WorkGroups:Federated_AAI:per-user_sub-proxy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3071" y="2925439"/>
            <a:ext cx="11356041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ourier" pitchFamily="49" charset="0"/>
              </a:rPr>
              <a:t>"/C=IT</a:t>
            </a:r>
            <a:r>
              <a:rPr lang="en-US" sz="1600" b="1" dirty="0" smtClean="0">
                <a:latin typeface="Courier" pitchFamily="49" charset="0"/>
              </a:rPr>
              <a:t>/.../</a:t>
            </a:r>
            <a:r>
              <a:rPr lang="en-US" sz="1600" b="1" dirty="0">
                <a:latin typeface="Courier" pitchFamily="49" charset="0"/>
              </a:rPr>
              <a:t>CN=Robot: Catania Science Gateway - Roberto </a:t>
            </a:r>
            <a:r>
              <a:rPr lang="en-US" sz="1600" b="1" dirty="0" err="1" smtClean="0">
                <a:latin typeface="Courier" pitchFamily="49" charset="0"/>
              </a:rPr>
              <a:t>Barbera</a:t>
            </a:r>
            <a:r>
              <a:rPr lang="en-US" sz="1600" b="1" dirty="0" smtClean="0">
                <a:latin typeface="Courier" pitchFamily="49" charset="0"/>
              </a:rPr>
              <a:t>/CN=</a:t>
            </a:r>
            <a:r>
              <a:rPr lang="en-US" sz="1600" b="1" dirty="0" err="1" smtClean="0">
                <a:latin typeface="Courier" pitchFamily="49" charset="0"/>
              </a:rPr>
              <a:t>user:jdoe</a:t>
            </a:r>
            <a:r>
              <a:rPr lang="en-US" sz="1600" b="1" dirty="0">
                <a:latin typeface="Courier" pitchFamily="49" charset="0"/>
              </a:rPr>
              <a:t>" </a:t>
            </a:r>
            <a:r>
              <a:rPr lang="en-US" sz="1600" b="1" dirty="0" err="1" smtClean="0">
                <a:latin typeface="Courier" pitchFamily="49" charset="0"/>
              </a:rPr>
              <a:t>jdoe_localuser</a:t>
            </a:r>
            <a:r>
              <a:rPr lang="en-US" sz="1600" b="1" dirty="0" smtClean="0">
                <a:latin typeface="Courier" pitchFamily="49" charset="0"/>
              </a:rPr>
              <a:t> </a:t>
            </a:r>
            <a:r>
              <a:rPr lang="en-US" sz="1600" b="1" dirty="0">
                <a:latin typeface="Courier" pitchFamily="49" charset="0"/>
              </a:rPr>
              <a:t/>
            </a:r>
            <a:br>
              <a:rPr lang="en-US" sz="1600" b="1" dirty="0">
                <a:latin typeface="Courier" pitchFamily="49" charset="0"/>
              </a:rPr>
            </a:br>
            <a:r>
              <a:rPr lang="en-US" sz="1600" b="1" dirty="0">
                <a:latin typeface="Courier" pitchFamily="49" charset="0"/>
              </a:rPr>
              <a:t>"/C=IT</a:t>
            </a:r>
            <a:r>
              <a:rPr lang="en-US" sz="1600" b="1" dirty="0" smtClean="0">
                <a:latin typeface="Courier" pitchFamily="49" charset="0"/>
              </a:rPr>
              <a:t>/.../</a:t>
            </a:r>
            <a:r>
              <a:rPr lang="en-US" sz="1600" b="1" dirty="0">
                <a:latin typeface="Courier" pitchFamily="49" charset="0"/>
              </a:rPr>
              <a:t>CN=Robot: Catania Science Gateway - Roberto </a:t>
            </a:r>
            <a:r>
              <a:rPr lang="en-US" sz="1600" b="1" dirty="0" err="1" smtClean="0">
                <a:latin typeface="Courier" pitchFamily="49" charset="0"/>
              </a:rPr>
              <a:t>Barbera</a:t>
            </a:r>
            <a:r>
              <a:rPr lang="en-US" sz="1600" b="1" dirty="0" smtClean="0">
                <a:latin typeface="Courier" pitchFamily="49" charset="0"/>
              </a:rPr>
              <a:t>/CN=*" </a:t>
            </a:r>
            <a:r>
              <a:rPr lang="en-US" sz="1600" b="1" dirty="0">
                <a:latin typeface="Courier" pitchFamily="49" charset="0"/>
              </a:rPr>
              <a:t>.</a:t>
            </a:r>
            <a:r>
              <a:rPr lang="en-US" sz="1600" b="1" dirty="0" err="1" smtClean="0">
                <a:latin typeface="Courier" pitchFamily="49" charset="0"/>
              </a:rPr>
              <a:t>portal_users</a:t>
            </a:r>
            <a:endParaRPr lang="en-US" sz="1600" b="1" dirty="0">
              <a:latin typeface="Courier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63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 smtClean="0"/>
              <a:t>eduGAIN is a policy-neutral </a:t>
            </a:r>
            <a:r>
              <a:rPr lang="en-US" sz="2400" b="1" dirty="0" err="1" smtClean="0"/>
              <a:t>interfederation</a:t>
            </a:r>
            <a:r>
              <a:rPr lang="en-US" sz="2400" b="1" dirty="0" smtClean="0"/>
              <a:t> exchange mechanism </a:t>
            </a:r>
          </a:p>
          <a:p>
            <a:pPr marL="0" indent="0">
              <a:buNone/>
            </a:pPr>
            <a:r>
              <a:rPr lang="en-US" sz="2400" b="1" dirty="0" smtClean="0"/>
              <a:t>– so it has no single policy </a:t>
            </a:r>
            <a:r>
              <a:rPr lang="en-US" sz="2400" b="1" dirty="0" smtClean="0">
                <a:sym typeface="Wingdings" panose="05000000000000000000" pitchFamily="2" charset="2"/>
              </a:rPr>
              <a:t></a:t>
            </a:r>
            <a:endParaRPr lang="en-US" sz="2400" b="1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To make it trustworthy and usable, it is wide to consider requiring e.g.</a:t>
            </a:r>
          </a:p>
          <a:p>
            <a:r>
              <a:rPr lang="en-US" dirty="0" smtClean="0"/>
              <a:t>R&amp;S attribute release, </a:t>
            </a:r>
            <a:br>
              <a:rPr lang="en-US" dirty="0" smtClean="0"/>
            </a:br>
            <a:r>
              <a:rPr lang="en-US" dirty="0" smtClean="0"/>
              <a:t>so a service </a:t>
            </a:r>
            <a:r>
              <a:rPr lang="en-US" dirty="0"/>
              <a:t>gets </a:t>
            </a:r>
            <a:r>
              <a:rPr lang="en-US" i="1" dirty="0" err="1" smtClean="0"/>
              <a:t>eduPersonPrincipalName</a:t>
            </a:r>
            <a:r>
              <a:rPr lang="en-US" dirty="0" smtClean="0"/>
              <a:t>, </a:t>
            </a:r>
            <a:r>
              <a:rPr lang="en-US" i="1" dirty="0" smtClean="0"/>
              <a:t>mail</a:t>
            </a:r>
            <a:r>
              <a:rPr lang="en-US" dirty="0" smtClean="0"/>
              <a:t>, and </a:t>
            </a:r>
            <a:r>
              <a:rPr lang="en-US" i="1" dirty="0" smtClean="0"/>
              <a:t>(</a:t>
            </a:r>
            <a:r>
              <a:rPr lang="en-US" i="1" dirty="0" err="1" smtClean="0"/>
              <a:t>displayName</a:t>
            </a:r>
            <a:r>
              <a:rPr lang="en-US" i="1" dirty="0" smtClean="0"/>
              <a:t> </a:t>
            </a:r>
            <a:r>
              <a:rPr lang="en-US" i="1" dirty="0"/>
              <a:t>OR (</a:t>
            </a:r>
            <a:r>
              <a:rPr lang="en-US" i="1" dirty="0" err="1"/>
              <a:t>givenName</a:t>
            </a:r>
            <a:r>
              <a:rPr lang="en-US" i="1" dirty="0"/>
              <a:t> AND </a:t>
            </a:r>
            <a:r>
              <a:rPr lang="en-US" i="1" dirty="0" err="1"/>
              <a:t>sn</a:t>
            </a:r>
            <a:r>
              <a:rPr lang="en-US" i="1" dirty="0" smtClean="0"/>
              <a:t>))</a:t>
            </a:r>
            <a:endParaRPr lang="en-US" dirty="0" smtClean="0"/>
          </a:p>
          <a:p>
            <a:r>
              <a:rPr lang="en-US" dirty="0" smtClean="0"/>
              <a:t>gets a non-reassigned identifier</a:t>
            </a:r>
            <a:br>
              <a:rPr lang="en-US" dirty="0" smtClean="0"/>
            </a:br>
            <a:r>
              <a:rPr lang="en-US" dirty="0" smtClean="0"/>
              <a:t>may be </a:t>
            </a:r>
            <a:r>
              <a:rPr lang="en-US" dirty="0" err="1" smtClean="0"/>
              <a:t>ePPN</a:t>
            </a:r>
            <a:r>
              <a:rPr lang="en-US" dirty="0" smtClean="0"/>
              <a:t>, could be the (useless but at least unique) </a:t>
            </a:r>
            <a:r>
              <a:rPr lang="en-US" i="1" dirty="0" err="1" smtClean="0"/>
              <a:t>eduPersonTargetedID</a:t>
            </a:r>
            <a:r>
              <a:rPr lang="en-US" i="1" dirty="0" smtClean="0"/>
              <a:t> </a:t>
            </a:r>
            <a:r>
              <a:rPr lang="en-US" dirty="0" smtClean="0"/>
              <a:t>or </a:t>
            </a:r>
            <a:r>
              <a:rPr lang="en-US" i="1" dirty="0" err="1" smtClean="0"/>
              <a:t>NameID</a:t>
            </a:r>
            <a:endParaRPr lang="en-US" dirty="0"/>
          </a:p>
          <a:p>
            <a:r>
              <a:rPr lang="en-US" dirty="0" smtClean="0"/>
              <a:t>aligned with the </a:t>
            </a:r>
            <a:r>
              <a:rPr lang="en-US" dirty="0" err="1" smtClean="0"/>
              <a:t>SirTFi</a:t>
            </a:r>
            <a:r>
              <a:rPr lang="en-US" dirty="0" smtClean="0"/>
              <a:t> Framework</a:t>
            </a:r>
            <a:br>
              <a:rPr lang="en-US" dirty="0" smtClean="0"/>
            </a:br>
            <a:r>
              <a:rPr lang="en-US" dirty="0" smtClean="0"/>
              <a:t>for IdPs, attribute </a:t>
            </a:r>
            <a:r>
              <a:rPr lang="en-US" dirty="0" err="1" smtClean="0"/>
              <a:t>auhorities</a:t>
            </a:r>
            <a:r>
              <a:rPr lang="en-US" dirty="0" smtClean="0"/>
              <a:t> and other SPs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to a </a:t>
            </a:r>
            <a:r>
              <a:rPr lang="en-US" dirty="0" err="1" smtClean="0"/>
              <a:t>CILogon</a:t>
            </a:r>
            <a:r>
              <a:rPr lang="en-US" dirty="0" smtClean="0"/>
              <a:t> service from ‘all of eduGAIN’ - 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79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4502" y="1439333"/>
            <a:ext cx="11282060" cy="4737633"/>
          </a:xfrm>
        </p:spPr>
        <p:txBody>
          <a:bodyPr/>
          <a:lstStyle/>
          <a:p>
            <a:r>
              <a:rPr lang="en-US" dirty="0"/>
              <a:t>defines </a:t>
            </a:r>
            <a:r>
              <a:rPr lang="en-US" dirty="0" smtClean="0"/>
              <a:t>basic security </a:t>
            </a:r>
            <a:r>
              <a:rPr lang="en-US" dirty="0"/>
              <a:t>incident response capabilities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/>
              <a:t>which member </a:t>
            </a:r>
            <a:r>
              <a:rPr lang="en-US" dirty="0" smtClean="0"/>
              <a:t>organizations can </a:t>
            </a:r>
            <a:r>
              <a:rPr lang="en-US" b="1" dirty="0"/>
              <a:t>self-assert </a:t>
            </a:r>
            <a:r>
              <a:rPr lang="en-US" b="1" dirty="0" smtClean="0"/>
              <a:t>compliance</a:t>
            </a:r>
            <a:endParaRPr lang="en-US" dirty="0"/>
          </a:p>
          <a:p>
            <a:r>
              <a:rPr lang="en-US" dirty="0" smtClean="0"/>
              <a:t>initial draft intended </a:t>
            </a:r>
            <a:r>
              <a:rPr lang="en-US" dirty="0"/>
              <a:t>to be a simplified </a:t>
            </a:r>
            <a:r>
              <a:rPr lang="en-US" dirty="0" smtClean="0"/>
              <a:t>framework – approved now by REFEDS to stimulate adoption by IdPs and promotion via federations (but the framework is general)</a:t>
            </a:r>
          </a:p>
          <a:p>
            <a:r>
              <a:rPr lang="en-US" dirty="0" smtClean="0"/>
              <a:t>Based on SCI grouping of capabilities</a:t>
            </a:r>
          </a:p>
          <a:p>
            <a:endParaRPr lang="en-US" dirty="0" smtClean="0"/>
          </a:p>
          <a:p>
            <a:r>
              <a:rPr lang="en-US" dirty="0" smtClean="0"/>
              <a:t>Self-assertion is a rather newish concept in conventional R&amp;E federations, but fits the RIs and e-Infrastructures for the prevalent use cases – the IGTF does peer-review supported self-audits</a:t>
            </a:r>
          </a:p>
          <a:p>
            <a:r>
              <a:rPr lang="en-US" dirty="0" smtClean="0"/>
              <a:t>To scale self-assertion to 10k+ entities (IdPs, SPs, attribute authorities) needs automation</a:t>
            </a:r>
          </a:p>
          <a:p>
            <a:r>
              <a:rPr lang="en-US" dirty="0" smtClean="0"/>
              <a:t>EWTI working group on the self-assessment tool collected initial requirements (Mikael, Hannah)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SirTFi</a:t>
            </a:r>
            <a:r>
              <a:rPr lang="en-US" dirty="0" smtClean="0"/>
              <a:t> – 1.0 !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90574" y="5659394"/>
            <a:ext cx="82765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3F5E"/>
                </a:solidFill>
              </a:rPr>
              <a:t>https://wiki.refeds.org/display/GROUPS/SIRTFI</a:t>
            </a:r>
          </a:p>
        </p:txBody>
      </p:sp>
    </p:spTree>
    <p:extLst>
      <p:ext uri="{BB962C8B-B14F-4D97-AF65-F5344CB8AC3E}">
        <p14:creationId xmlns:p14="http://schemas.microsoft.com/office/powerpoint/2010/main" val="178756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6791C"/>
                </a:solidFill>
              </a:rPr>
              <a:t>Managing access to information resources, maintaining their availability and integrity, </a:t>
            </a:r>
            <a:r>
              <a:rPr lang="en-US" dirty="0" smtClean="0">
                <a:solidFill>
                  <a:srgbClr val="F6791C"/>
                </a:solidFill>
              </a:rPr>
              <a:t>and maintaining </a:t>
            </a:r>
            <a:r>
              <a:rPr lang="en-US" dirty="0">
                <a:solidFill>
                  <a:srgbClr val="F6791C"/>
                </a:solidFill>
              </a:rPr>
              <a:t>confidentiality of sensitive information is the goal of operational security.</a:t>
            </a:r>
          </a:p>
          <a:p>
            <a:r>
              <a:rPr lang="en-US" dirty="0" smtClean="0"/>
              <a:t>[</a:t>
            </a:r>
            <a:r>
              <a:rPr lang="en-US" dirty="0"/>
              <a:t>OS1] Security patches in operating system and application software are applied in </a:t>
            </a:r>
            <a:r>
              <a:rPr lang="en-US" dirty="0" smtClean="0"/>
              <a:t>a timely </a:t>
            </a:r>
            <a:r>
              <a:rPr lang="en-US" dirty="0"/>
              <a:t>manner.</a:t>
            </a:r>
          </a:p>
          <a:p>
            <a:r>
              <a:rPr lang="en-US" dirty="0" smtClean="0"/>
              <a:t>[</a:t>
            </a:r>
            <a:r>
              <a:rPr lang="en-US" dirty="0"/>
              <a:t>OS2] A process is used to manage vulnerabilities in software operated by </a:t>
            </a:r>
            <a:r>
              <a:rPr lang="en-US" dirty="0" smtClean="0"/>
              <a:t>the </a:t>
            </a:r>
            <a:r>
              <a:rPr lang="en-US" dirty="0" err="1" smtClean="0"/>
              <a:t>organisation</a:t>
            </a:r>
            <a:r>
              <a:rPr lang="en-US" dirty="0"/>
              <a:t>.</a:t>
            </a:r>
          </a:p>
          <a:p>
            <a:r>
              <a:rPr lang="en-US" dirty="0" smtClean="0"/>
              <a:t>[</a:t>
            </a:r>
            <a:r>
              <a:rPr lang="en-US" dirty="0"/>
              <a:t>OS3] Mechanisms are deployed to detect possible intrusions and protect </a:t>
            </a:r>
            <a:r>
              <a:rPr lang="en-US" dirty="0" smtClean="0"/>
              <a:t>information systems </a:t>
            </a:r>
            <a:r>
              <a:rPr lang="en-US" dirty="0"/>
              <a:t>from significant and immediate threats</a:t>
            </a:r>
          </a:p>
          <a:p>
            <a:r>
              <a:rPr lang="en-US" dirty="0" smtClean="0"/>
              <a:t>[</a:t>
            </a:r>
            <a:r>
              <a:rPr lang="en-US" dirty="0"/>
              <a:t>OS4] A user’s access rights can be suspended, modified or terminated in a </a:t>
            </a:r>
            <a:r>
              <a:rPr lang="en-US" dirty="0" smtClean="0"/>
              <a:t>timely manner</a:t>
            </a:r>
            <a:r>
              <a:rPr lang="en-US" dirty="0"/>
              <a:t>.</a:t>
            </a:r>
          </a:p>
          <a:p>
            <a:r>
              <a:rPr lang="en-US" dirty="0" smtClean="0"/>
              <a:t>[</a:t>
            </a:r>
            <a:r>
              <a:rPr lang="en-US" dirty="0"/>
              <a:t>OS5] Users and Service Owners (as defined by ITIL [ITIL]) </a:t>
            </a:r>
            <a:r>
              <a:rPr lang="en-US" dirty="0" smtClean="0"/>
              <a:t>within </a:t>
            </a:r>
            <a:r>
              <a:rPr lang="en-US" dirty="0"/>
              <a:t>the </a:t>
            </a:r>
            <a:r>
              <a:rPr lang="en-US" dirty="0" err="1"/>
              <a:t>organisation</a:t>
            </a:r>
            <a:r>
              <a:rPr lang="en-US" dirty="0"/>
              <a:t> </a:t>
            </a:r>
            <a:r>
              <a:rPr lang="en-US" dirty="0" smtClean="0"/>
              <a:t>can be </a:t>
            </a:r>
            <a:r>
              <a:rPr lang="en-US" dirty="0"/>
              <a:t>contacted.</a:t>
            </a:r>
          </a:p>
          <a:p>
            <a:r>
              <a:rPr lang="en-US" dirty="0" smtClean="0"/>
              <a:t>[</a:t>
            </a:r>
            <a:r>
              <a:rPr lang="en-US" dirty="0"/>
              <a:t>OS6] A security incident response capability exists within the </a:t>
            </a:r>
            <a:r>
              <a:rPr lang="en-US" dirty="0" err="1"/>
              <a:t>organisation</a:t>
            </a:r>
            <a:r>
              <a:rPr lang="en-US" dirty="0"/>
              <a:t> </a:t>
            </a:r>
            <a:r>
              <a:rPr lang="en-US" dirty="0" smtClean="0"/>
              <a:t>with sufficient </a:t>
            </a:r>
            <a:r>
              <a:rPr lang="en-US" dirty="0"/>
              <a:t>authority to mitigate, contain the spread of, and remediate the effects of </a:t>
            </a:r>
            <a:r>
              <a:rPr lang="en-US" dirty="0" smtClean="0"/>
              <a:t>a security </a:t>
            </a:r>
            <a:r>
              <a:rPr lang="en-US" dirty="0"/>
              <a:t>incident.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SirTFi</a:t>
            </a:r>
            <a:r>
              <a:rPr lang="en-US" dirty="0" smtClean="0"/>
              <a:t> – assertions and capabilities: </a:t>
            </a:r>
            <a:r>
              <a:rPr lang="en-US" dirty="0" err="1" smtClean="0"/>
              <a:t>OpSec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40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6791C"/>
                </a:solidFill>
              </a:rPr>
              <a:t>Assertion [OS6] above posits that a security incident response capability exists within </a:t>
            </a:r>
            <a:r>
              <a:rPr lang="en-US" dirty="0" smtClean="0">
                <a:solidFill>
                  <a:srgbClr val="F6791C"/>
                </a:solidFill>
              </a:rPr>
              <a:t>the </a:t>
            </a:r>
            <a:r>
              <a:rPr lang="en-US" dirty="0" err="1" smtClean="0">
                <a:solidFill>
                  <a:srgbClr val="F6791C"/>
                </a:solidFill>
              </a:rPr>
              <a:t>organisation</a:t>
            </a:r>
            <a:r>
              <a:rPr lang="en-US" dirty="0">
                <a:solidFill>
                  <a:srgbClr val="F6791C"/>
                </a:solidFill>
              </a:rPr>
              <a:t>. This section’s assertions describe its interactions with other </a:t>
            </a:r>
            <a:r>
              <a:rPr lang="en-US" dirty="0" err="1" smtClean="0">
                <a:solidFill>
                  <a:srgbClr val="F6791C"/>
                </a:solidFill>
              </a:rPr>
              <a:t>organisations</a:t>
            </a:r>
            <a:r>
              <a:rPr lang="en-US" dirty="0">
                <a:solidFill>
                  <a:srgbClr val="F6791C"/>
                </a:solidFill>
              </a:rPr>
              <a:t> </a:t>
            </a:r>
            <a:r>
              <a:rPr lang="en-US" dirty="0" smtClean="0">
                <a:solidFill>
                  <a:srgbClr val="F6791C"/>
                </a:solidFill>
              </a:rPr>
              <a:t>participating </a:t>
            </a:r>
            <a:r>
              <a:rPr lang="en-US" dirty="0">
                <a:solidFill>
                  <a:srgbClr val="F6791C"/>
                </a:solidFill>
              </a:rPr>
              <a:t>in the </a:t>
            </a:r>
            <a:r>
              <a:rPr lang="en-US" dirty="0" err="1">
                <a:solidFill>
                  <a:srgbClr val="F6791C"/>
                </a:solidFill>
              </a:rPr>
              <a:t>Sirtfi</a:t>
            </a:r>
            <a:r>
              <a:rPr lang="en-US" dirty="0">
                <a:solidFill>
                  <a:srgbClr val="F6791C"/>
                </a:solidFill>
              </a:rPr>
              <a:t> trust framework.</a:t>
            </a:r>
          </a:p>
          <a:p>
            <a:r>
              <a:rPr lang="en-US" dirty="0" smtClean="0"/>
              <a:t>[</a:t>
            </a:r>
            <a:r>
              <a:rPr lang="en-US" dirty="0"/>
              <a:t>IR1] Provide security incident response contact information as may be requested </a:t>
            </a:r>
            <a:r>
              <a:rPr lang="en-US" dirty="0" smtClean="0"/>
              <a:t>by an </a:t>
            </a:r>
            <a:r>
              <a:rPr lang="en-US" dirty="0"/>
              <a:t>R&amp;E federation to which your organization belongs.</a:t>
            </a:r>
          </a:p>
          <a:p>
            <a:r>
              <a:rPr lang="en-US" dirty="0" smtClean="0"/>
              <a:t>[</a:t>
            </a:r>
            <a:r>
              <a:rPr lang="en-US" dirty="0"/>
              <a:t>IR2] Respond to requests for assistance with a security incident from </a:t>
            </a:r>
            <a:r>
              <a:rPr lang="en-US" dirty="0" smtClean="0"/>
              <a:t>other </a:t>
            </a:r>
            <a:r>
              <a:rPr lang="en-US" dirty="0" err="1" smtClean="0"/>
              <a:t>organisations</a:t>
            </a:r>
            <a:r>
              <a:rPr lang="en-US" dirty="0" smtClean="0"/>
              <a:t> </a:t>
            </a:r>
            <a:r>
              <a:rPr lang="en-US" dirty="0"/>
              <a:t>participating in the </a:t>
            </a:r>
            <a:r>
              <a:rPr lang="en-US" dirty="0" err="1"/>
              <a:t>Sirtfi</a:t>
            </a:r>
            <a:r>
              <a:rPr lang="en-US" dirty="0"/>
              <a:t> trust framework in a timely manner.</a:t>
            </a:r>
          </a:p>
          <a:p>
            <a:r>
              <a:rPr lang="en-US" dirty="0" smtClean="0"/>
              <a:t>[</a:t>
            </a:r>
            <a:r>
              <a:rPr lang="en-US" dirty="0"/>
              <a:t>IR3] Be able and willing to collaborate in the management of a </a:t>
            </a:r>
            <a:r>
              <a:rPr lang="en-US" dirty="0" smtClean="0"/>
              <a:t>security incident with affected </a:t>
            </a:r>
            <a:r>
              <a:rPr lang="en-US" dirty="0" err="1"/>
              <a:t>organisations</a:t>
            </a:r>
            <a:r>
              <a:rPr lang="en-US" dirty="0"/>
              <a:t> that participate in the </a:t>
            </a:r>
            <a:r>
              <a:rPr lang="en-US" dirty="0" err="1"/>
              <a:t>Sirtfi</a:t>
            </a:r>
            <a:r>
              <a:rPr lang="en-US" dirty="0"/>
              <a:t> </a:t>
            </a:r>
            <a:r>
              <a:rPr lang="en-US" dirty="0" smtClean="0"/>
              <a:t>trust framework</a:t>
            </a:r>
          </a:p>
          <a:p>
            <a:r>
              <a:rPr lang="en-US" dirty="0"/>
              <a:t>[IR4] Follow security incident response procedures established for the </a:t>
            </a:r>
            <a:r>
              <a:rPr lang="en-US" dirty="0" err="1"/>
              <a:t>organisation</a:t>
            </a:r>
            <a:r>
              <a:rPr lang="en-US" dirty="0"/>
              <a:t>.</a:t>
            </a:r>
          </a:p>
          <a:p>
            <a:r>
              <a:rPr lang="en-US" dirty="0" smtClean="0"/>
              <a:t>[</a:t>
            </a:r>
            <a:r>
              <a:rPr lang="en-US" dirty="0"/>
              <a:t>IR5] Respect user privacy as determined by the </a:t>
            </a:r>
            <a:r>
              <a:rPr lang="en-US" dirty="0" err="1"/>
              <a:t>organisations</a:t>
            </a:r>
            <a:r>
              <a:rPr lang="en-US" dirty="0"/>
              <a:t> policies or legal counsel.</a:t>
            </a:r>
          </a:p>
          <a:p>
            <a:r>
              <a:rPr lang="en-US" dirty="0" smtClean="0"/>
              <a:t>[</a:t>
            </a:r>
            <a:r>
              <a:rPr lang="en-US" dirty="0"/>
              <a:t>IR6] Respect and use the Traffic Light Protocol [TLP] information disclosure policy.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SirTFi</a:t>
            </a:r>
            <a:r>
              <a:rPr lang="en-US" dirty="0" smtClean="0"/>
              <a:t> capabilities: 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159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6791C"/>
                </a:solidFill>
              </a:rPr>
              <a:t>To be able to answer the basic questions "who, what, where, and when" concerning a </a:t>
            </a:r>
            <a:r>
              <a:rPr lang="en-US" dirty="0" smtClean="0">
                <a:solidFill>
                  <a:srgbClr val="F6791C"/>
                </a:solidFill>
              </a:rPr>
              <a:t>security incident </a:t>
            </a:r>
            <a:r>
              <a:rPr lang="en-US" dirty="0">
                <a:solidFill>
                  <a:srgbClr val="F6791C"/>
                </a:solidFill>
              </a:rPr>
              <a:t>requires retaining relevant system generated information, including </a:t>
            </a:r>
            <a:r>
              <a:rPr lang="en-US" dirty="0" smtClean="0">
                <a:solidFill>
                  <a:srgbClr val="F6791C"/>
                </a:solidFill>
              </a:rPr>
              <a:t>accurate timestamps </a:t>
            </a:r>
            <a:r>
              <a:rPr lang="en-US" dirty="0">
                <a:solidFill>
                  <a:srgbClr val="F6791C"/>
                </a:solidFill>
              </a:rPr>
              <a:t>and identifiers of system components and actors, for a period of time.</a:t>
            </a:r>
          </a:p>
          <a:p>
            <a:r>
              <a:rPr lang="en-US" dirty="0" smtClean="0"/>
              <a:t>[</a:t>
            </a:r>
            <a:r>
              <a:rPr lang="en-US" dirty="0"/>
              <a:t>TR1] Relevant system generated information, including accurate timestamps </a:t>
            </a:r>
            <a:r>
              <a:rPr lang="en-US" dirty="0" smtClean="0"/>
              <a:t>and identifiers </a:t>
            </a:r>
            <a:r>
              <a:rPr lang="en-US" dirty="0"/>
              <a:t>of system components and actors, are retained and available for use </a:t>
            </a:r>
            <a:r>
              <a:rPr lang="en-US" dirty="0" smtClean="0"/>
              <a:t>in security </a:t>
            </a:r>
            <a:r>
              <a:rPr lang="en-US" dirty="0"/>
              <a:t>incident response procedures.</a:t>
            </a:r>
          </a:p>
          <a:p>
            <a:r>
              <a:rPr lang="en-US" dirty="0" smtClean="0"/>
              <a:t>[</a:t>
            </a:r>
            <a:r>
              <a:rPr lang="en-US" dirty="0"/>
              <a:t>TR2] Information attested to in [TR1] is retained in conformance with </a:t>
            </a:r>
            <a:r>
              <a:rPr lang="en-US" dirty="0" smtClean="0"/>
              <a:t>the </a:t>
            </a:r>
            <a:r>
              <a:rPr lang="en-US" dirty="0" err="1" smtClean="0"/>
              <a:t>organisation’s</a:t>
            </a:r>
            <a:r>
              <a:rPr lang="en-US" dirty="0" smtClean="0"/>
              <a:t> </a:t>
            </a:r>
            <a:r>
              <a:rPr lang="en-US" dirty="0"/>
              <a:t>security incident response policy or practices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>
                <a:solidFill>
                  <a:srgbClr val="F6791C"/>
                </a:solidFill>
              </a:rPr>
              <a:t>All participants (IdPs and SPs) in the federations need to rely on appropriate behavior.</a:t>
            </a:r>
          </a:p>
          <a:p>
            <a:r>
              <a:rPr lang="en-US" dirty="0" smtClean="0"/>
              <a:t>[</a:t>
            </a:r>
            <a:r>
              <a:rPr lang="en-US" dirty="0"/>
              <a:t>PR1] The participant has an Acceptable Use Policy (AUP).</a:t>
            </a:r>
          </a:p>
          <a:p>
            <a:r>
              <a:rPr lang="en-US" dirty="0" smtClean="0"/>
              <a:t>[</a:t>
            </a:r>
            <a:r>
              <a:rPr lang="en-US" dirty="0"/>
              <a:t>PR2] There is a process to ensure that all users are aware of and accept </a:t>
            </a:r>
            <a:r>
              <a:rPr lang="en-US" dirty="0" smtClean="0"/>
              <a:t>the requirement </a:t>
            </a:r>
            <a:r>
              <a:rPr lang="en-US" dirty="0"/>
              <a:t>to abide by the AUP, for example during a registration or renewal process.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SirTFi</a:t>
            </a:r>
            <a:r>
              <a:rPr lang="en-US" dirty="0" smtClean="0"/>
              <a:t> Capabilities: TR and PR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96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Conventional R&amp;E federations (web-only, selected services only)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578" y="1243706"/>
            <a:ext cx="6845656" cy="5583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636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IOTA CA backed by ‘all of eduGAIN’ in Europe and beyond, giving a non-reassigned ID</a:t>
            </a:r>
          </a:p>
          <a:p>
            <a:r>
              <a:rPr lang="en-US" sz="2400" dirty="0" smtClean="0"/>
              <a:t>Traceability only via the home IdPs</a:t>
            </a:r>
          </a:p>
          <a:p>
            <a:pPr lvl="1"/>
            <a:r>
              <a:rPr lang="en-US" sz="2000" dirty="0" smtClean="0"/>
              <a:t>Follow-up may take a while</a:t>
            </a:r>
          </a:p>
          <a:p>
            <a:pPr lvl="1"/>
            <a:r>
              <a:rPr lang="en-US" sz="2000" dirty="0" smtClean="0"/>
              <a:t>Service can ban known-bad IdPs (as per policy)</a:t>
            </a:r>
          </a:p>
          <a:p>
            <a:pPr lvl="1"/>
            <a:r>
              <a:rPr lang="en-US" sz="2000" dirty="0" smtClean="0"/>
              <a:t>But its retroactive banning</a:t>
            </a:r>
          </a:p>
          <a:p>
            <a:pPr lvl="1"/>
            <a:r>
              <a:rPr lang="en-US" sz="2000" dirty="0" smtClean="0"/>
              <a:t>IdPs-of-last-resort will be there, but filtered on some </a:t>
            </a:r>
            <a:r>
              <a:rPr lang="en-US" sz="2000" dirty="0" err="1" smtClean="0"/>
              <a:t>LoA</a:t>
            </a:r>
            <a:r>
              <a:rPr lang="en-US" sz="2000" dirty="0" smtClean="0"/>
              <a:t> criteria (community-operated, or otherwise classified with a defined, identifiable, but not necessarily sufficient </a:t>
            </a:r>
            <a:r>
              <a:rPr lang="en-US" sz="2000" dirty="0" err="1" smtClean="0"/>
              <a:t>LoA</a:t>
            </a:r>
            <a:r>
              <a:rPr lang="en-US" sz="2000" dirty="0" smtClean="0"/>
              <a:t>)</a:t>
            </a:r>
            <a:endParaRPr lang="en-US" sz="2400" dirty="0" smtClean="0"/>
          </a:p>
          <a:p>
            <a:r>
              <a:rPr lang="en-US" sz="2400" dirty="0" smtClean="0"/>
              <a:t>At least some reasonable attributes that are ‘probably OK’</a:t>
            </a:r>
          </a:p>
          <a:p>
            <a:r>
              <a:rPr lang="en-US" sz="2400" dirty="0" smtClean="0"/>
              <a:t>Filter on </a:t>
            </a:r>
            <a:r>
              <a:rPr lang="en-US" sz="2400" dirty="0" err="1" smtClean="0"/>
              <a:t>SirTFi</a:t>
            </a:r>
            <a:r>
              <a:rPr lang="en-US" sz="2400" dirty="0" smtClean="0"/>
              <a:t> self-assertion as an option (how hard would you need that to be?)</a:t>
            </a:r>
            <a:endParaRPr lang="en-US" sz="2400" dirty="0"/>
          </a:p>
          <a:p>
            <a:r>
              <a:rPr lang="en-US" sz="2400" dirty="0" smtClean="0"/>
              <a:t>Included for both structured VOs (WLCG, ELIXIR, &amp;c) and looser EGI VOs</a:t>
            </a:r>
          </a:p>
          <a:p>
            <a:r>
              <a:rPr lang="en-US" sz="2400" dirty="0" smtClean="0"/>
              <a:t>Supported by software that will enable (</a:t>
            </a:r>
            <a:r>
              <a:rPr lang="en-US" sz="2400" dirty="0" err="1" smtClean="0"/>
              <a:t>VO+IdP</a:t>
            </a:r>
            <a:r>
              <a:rPr lang="en-US" sz="2400" dirty="0" smtClean="0"/>
              <a:t>/CA) decisions?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this good enough for you, for now?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59546" y="5540458"/>
            <a:ext cx="50039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57A1E"/>
                </a:solidFill>
              </a:rPr>
              <a:t>What did we miss?</a:t>
            </a:r>
            <a:endParaRPr lang="en-US" sz="4800" b="1" dirty="0">
              <a:solidFill>
                <a:srgbClr val="F57A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740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davidg@nikhef.nl</a:t>
            </a:r>
            <a:endParaRPr lang="en-GB" dirty="0"/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22795" y="440878"/>
            <a:ext cx="53782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6791C"/>
                </a:solidFill>
              </a:rPr>
              <a:t>Thanks to all AARC folk whose slides and work I used in here – </a:t>
            </a:r>
            <a:br>
              <a:rPr lang="en-US" sz="1600" dirty="0" smtClean="0">
                <a:solidFill>
                  <a:srgbClr val="F6791C"/>
                </a:solidFill>
              </a:rPr>
            </a:br>
            <a:r>
              <a:rPr lang="en-US" sz="1600" dirty="0" smtClean="0">
                <a:solidFill>
                  <a:srgbClr val="F6791C"/>
                </a:solidFill>
              </a:rPr>
              <a:t>esp. Mischa </a:t>
            </a:r>
            <a:r>
              <a:rPr lang="en-US" sz="1600" dirty="0" err="1" smtClean="0">
                <a:solidFill>
                  <a:srgbClr val="F6791C"/>
                </a:solidFill>
              </a:rPr>
              <a:t>Sall</a:t>
            </a:r>
            <a:r>
              <a:rPr lang="en-GB" sz="1600" dirty="0" smtClean="0">
                <a:solidFill>
                  <a:srgbClr val="F6791C"/>
                </a:solidFill>
              </a:rPr>
              <a:t>é, </a:t>
            </a:r>
            <a:r>
              <a:rPr lang="en-GB" sz="1600" dirty="0" err="1" smtClean="0">
                <a:solidFill>
                  <a:srgbClr val="F6791C"/>
                </a:solidFill>
              </a:rPr>
              <a:t>Tamas</a:t>
            </a:r>
            <a:r>
              <a:rPr lang="en-GB" sz="1600" dirty="0" smtClean="0">
                <a:solidFill>
                  <a:srgbClr val="F6791C"/>
                </a:solidFill>
              </a:rPr>
              <a:t> </a:t>
            </a:r>
            <a:r>
              <a:rPr lang="en-GB" sz="1600" dirty="0" err="1" smtClean="0">
                <a:solidFill>
                  <a:srgbClr val="F6791C"/>
                </a:solidFill>
              </a:rPr>
              <a:t>Balogh</a:t>
            </a:r>
            <a:r>
              <a:rPr lang="en-GB" sz="1600" dirty="0" smtClean="0">
                <a:solidFill>
                  <a:srgbClr val="F6791C"/>
                </a:solidFill>
              </a:rPr>
              <a:t>, Jim </a:t>
            </a:r>
            <a:r>
              <a:rPr lang="en-GB" sz="1600" dirty="0" err="1" smtClean="0">
                <a:solidFill>
                  <a:srgbClr val="F6791C"/>
                </a:solidFill>
              </a:rPr>
              <a:t>Basney</a:t>
            </a:r>
            <a:r>
              <a:rPr lang="en-GB" sz="1600" dirty="0" smtClean="0">
                <a:solidFill>
                  <a:srgbClr val="F6791C"/>
                </a:solidFill>
              </a:rPr>
              <a:t>, </a:t>
            </a:r>
            <a:r>
              <a:rPr lang="en-US" sz="1600" dirty="0" smtClean="0">
                <a:solidFill>
                  <a:srgbClr val="F6791C"/>
                </a:solidFill>
              </a:rPr>
              <a:t>Paul van </a:t>
            </a:r>
            <a:r>
              <a:rPr lang="en-US" sz="1600" dirty="0" err="1" smtClean="0">
                <a:solidFill>
                  <a:srgbClr val="F6791C"/>
                </a:solidFill>
              </a:rPr>
              <a:t>Dijk</a:t>
            </a:r>
            <a:endParaRPr lang="en-US" sz="1600" dirty="0">
              <a:solidFill>
                <a:srgbClr val="F679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98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4501" y="1439333"/>
            <a:ext cx="11530315" cy="473763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Bridging conventional R&amp;E federated </a:t>
            </a:r>
            <a:r>
              <a:rPr lang="en-US" dirty="0" err="1" smtClean="0"/>
              <a:t>organisations</a:t>
            </a:r>
            <a:r>
              <a:rPr lang="en-US" dirty="0" smtClean="0"/>
              <a:t> to the trusted e-Infra world requires more</a:t>
            </a:r>
          </a:p>
          <a:p>
            <a:r>
              <a:rPr lang="en-US" dirty="0" smtClean="0"/>
              <a:t>Release of relevant attributes, unique non-reassigned ID, higher assurance profile </a:t>
            </a:r>
            <a:r>
              <a:rPr lang="en-US" b="1" dirty="0" smtClean="0"/>
              <a:t>via contracts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5646" y="74649"/>
            <a:ext cx="9961100" cy="1325563"/>
          </a:xfrm>
        </p:spPr>
        <p:txBody>
          <a:bodyPr/>
          <a:lstStyle/>
          <a:p>
            <a:r>
              <a:rPr lang="en-US" dirty="0" smtClean="0"/>
              <a:t>Leveraging R&amp;E federations: TCS, DFN SLCS, </a:t>
            </a:r>
            <a:r>
              <a:rPr lang="en-US" dirty="0" err="1" smtClean="0"/>
              <a:t>CILogon</a:t>
            </a:r>
            <a:r>
              <a:rPr lang="en-US" dirty="0" smtClean="0"/>
              <a:t> … - with extended </a:t>
            </a:r>
            <a:r>
              <a:rPr lang="en-US" dirty="0" err="1" smtClean="0"/>
              <a:t>LoA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51519" y="2384854"/>
            <a:ext cx="11843603" cy="3697409"/>
            <a:chOff x="251520" y="3356992"/>
            <a:chExt cx="8729634" cy="2725271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3528" y="3503671"/>
              <a:ext cx="4608512" cy="2301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3356992"/>
              <a:ext cx="3905098" cy="259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251520" y="5805264"/>
              <a:ext cx="44291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solidFill>
                    <a:srgbClr val="0066B0"/>
                  </a:solidFill>
                </a:rPr>
                <a:t>Graphic from: Jan Meijer, UNINETT</a:t>
              </a:r>
              <a:endParaRPr lang="en-US" sz="1200" i="1" dirty="0">
                <a:solidFill>
                  <a:srgbClr val="0066B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52030" y="5373216"/>
              <a:ext cx="44291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i="1" dirty="0" smtClean="0">
                  <a:solidFill>
                    <a:srgbClr val="0066B0"/>
                  </a:solidFill>
                </a:rPr>
                <a:t>Graphic: IGTF 2015</a:t>
              </a:r>
              <a:endParaRPr lang="en-US" sz="1200" i="1" dirty="0">
                <a:solidFill>
                  <a:srgbClr val="0066B0"/>
                </a:solidFill>
              </a:endParaRPr>
            </a:p>
          </p:txBody>
        </p:sp>
        <p:pic>
          <p:nvPicPr>
            <p:cNvPr id="9" name="Picture 2" descr="H:\Home\davidg\EUGridPMA\IGTF\IGTF-logos\IGTF_logo-interop.w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00392" y="5650215"/>
              <a:ext cx="792088" cy="366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48647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 and composite federations space – integrating RIs and e-Infra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49" y="1312357"/>
            <a:ext cx="7525264" cy="5504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636000" y="1632857"/>
            <a:ext cx="30915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3F5E"/>
                </a:solidFill>
              </a:rPr>
              <a:t>Technical bridging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3F5E"/>
                </a:solidFill>
              </a:rPr>
              <a:t>Federation </a:t>
            </a:r>
            <a:r>
              <a:rPr lang="en-US" b="1" dirty="0" err="1" smtClean="0">
                <a:solidFill>
                  <a:srgbClr val="003F5E"/>
                </a:solidFill>
              </a:rPr>
              <a:t>LoA</a:t>
            </a:r>
            <a:r>
              <a:rPr lang="en-US" b="1" dirty="0" smtClean="0">
                <a:solidFill>
                  <a:srgbClr val="003F5E"/>
                </a:solidFill>
              </a:rPr>
              <a:t> challenges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3F5E"/>
                </a:solidFill>
              </a:rPr>
              <a:t>Distributed responsibilities</a:t>
            </a:r>
            <a:br>
              <a:rPr lang="en-US" b="1" dirty="0" smtClean="0">
                <a:solidFill>
                  <a:srgbClr val="003F5E"/>
                </a:solidFill>
              </a:rPr>
            </a:br>
            <a:r>
              <a:rPr lang="en-US" b="1" dirty="0" smtClean="0">
                <a:solidFill>
                  <a:srgbClr val="003F5E"/>
                </a:solidFill>
              </a:rPr>
              <a:t>in EGI with WLCG VOs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3F5E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3F5E"/>
                </a:solidFill>
              </a:rPr>
              <a:t>Bridging services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srgbClr val="003F5E"/>
                </a:solidFill>
              </a:rPr>
              <a:t>CILogon</a:t>
            </a:r>
            <a:r>
              <a:rPr lang="en-US" b="1" dirty="0" smtClean="0">
                <a:solidFill>
                  <a:srgbClr val="003F5E"/>
                </a:solidFill>
              </a:rPr>
              <a:t> in Europe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3F5E"/>
                </a:solidFill>
              </a:rPr>
              <a:t>Science Gateways and</a:t>
            </a:r>
            <a:br>
              <a:rPr lang="en-US" b="1" dirty="0" smtClean="0">
                <a:solidFill>
                  <a:srgbClr val="003F5E"/>
                </a:solidFill>
              </a:rPr>
            </a:br>
            <a:r>
              <a:rPr lang="en-US" b="1" dirty="0" smtClean="0">
                <a:solidFill>
                  <a:srgbClr val="003F5E"/>
                </a:solidFill>
              </a:rPr>
              <a:t>Credential Management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3F5E"/>
                </a:solidFill>
              </a:rPr>
              <a:t>Full credentials, proxies, or Robots with ‘</a:t>
            </a:r>
            <a:r>
              <a:rPr lang="en-US" b="1" i="1" dirty="0" smtClean="0">
                <a:solidFill>
                  <a:srgbClr val="003F5E"/>
                </a:solidFill>
              </a:rPr>
              <a:t>PUSP</a:t>
            </a:r>
            <a:r>
              <a:rPr lang="en-US" b="1" dirty="0" smtClean="0">
                <a:solidFill>
                  <a:srgbClr val="003F5E"/>
                </a:solidFill>
              </a:rPr>
              <a:t>’?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3F5E"/>
                </a:solidFill>
              </a:rPr>
              <a:t>Towards non-Web SSO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3F5E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003F5E"/>
                </a:solidFill>
              </a:rPr>
              <a:t>Eligibility of federated IDs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b="1" dirty="0" err="1" smtClean="0">
                <a:solidFill>
                  <a:srgbClr val="003F5E"/>
                </a:solidFill>
              </a:rPr>
              <a:t>SirTFi</a:t>
            </a:r>
            <a:r>
              <a:rPr lang="en-US" b="1" dirty="0" smtClean="0">
                <a:solidFill>
                  <a:srgbClr val="003F5E"/>
                </a:solidFill>
              </a:rPr>
              <a:t> trust framework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3F5E"/>
              </a:solidFill>
            </a:endParaRP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b="1" i="1" dirty="0" smtClean="0">
                <a:solidFill>
                  <a:srgbClr val="003F5E"/>
                </a:solidFill>
              </a:rPr>
              <a:t>What have we missed?</a:t>
            </a:r>
          </a:p>
        </p:txBody>
      </p:sp>
    </p:spTree>
    <p:extLst>
      <p:ext uri="{BB962C8B-B14F-4D97-AF65-F5344CB8AC3E}">
        <p14:creationId xmlns:p14="http://schemas.microsoft.com/office/powerpoint/2010/main" val="59075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Most infrastructures move to completely hiding PKIX from the end-user</a:t>
            </a:r>
          </a:p>
          <a:p>
            <a:pPr lvl="1"/>
            <a:r>
              <a:rPr lang="en-US" sz="2000" dirty="0" smtClean="0"/>
              <a:t>“we’ve found all people in the world who understand PKI” (and they by now all got a certificate ;-)</a:t>
            </a:r>
          </a:p>
          <a:p>
            <a:pPr lvl="1"/>
            <a:r>
              <a:rPr lang="en-US" sz="2000" dirty="0" smtClean="0"/>
              <a:t>EEPKI + RFC3820 proxies </a:t>
            </a:r>
            <a:r>
              <a:rPr lang="en-US" sz="2000" b="1" dirty="0" smtClean="0"/>
              <a:t>do solve both the CLI and delegation use case rather nicely!</a:t>
            </a:r>
          </a:p>
          <a:p>
            <a:pPr lvl="1"/>
            <a:endParaRPr lang="en-US" sz="2000" dirty="0"/>
          </a:p>
          <a:p>
            <a:r>
              <a:rPr lang="en-US" sz="2400" dirty="0" smtClean="0"/>
              <a:t>Bridging and translation is the pragmatic approach</a:t>
            </a:r>
          </a:p>
          <a:p>
            <a:pPr lvl="1"/>
            <a:r>
              <a:rPr lang="en-US" sz="2000" dirty="0" smtClean="0"/>
              <a:t>Does not require major technical changes in existing R&amp;E federations</a:t>
            </a:r>
          </a:p>
          <a:p>
            <a:pPr lvl="1"/>
            <a:r>
              <a:rPr lang="en-US" sz="2000" dirty="0" smtClean="0"/>
              <a:t>Allows for community-centric identities-of-last-resort (or first resort, for that matter!)</a:t>
            </a:r>
          </a:p>
          <a:p>
            <a:pPr lvl="1"/>
            <a:r>
              <a:rPr lang="en-US" sz="2000" dirty="0" smtClean="0"/>
              <a:t>Time line is more predictable, because fewer entities are involved – </a:t>
            </a:r>
            <a:br>
              <a:rPr lang="en-US" sz="2000" dirty="0" smtClean="0"/>
            </a:br>
            <a:r>
              <a:rPr lang="en-US" sz="2000" dirty="0" smtClean="0"/>
              <a:t>and those entities have a stake in and the benefits off the results</a:t>
            </a:r>
          </a:p>
          <a:p>
            <a:endParaRPr lang="en-US" sz="2400" dirty="0" smtClean="0"/>
          </a:p>
          <a:p>
            <a:r>
              <a:rPr lang="en-US" sz="2400" dirty="0" smtClean="0"/>
              <a:t>Emerging as a pattern in many Research Infrastructures that use CLI or brokerage</a:t>
            </a:r>
          </a:p>
          <a:p>
            <a:pPr lvl="1"/>
            <a:r>
              <a:rPr lang="en-US" sz="2000" dirty="0" smtClean="0"/>
              <a:t>ELIXIR, UMBRELLA, WLCG, INDIGO DC</a:t>
            </a:r>
          </a:p>
          <a:p>
            <a:pPr lvl="1"/>
            <a:r>
              <a:rPr lang="en-US" sz="2000" dirty="0" smtClean="0"/>
              <a:t>SAML-&gt;OIDC, SAML-&gt;X509, X509-&gt;OIDC, X509-&gt;SAML, OIDC-&gt;X509, …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AARC Pilots and the EGI AAI evolution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06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 R&amp;E federation is not enough for RIs and e-</a:t>
            </a:r>
            <a:r>
              <a:rPr lang="en-US" dirty="0" err="1" smtClean="0"/>
              <a:t>Infrastrucutures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742" y="1295669"/>
            <a:ext cx="5846125" cy="4384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867" y="3752652"/>
            <a:ext cx="4565673" cy="2927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440175" y="3167304"/>
            <a:ext cx="2939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>
                <a:solidFill>
                  <a:srgbClr val="0066B0"/>
                </a:solidFill>
              </a:rPr>
              <a:t>ELIXIR reference architecture</a:t>
            </a:r>
            <a:br>
              <a:rPr lang="en-US" sz="1600" i="1" dirty="0" smtClean="0">
                <a:solidFill>
                  <a:srgbClr val="0066B0"/>
                </a:solidFill>
              </a:rPr>
            </a:br>
            <a:r>
              <a:rPr lang="en-US" sz="1600" i="1" dirty="0" smtClean="0">
                <a:solidFill>
                  <a:srgbClr val="0066B0"/>
                </a:solidFill>
              </a:rPr>
              <a:t>Mikael Linden et al.</a:t>
            </a:r>
            <a:endParaRPr lang="en-US" sz="1600" i="1" dirty="0">
              <a:solidFill>
                <a:srgbClr val="0066B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69867" y="1288798"/>
            <a:ext cx="2613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0066B0"/>
                </a:solidFill>
              </a:rPr>
              <a:t>WebFTS ‘FIM4R’ in wLCG</a:t>
            </a:r>
            <a:br>
              <a:rPr lang="en-US" sz="1600" i="1" dirty="0" smtClean="0">
                <a:solidFill>
                  <a:srgbClr val="0066B0"/>
                </a:solidFill>
              </a:rPr>
            </a:br>
            <a:r>
              <a:rPr lang="en-US" sz="1600" i="1" dirty="0" err="1" smtClean="0">
                <a:solidFill>
                  <a:srgbClr val="0066B0"/>
                </a:solidFill>
              </a:rPr>
              <a:t>Romain</a:t>
            </a:r>
            <a:r>
              <a:rPr lang="en-US" sz="1600" i="1" dirty="0" smtClean="0">
                <a:solidFill>
                  <a:srgbClr val="0066B0"/>
                </a:solidFill>
              </a:rPr>
              <a:t> </a:t>
            </a:r>
            <a:r>
              <a:rPr lang="en-US" sz="1600" i="1" dirty="0" err="1" smtClean="0">
                <a:solidFill>
                  <a:srgbClr val="0066B0"/>
                </a:solidFill>
              </a:rPr>
              <a:t>Wartel</a:t>
            </a:r>
            <a:endParaRPr lang="en-US" sz="1600" i="1" dirty="0">
              <a:solidFill>
                <a:srgbClr val="0066B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56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AA3960-760A-4B61-8C8B-DBF90F37C8C8}">
  <ds:schemaRefs>
    <ds:schemaRef ds:uri="http://schemas.microsoft.com/office/infopath/2007/PartnerControls"/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http://schemas.microsoft.com/sharepoint/v3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26331</TotalTime>
  <Words>3495</Words>
  <Application>Microsoft Office PowerPoint</Application>
  <PresentationFormat>Custom</PresentationFormat>
  <Paragraphs>532</Paragraphs>
  <Slides>51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51</vt:i4>
      </vt:variant>
    </vt:vector>
  </HeadingPairs>
  <TitlesOfParts>
    <vt:vector size="54" baseType="lpstr">
      <vt:lpstr>GEANT Association</vt:lpstr>
      <vt:lpstr>Custom Design</vt:lpstr>
      <vt:lpstr>Office Theme</vt:lpstr>
      <vt:lpstr>PowerPoint Presentation</vt:lpstr>
      <vt:lpstr>You all remember the bad old days …</vt:lpstr>
      <vt:lpstr>And now we have this!</vt:lpstr>
      <vt:lpstr>AARC Vision and Objectives – link to EGI  </vt:lpstr>
      <vt:lpstr>Conventional R&amp;E federations (web-only, selected services only)</vt:lpstr>
      <vt:lpstr>Leveraging R&amp;E federations: TCS, DFN SLCS, CILogon … - with extended LoA</vt:lpstr>
      <vt:lpstr>Complex and composite federations space – integrating RIs and e-Infra</vt:lpstr>
      <vt:lpstr>AARC Pilots and the EGI AAI evolution</vt:lpstr>
      <vt:lpstr>Just R&amp;E federation is not enough for RIs and e-Infrastrucutures</vt:lpstr>
      <vt:lpstr>Background: WebFTS</vt:lpstr>
      <vt:lpstr>Current prototype</vt:lpstr>
      <vt:lpstr>PowerPoint Presentation</vt:lpstr>
      <vt:lpstr>CERN LHC IOTA CA</vt:lpstr>
      <vt:lpstr>PowerPoint Presentation</vt:lpstr>
      <vt:lpstr>PowerPoint Presentation</vt:lpstr>
      <vt:lpstr>Issues hindering the adoption of FedAuth</vt:lpstr>
      <vt:lpstr>Baseline Assurance Profile for low-risk use cases</vt:lpstr>
      <vt:lpstr>Redistributing responsibilities with IOTA</vt:lpstr>
      <vt:lpstr>Distributed Responsibilities I:  Trusted Third Party</vt:lpstr>
      <vt:lpstr>Distributed Responsibilities II:  Collaborative Assurance &amp; Traceability</vt:lpstr>
      <vt:lpstr>Moving the bar towards differentiated assurance</vt:lpstr>
      <vt:lpstr>Assurance profiles as charted by the IGTF</vt:lpstr>
      <vt:lpstr>IOTA in the EGI context</vt:lpstr>
      <vt:lpstr>Can you combine two policies within the same infrastructure?</vt:lpstr>
      <vt:lpstr>Software support for DiffLoA</vt:lpstr>
      <vt:lpstr>Dependencies in policy installation</vt:lpstr>
      <vt:lpstr>Translation services – beyond the specific use case</vt:lpstr>
      <vt:lpstr>AARC operational pre-pilot: bridging R&amp;E federations with non-web &amp; PKI</vt:lpstr>
      <vt:lpstr>AARC SA1 “CIlogon-like Pre-Pilot”</vt:lpstr>
      <vt:lpstr>Desired feature set</vt:lpstr>
      <vt:lpstr>CILogon service and project (Jim Basney et al.)</vt:lpstr>
      <vt:lpstr>PowerPoint Presentation</vt:lpstr>
      <vt:lpstr>CILogon demo portal: Delegation of credentials using OAuth4MyProxy</vt:lpstr>
      <vt:lpstr>CILogon and SAML ECP</vt:lpstr>
      <vt:lpstr>CILogon adoption in the US/InCommon</vt:lpstr>
      <vt:lpstr>End-user credential hiding in the AARC CILogon-like Pilot</vt:lpstr>
      <vt:lpstr>Components</vt:lpstr>
      <vt:lpstr>Authorization at the VO level</vt:lpstr>
      <vt:lpstr>X509 (proxy) certificates as opaque access tokens</vt:lpstr>
      <vt:lpstr>Distribution of Roles in a Sustainable Model</vt:lpstr>
      <vt:lpstr>Master portal is a rather critical service</vt:lpstr>
      <vt:lpstr>Relevant (IGTF) policies</vt:lpstr>
      <vt:lpstr>Towards a CILogon CA for Europe</vt:lpstr>
      <vt:lpstr>Another alternative: replace the CA with a single Robot &amp;  ‘Per-User sub-proxies’ (PUSPs)</vt:lpstr>
      <vt:lpstr>Access to a CILogon service from ‘all of eduGAIN’ - requirements</vt:lpstr>
      <vt:lpstr>SirTFi – 1.0 !</vt:lpstr>
      <vt:lpstr>SirTFi – assertions and capabilities: OpSec</vt:lpstr>
      <vt:lpstr>SirTFi capabilities: IR</vt:lpstr>
      <vt:lpstr>SirTFi Capabilities: TR and PR</vt:lpstr>
      <vt:lpstr>Is this good enough for you, for now?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DavidG</cp:lastModifiedBy>
  <cp:revision>226</cp:revision>
  <cp:lastPrinted>2015-05-01T10:30:08Z</cp:lastPrinted>
  <dcterms:created xsi:type="dcterms:W3CDTF">2015-04-29T14:13:57Z</dcterms:created>
  <dcterms:modified xsi:type="dcterms:W3CDTF">2016-01-28T10:35:39Z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