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80" r:id="rId3"/>
    <p:sldMasterId id="2147483681" r:id="rId4"/>
    <p:sldMasterId id="214748368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577772a10b_0_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577772a10b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g577772a10b_0_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577772a10b_0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577772a10b_0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g577772a10b_0_1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577772a10b_0_2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577772a10b_0_2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577772a10b_0_2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557b1a102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g557b1a102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577772a10b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577772a10b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577772a10b_0_2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577772a10b_0_2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g577772a10b_0_2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577772a10b_0_2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577772a10b_0_2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g577772a10b_0_2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577772a10b_0_2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577772a10b_0_2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577772a10b_0_2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g577772a10b_0_2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50e6693793_1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50e6693793_1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g50e6693793_1_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55f8ae7290_5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55f8ae7290_5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g55f8ae7290_5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577772a10b_0_2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577772a10b_0_24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g577772a10b_0_24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g"/><Relationship Id="rId3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1.jpg"/><Relationship Id="rId3" Type="http://schemas.openxmlformats.org/officeDocument/2006/relationships/image" Target="../media/image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jpg"/><Relationship Id="rId3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4.jpg"/><Relationship Id="rId3" Type="http://schemas.openxmlformats.org/officeDocument/2006/relationships/image" Target="../media/image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5.jpg"/><Relationship Id="rId3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9.jpg"/><Relationship Id="rId3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6.jpg"/><Relationship Id="rId3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jpg"/><Relationship Id="rId3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jpg"/><Relationship Id="rId3" Type="http://schemas.openxmlformats.org/officeDocument/2006/relationships/image" Target="../media/image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0.jpg"/><Relationship Id="rId3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1.jpg"/><Relationship Id="rId3" Type="http://schemas.openxmlformats.org/officeDocument/2006/relationships/image" Target="../media/image3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3.jpg"/><Relationship Id="rId3" Type="http://schemas.openxmlformats.org/officeDocument/2006/relationships/image" Target="../media/image3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4.jpg"/><Relationship Id="rId3" Type="http://schemas.openxmlformats.org/officeDocument/2006/relationships/image" Target="../media/image3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5.jpg"/><Relationship Id="rId3" Type="http://schemas.openxmlformats.org/officeDocument/2006/relationships/image" Target="../media/image3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5.jpg"/><Relationship Id="rId3" Type="http://schemas.openxmlformats.org/officeDocument/2006/relationships/image" Target="../media/image3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6.jpg"/><Relationship Id="rId3" Type="http://schemas.openxmlformats.org/officeDocument/2006/relationships/image" Target="../media/image3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7.jpg"/><Relationship Id="rId3" Type="http://schemas.openxmlformats.org/officeDocument/2006/relationships/image" Target="../media/image3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8.jpg"/><Relationship Id="rId3" Type="http://schemas.openxmlformats.org/officeDocument/2006/relationships/image" Target="../media/image3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9.jpg"/><Relationship Id="rId3" Type="http://schemas.openxmlformats.org/officeDocument/2006/relationships/image" Target="../media/image3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jpg"/><Relationship Id="rId3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g"/><Relationship Id="rId3" Type="http://schemas.openxmlformats.org/officeDocument/2006/relationships/image" Target="../media/image3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1.jpg"/><Relationship Id="rId3" Type="http://schemas.openxmlformats.org/officeDocument/2006/relationships/image" Target="../media/image3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2.jpg"/><Relationship Id="rId3" Type="http://schemas.openxmlformats.org/officeDocument/2006/relationships/image" Target="../media/image3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3.jpg"/><Relationship Id="rId3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4.jpg"/><Relationship Id="rId3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g"/><Relationship Id="rId3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Relationship Id="rId3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Relationship Id="rId3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g"/><Relationship Id="rId3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Relationship Id="rId3" Type="http://schemas.openxmlformats.org/officeDocument/2006/relationships/image" Target="../media/image13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GEANT layout">
  <p:cSld name="Custom Layou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Custom Layout">
  <p:cSld name="2_Custom Layou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6" name="Google Shape;86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3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3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Custom Layout">
  <p:cSld name="3_Custom Layou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92" name="Google Shape;92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3748" y="-8626"/>
            <a:ext cx="2868252" cy="6866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4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4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Custom Layout">
  <p:cSld name="4_Custom Layou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5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99" name="Google Shape;99;p1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5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15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Custom Layout">
  <p:cSld name="5_Custom Layou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04" name="Google Shape;104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16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Custom Layout">
  <p:cSld name="6_Custom Layou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10" name="Google Shape;110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7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Custom Layout">
  <p:cSld name="7_Custom Layou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90968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17" name="Google Shape;117;p1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8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18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Custom Layout">
  <p:cSld name="8_Custom Layou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9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3" name="Google Shape;123;p1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9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5" name="Google Shape;125;p19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Custom Layout">
  <p:cSld name="9_Custom Layou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0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9" name="Google Shape;129;p20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0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p20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Custom Layout">
  <p:cSld name="10_Custom Layou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1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35" name="Google Shape;135;p2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1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7" name="Google Shape;137;p21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Custom Layout">
  <p:cSld name="11_Custom Layou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2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41" name="Google Shape;141;p2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2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22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Custom Layout">
  <p:cSld name="12_Custom Layou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3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47" name="Google Shape;147;p2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3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9" name="Google Shape;149;p23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Custom Layout">
  <p:cSld name="13_Custom Layou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4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53" name="Google Shape;153;p2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4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5" name="Google Shape;155;p24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Custom Layout">
  <p:cSld name="14_Custom Layou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5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59" name="Google Shape;159;p2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5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1" name="Google Shape;161;p25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Custom Layout">
  <p:cSld name="15_Custom Layout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6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65" name="Google Shape;165;p2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6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7" name="Google Shape;167;p26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Custom Layout">
  <p:cSld name="17_Custom Layout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7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71" name="Google Shape;171;p2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7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3" name="Google Shape;173;p27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8_Custom Layout">
  <p:cSld name="18_Custom Layout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8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77" name="Google Shape;177;p2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8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9" name="Google Shape;179;p28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9_Custom Layout">
  <p:cSld name="19_Custom Layout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9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83" name="Google Shape;183;p2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9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5" name="Google Shape;185;p29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0_Custom Layout">
  <p:cSld name="20_Custom Layout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0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89" name="Google Shape;189;p30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0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1" name="Google Shape;191;p30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1_Custom Layout">
  <p:cSld name="21_Custom Layout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1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95" name="Google Shape;195;p3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1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31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4_Custom Layout">
  <p:cSld name="24_Custom Layout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2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01" name="Google Shape;201;p3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2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3" name="Google Shape;203;p32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6"/>
          <p:cNvPicPr preferRelativeResize="0"/>
          <p:nvPr/>
        </p:nvPicPr>
        <p:blipFill rotWithShape="1">
          <a:blip r:embed="rId2">
            <a:alphaModFix/>
          </a:blip>
          <a:srcRect b="0" l="34640" r="0" t="0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3200"/>
              <a:buFont typeface="Calibri"/>
              <a:buNone/>
              <a:defRPr>
                <a:solidFill>
                  <a:srgbClr val="06508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5_Custom Layout">
  <p:cSld name="25_Custom Layout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3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07" name="Google Shape;207;p3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3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9" name="Google Shape;209;p33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6_Custom Layout">
  <p:cSld name="26_Custom Layout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4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13" name="Google Shape;213;p3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4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5" name="Google Shape;215;p34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8_Custom Layout">
  <p:cSld name="28_Custom Layout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5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19" name="Google Shape;219;p3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5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1" name="Google Shape;221;p35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Custom Layout">
  <p:cSld name="1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7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" name="Google Shape;51;p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7_Custom Layout">
  <p:cSld name="27_Custom Layou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7" name="Google Shape;57;p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8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Custom Layout">
  <p:cSld name="16_Custom Layou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9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63" name="Google Shape;63;p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9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9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2_Custom Layout">
  <p:cSld name="22_Custom Layou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0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69" name="Google Shape;69;p10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0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3_Custom Layout">
  <p:cSld name="23_Custom Layou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54879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1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75" name="Google Shape;75;p1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1"/>
          <p:cNvSpPr txBox="1"/>
          <p:nvPr/>
        </p:nvSpPr>
        <p:spPr>
          <a:xfrm>
            <a:off x="8785191" y="6317559"/>
            <a:ext cx="15330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>
  <p:cSld name="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35117" y="220264"/>
            <a:ext cx="1566983" cy="891472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2"/>
          <p:cNvSpPr txBox="1"/>
          <p:nvPr>
            <p:ph idx="1" type="body"/>
          </p:nvPr>
        </p:nvSpPr>
        <p:spPr>
          <a:xfrm>
            <a:off x="998895" y="1353031"/>
            <a:ext cx="8072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\\CHFILE02\Folders\Francesca\My Documents\GEANT\GN4\GN4-1\Templates\geant_logo_300dpi.jpg" id="82" name="Google Shape;8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98165" y="6046590"/>
            <a:ext cx="1003935" cy="49276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2"/>
          <p:cNvSpPr/>
          <p:nvPr/>
        </p:nvSpPr>
        <p:spPr>
          <a:xfrm>
            <a:off x="9387782" y="6292970"/>
            <a:ext cx="1142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2.xml"/><Relationship Id="rId5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25.xml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26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30.xml"/><Relationship Id="rId27" Type="http://schemas.openxmlformats.org/officeDocument/2006/relationships/slideLayout" Target="../slideLayouts/slideLayout29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29" Type="http://schemas.openxmlformats.org/officeDocument/2006/relationships/slideLayout" Target="../slideLayouts/slideLayout31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31" Type="http://schemas.openxmlformats.org/officeDocument/2006/relationships/theme" Target="../theme/theme4.xml"/><Relationship Id="rId3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53353" l="29113" r="32413" t="13460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882914" y="1834440"/>
            <a:ext cx="6311372" cy="4732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b="1"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IdP-a-a-S Task Second Sprint Demo</a:t>
            </a:r>
            <a:endParaRPr b="1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892439" y="2682447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GB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Report on second  monthly sprint cycle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892438" y="6087277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" name="Google Shape;19;p1"/>
          <p:cNvPicPr preferRelativeResize="0"/>
          <p:nvPr/>
        </p:nvPicPr>
        <p:blipFill rotWithShape="1">
          <a:blip r:embed="rId2">
            <a:alphaModFix/>
          </a:blip>
          <a:srcRect b="-7428" l="0" r="0" t="0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"/>
          <p:cNvSpPr txBox="1"/>
          <p:nvPr/>
        </p:nvSpPr>
        <p:spPr>
          <a:xfrm>
            <a:off x="892439" y="3606739"/>
            <a:ext cx="6163776" cy="360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b="1" lang="en-GB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Mario Reale / GARR</a:t>
            </a:r>
            <a:endParaRPr b="1" i="0" sz="2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i="1"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WP5 T2 (T&amp;I Incubator)  IdP-a-a-S Product Owner</a:t>
            </a:r>
            <a:endParaRPr b="0" i="1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1"/>
          <p:cNvSpPr txBox="1"/>
          <p:nvPr/>
        </p:nvSpPr>
        <p:spPr>
          <a:xfrm>
            <a:off x="892453" y="4740875"/>
            <a:ext cx="6311400" cy="3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Incubator Sprint Demo - Tuesday, May 14, 2019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1"/>
          <p:cNvSpPr txBox="1"/>
          <p:nvPr/>
        </p:nvSpPr>
        <p:spPr>
          <a:xfrm>
            <a:off x="882914" y="5223782"/>
            <a:ext cx="2394857" cy="428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b="0" i="0" sz="1000" u="none" cap="none" strike="noStrik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0" name="Google Shape;30;p3"/>
          <p:cNvPicPr preferRelativeResize="0"/>
          <p:nvPr/>
        </p:nvPicPr>
        <p:blipFill rotWithShape="1">
          <a:blip r:embed="rId1">
            <a:alphaModFix/>
          </a:blip>
          <a:srcRect b="53351" l="29115" r="32412" t="13460"/>
          <a:stretch/>
        </p:blipFill>
        <p:spPr>
          <a:xfrm flipH="1">
            <a:off x="-3" y="-24064"/>
            <a:ext cx="12208812" cy="688206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3"/>
          <p:cNvSpPr txBox="1"/>
          <p:nvPr/>
        </p:nvSpPr>
        <p:spPr>
          <a:xfrm>
            <a:off x="998895" y="2538238"/>
            <a:ext cx="60870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en-GB"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</a:t>
            </a:r>
            <a:r>
              <a:rPr b="1" lang="en-GB"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you</a:t>
            </a:r>
            <a:endParaRPr b="1" sz="4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 txBox="1"/>
          <p:nvPr/>
        </p:nvSpPr>
        <p:spPr>
          <a:xfrm>
            <a:off x="998895" y="5110823"/>
            <a:ext cx="24279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 txBox="1"/>
          <p:nvPr/>
        </p:nvSpPr>
        <p:spPr>
          <a:xfrm>
            <a:off x="998896" y="3357061"/>
            <a:ext cx="5003400" cy="3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Any questions?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 txBox="1"/>
          <p:nvPr/>
        </p:nvSpPr>
        <p:spPr>
          <a:xfrm>
            <a:off x="1622016" y="6108114"/>
            <a:ext cx="234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3347" y="6157486"/>
            <a:ext cx="568670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3"/>
          <p:cNvPicPr preferRelativeResize="0"/>
          <p:nvPr/>
        </p:nvPicPr>
        <p:blipFill rotWithShape="1">
          <a:blip r:embed="rId3">
            <a:alphaModFix/>
          </a:blip>
          <a:srcRect b="-7434" l="0" r="0" t="0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b="1" i="0" sz="32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998895" y="1353031"/>
            <a:ext cx="8072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5"/>
          <p:cNvSpPr txBox="1"/>
          <p:nvPr/>
        </p:nvSpPr>
        <p:spPr>
          <a:xfrm>
            <a:off x="998895" y="6229350"/>
            <a:ext cx="1327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06508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065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www.dropbox.com/s/sd7xk4neah0fjbo/Demo-sprint-may-2019.mp4?dl=0" TargetMode="External"/><Relationship Id="rId4" Type="http://schemas.openxmlformats.org/officeDocument/2006/relationships/hyperlink" Target="https://trello-attachments.s3.amazonaws.com/5c9241d537127e5b7771bbd3/5cb0431285c59e5a15f10250/115d8360a18a99ef67912c44f1934486/incubator-samli-functional-tests-screencast.mp4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ampusidp.ct1.garrservices.it/" TargetMode="External"/><Relationship Id="rId4" Type="http://schemas.openxmlformats.org/officeDocument/2006/relationships/hyperlink" Target="https://samlidp.io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6.png"/><Relationship Id="rId4" Type="http://schemas.openxmlformats.org/officeDocument/2006/relationships/image" Target="../media/image3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69600" y="388950"/>
            <a:ext cx="3222700" cy="150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5"/>
          <p:cNvSpPr txBox="1"/>
          <p:nvPr>
            <p:ph idx="1" type="body"/>
          </p:nvPr>
        </p:nvSpPr>
        <p:spPr>
          <a:xfrm>
            <a:off x="472400" y="1428050"/>
            <a:ext cx="11719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Focus on Worker component of Web Platform: 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Drop all hard coded references and GARR-related </a:t>
            </a:r>
            <a:r>
              <a:rPr lang="en-GB"/>
              <a:t>customizations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Missing final worker component deploy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45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P1: </a:t>
            </a:r>
            <a:r>
              <a:rPr lang="en-GB"/>
              <a:t>Finalize full deploy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6"/>
          <p:cNvSpPr txBox="1"/>
          <p:nvPr>
            <p:ph idx="1" type="body"/>
          </p:nvPr>
        </p:nvSpPr>
        <p:spPr>
          <a:xfrm>
            <a:off x="137850" y="918850"/>
            <a:ext cx="11719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Currently some IdP configuration bits are not accessible and some settings are pre-set (hard-coded) for GARR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Need to correct for all hard-coded references to GARR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Need to add additional configuration hooks in the config space for the Identity Provider </a:t>
            </a:r>
            <a:endParaRPr/>
          </a:p>
          <a:p>
            <a:pPr indent="-381000" lvl="2" marL="13716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 sz="2000"/>
              <a:t>Passwords to connect to LDAP </a:t>
            </a:r>
            <a:r>
              <a:rPr lang="en-GB"/>
              <a:t>and base DN to be able to connect to a pre-existing external LDAP server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See video on demo ( 3 min ) - Docker deploy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https://www.dropbox.com/s/sd7xk4neah0fjbo/Demo-sprint-may-2019.mp4?dl=0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endParaRPr/>
          </a:p>
        </p:txBody>
      </p:sp>
      <p:sp>
        <p:nvSpPr>
          <p:cNvPr id="306" name="Google Shape;306;p46"/>
          <p:cNvSpPr txBox="1"/>
          <p:nvPr>
            <p:ph type="title"/>
          </p:nvPr>
        </p:nvSpPr>
        <p:spPr>
          <a:xfrm>
            <a:off x="890645" y="252539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P1: Adding additional functionality to the platform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7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 Functional tests have been defined and developed for platform 2, according to plans.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See demo video.</a:t>
            </a:r>
            <a:endParaRPr/>
          </a:p>
        </p:txBody>
      </p:sp>
      <p:sp>
        <p:nvSpPr>
          <p:cNvPr id="313" name="Google Shape;313;p47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P2: Functional tests developed and described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8"/>
          <p:cNvSpPr txBox="1"/>
          <p:nvPr>
            <p:ph type="title"/>
          </p:nvPr>
        </p:nvSpPr>
        <p:spPr>
          <a:xfrm>
            <a:off x="547300" y="327075"/>
            <a:ext cx="107289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880"/>
              <a:buFont typeface="Calibri"/>
              <a:buNone/>
            </a:pPr>
            <a:r>
              <a:rPr lang="en-GB" sz="2880"/>
              <a:t>DEMO IdP-a-a-S sprint 2 - Demo videos on current status of platforms</a:t>
            </a:r>
            <a:endParaRPr sz="2880"/>
          </a:p>
        </p:txBody>
      </p:sp>
      <p:sp>
        <p:nvSpPr>
          <p:cNvPr id="319" name="Google Shape;319;p48"/>
          <p:cNvSpPr txBox="1"/>
          <p:nvPr>
            <p:ph idx="1" type="body"/>
          </p:nvPr>
        </p:nvSpPr>
        <p:spPr>
          <a:xfrm>
            <a:off x="488300" y="1082125"/>
            <a:ext cx="11453100" cy="54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 Current status of platform developments: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P1: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400" u="sng">
                <a:solidFill>
                  <a:schemeClr val="hlink"/>
                </a:solidFill>
                <a:hlinkClick r:id="rId3"/>
              </a:rPr>
              <a:t>https://www.dropbox.com/s/sd7xk4neah0fjbo/Demo-sprint-may-2019.mp4?dl=0</a:t>
            </a:r>
            <a:endParaRPr sz="2400"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  P2: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samlidp.io : docker-compose.yaml current status: 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https://trello-attachments.s3.amazonaws.com/5c9241d537127e5b7771bbd3/5cb0431285c59e5a15f10250/115d8360a18a99ef67912c44f1934486/incubator-samli-functional-tests-screencast.mp4</a:t>
            </a:r>
            <a:endParaRPr sz="2400"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7"/>
          <p:cNvSpPr txBox="1"/>
          <p:nvPr>
            <p:ph type="title"/>
          </p:nvPr>
        </p:nvSpPr>
        <p:spPr>
          <a:xfrm>
            <a:off x="305383" y="16933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880"/>
              <a:buFont typeface="Calibri"/>
              <a:buNone/>
            </a:pPr>
            <a:r>
              <a:rPr lang="en-GB" sz="2880"/>
              <a:t>IdP-a-a-S: goals and context</a:t>
            </a:r>
            <a:endParaRPr sz="2880"/>
          </a:p>
        </p:txBody>
      </p:sp>
      <p:sp>
        <p:nvSpPr>
          <p:cNvPr id="232" name="Google Shape;232;p37"/>
          <p:cNvSpPr txBox="1"/>
          <p:nvPr>
            <p:ph idx="1" type="body"/>
          </p:nvPr>
        </p:nvSpPr>
        <p:spPr>
          <a:xfrm>
            <a:off x="136750" y="977400"/>
            <a:ext cx="11888700" cy="49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Develop a web platform to manage spawning of SAML Identity Provider for the benefit of  Federations and FedOps ( Identity Federation operators)</a:t>
            </a:r>
            <a:endParaRPr/>
          </a:p>
          <a:p>
            <a:pPr indent="-3556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-"/>
            </a:pPr>
            <a:r>
              <a:rPr lang="en-GB"/>
              <a:t>Define the corresponding business model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Service provisioning model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Value creation 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Costs and pricing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Model for sustainability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Two platforms currently being endorsed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Campus IdP platform GN4-2 JRA3 T1 </a:t>
            </a:r>
            <a:r>
              <a:rPr lang="en-GB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https://campusidp.ct1.garrservices.it/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SAMLIdP.io   </a:t>
            </a:r>
            <a:r>
              <a:rPr lang="en-GB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https://samlidp.io/</a:t>
            </a:r>
            <a:endParaRPr/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8"/>
          <p:cNvSpPr txBox="1"/>
          <p:nvPr>
            <p:ph idx="1" type="body"/>
          </p:nvPr>
        </p:nvSpPr>
        <p:spPr>
          <a:xfrm>
            <a:off x="568345" y="1135975"/>
            <a:ext cx="86337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-"/>
            </a:pPr>
            <a:r>
              <a:rPr lang="en-GB"/>
              <a:t>Move from deployment of platforms to initial additional required developments according to the plan</a:t>
            </a:r>
            <a:endParaRPr/>
          </a:p>
          <a:p>
            <a:pPr indent="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-"/>
            </a:pPr>
            <a:r>
              <a:rPr lang="en-GB"/>
              <a:t>Consolidate the Business Model development</a:t>
            </a:r>
            <a:endParaRPr/>
          </a:p>
          <a:p>
            <a:pPr indent="-3810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To be finalized in sprint 3 + input from f2f meeting with NRENs and Federations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endParaRPr/>
          </a:p>
        </p:txBody>
      </p:sp>
      <p:sp>
        <p:nvSpPr>
          <p:cNvPr id="239" name="Google Shape;239;p38"/>
          <p:cNvSpPr txBox="1"/>
          <p:nvPr>
            <p:ph type="title"/>
          </p:nvPr>
        </p:nvSpPr>
        <p:spPr>
          <a:xfrm>
            <a:off x="467520" y="389664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</a:t>
            </a:r>
            <a:r>
              <a:rPr lang="en-GB"/>
              <a:t>verall role of sprint 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088" y="53450"/>
            <a:ext cx="11305824" cy="7066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0"/>
          <p:cNvSpPr txBox="1"/>
          <p:nvPr>
            <p:ph type="title"/>
          </p:nvPr>
        </p:nvSpPr>
        <p:spPr>
          <a:xfrm>
            <a:off x="305383" y="16933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880"/>
              <a:buFont typeface="Calibri"/>
              <a:buNone/>
            </a:pPr>
            <a:r>
              <a:rPr lang="en-GB" sz="2880"/>
              <a:t>Sprint backlog for sprint 2:</a:t>
            </a:r>
            <a:endParaRPr sz="2880"/>
          </a:p>
        </p:txBody>
      </p:sp>
      <p:sp>
        <p:nvSpPr>
          <p:cNvPr id="251" name="Google Shape;251;p40"/>
          <p:cNvSpPr txBox="1"/>
          <p:nvPr>
            <p:ph idx="1" type="body"/>
          </p:nvPr>
        </p:nvSpPr>
        <p:spPr>
          <a:xfrm>
            <a:off x="305375" y="703725"/>
            <a:ext cx="111759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-"/>
            </a:pPr>
            <a:r>
              <a:rPr lang="en-GB"/>
              <a:t>Ongoing tasks:</a:t>
            </a:r>
            <a:endParaRPr/>
          </a:p>
          <a:p>
            <a:pPr indent="-4064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-"/>
            </a:pPr>
            <a:r>
              <a:rPr lang="en-GB"/>
              <a:t>P1: finalize full deploy</a:t>
            </a:r>
            <a:endParaRPr/>
          </a:p>
          <a:p>
            <a:pPr indent="-3810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P2: Add ability to modify the released attribute set for a custom SP</a:t>
            </a:r>
            <a:endParaRPr/>
          </a:p>
          <a:p>
            <a:pPr indent="-4064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-"/>
            </a:pPr>
            <a:r>
              <a:rPr lang="en-GB"/>
              <a:t>Finalize definition of MVP </a:t>
            </a:r>
            <a:endParaRPr/>
          </a:p>
          <a:p>
            <a:pPr indent="-3810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Business Analysis : discuss all aspects in the canvas</a:t>
            </a:r>
            <a:endParaRPr/>
          </a:p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Not yet started in sprint 2:</a:t>
            </a:r>
            <a:endParaRPr/>
          </a:p>
          <a:p>
            <a:pPr indent="-3810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Functional test description for P1 platform</a:t>
            </a:r>
            <a:endParaRPr/>
          </a:p>
          <a:p>
            <a:pPr indent="-3810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P2: separate MD refresher process</a:t>
            </a:r>
            <a:endParaRPr/>
          </a:p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Completed tasks:</a:t>
            </a:r>
            <a:endParaRPr/>
          </a:p>
          <a:p>
            <a:pPr indent="-3810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Write functional tests for P2</a:t>
            </a:r>
            <a:endParaRPr/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1"/>
          <p:cNvSpPr txBox="1"/>
          <p:nvPr>
            <p:ph idx="1" type="body"/>
          </p:nvPr>
        </p:nvSpPr>
        <p:spPr>
          <a:xfrm>
            <a:off x="459650" y="2506800"/>
            <a:ext cx="8289000" cy="15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400"/>
              <a:buChar char="-"/>
            </a:pPr>
            <a:r>
              <a:rPr i="1" lang="en-GB" sz="2400">
                <a:latin typeface="Arial"/>
                <a:ea typeface="Arial"/>
                <a:cs typeface="Arial"/>
                <a:sym typeface="Arial"/>
              </a:rPr>
              <a:t>Finalized full automated deployment for both platforms</a:t>
            </a:r>
            <a:r>
              <a:rPr i="1" lang="en-GB" sz="24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i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-"/>
            </a:pPr>
            <a:r>
              <a:rPr i="1" lang="en-GB" sz="2400">
                <a:latin typeface="Arial"/>
                <a:ea typeface="Arial"/>
                <a:cs typeface="Arial"/>
                <a:sym typeface="Arial"/>
              </a:rPr>
              <a:t>Functional tests description  for both platforms available and implementation started</a:t>
            </a:r>
            <a:endParaRPr i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400"/>
              <a:buChar char="-"/>
            </a:pPr>
            <a:r>
              <a:rPr i="1" lang="en-GB" sz="2400">
                <a:latin typeface="Arial"/>
                <a:ea typeface="Arial"/>
                <a:cs typeface="Arial"/>
                <a:sym typeface="Arial"/>
              </a:rPr>
              <a:t>Complete the navigation of the business model Canvas</a:t>
            </a:r>
            <a:endParaRPr i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-"/>
            </a:pPr>
            <a:r>
              <a:rPr i="1" lang="en-GB" sz="2400">
                <a:latin typeface="Arial"/>
                <a:ea typeface="Arial"/>
                <a:cs typeface="Arial"/>
                <a:sym typeface="Arial"/>
              </a:rPr>
              <a:t>Finalized Minimal Viable Product description</a:t>
            </a:r>
            <a:endParaRPr i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-"/>
            </a:pPr>
            <a:r>
              <a:rPr i="1" lang="en-GB" sz="2400">
                <a:latin typeface="Arial"/>
                <a:ea typeface="Arial"/>
                <a:cs typeface="Arial"/>
                <a:sym typeface="Arial"/>
              </a:rPr>
              <a:t>P2: Separate the MD refresher process</a:t>
            </a:r>
            <a:endParaRPr i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57" name="Google Shape;257;p41"/>
          <p:cNvSpPr txBox="1"/>
          <p:nvPr>
            <p:ph type="title"/>
          </p:nvPr>
        </p:nvSpPr>
        <p:spPr>
          <a:xfrm>
            <a:off x="998895" y="27301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GB" sz="2880"/>
              <a:t>Definition of Done for Sprint 2</a:t>
            </a:r>
            <a:endParaRPr sz="2880"/>
          </a:p>
        </p:txBody>
      </p:sp>
      <p:sp>
        <p:nvSpPr>
          <p:cNvPr id="258" name="Google Shape;258;p41"/>
          <p:cNvSpPr/>
          <p:nvPr/>
        </p:nvSpPr>
        <p:spPr>
          <a:xfrm>
            <a:off x="350925" y="2373675"/>
            <a:ext cx="9894600" cy="3066900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2"/>
          <p:cNvSpPr txBox="1"/>
          <p:nvPr>
            <p:ph type="title"/>
          </p:nvPr>
        </p:nvSpPr>
        <p:spPr>
          <a:xfrm>
            <a:off x="253695" y="112614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Sprint 2 backlog</a:t>
            </a:r>
            <a:endParaRPr/>
          </a:p>
        </p:txBody>
      </p:sp>
      <p:sp>
        <p:nvSpPr>
          <p:cNvPr id="265" name="Google Shape;265;p42"/>
          <p:cNvSpPr/>
          <p:nvPr/>
        </p:nvSpPr>
        <p:spPr>
          <a:xfrm>
            <a:off x="1688375" y="2006375"/>
            <a:ext cx="3262500" cy="11319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42"/>
          <p:cNvSpPr/>
          <p:nvPr/>
        </p:nvSpPr>
        <p:spPr>
          <a:xfrm>
            <a:off x="1688375" y="3207425"/>
            <a:ext cx="3262500" cy="11319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42"/>
          <p:cNvSpPr/>
          <p:nvPr/>
        </p:nvSpPr>
        <p:spPr>
          <a:xfrm>
            <a:off x="1688375" y="4408475"/>
            <a:ext cx="3262500" cy="11319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42"/>
          <p:cNvSpPr/>
          <p:nvPr/>
        </p:nvSpPr>
        <p:spPr>
          <a:xfrm>
            <a:off x="1688375" y="5609525"/>
            <a:ext cx="3262500" cy="1131900"/>
          </a:xfrm>
          <a:prstGeom prst="roundRect">
            <a:avLst>
              <a:gd fmla="val 16667" name="adj"/>
            </a:avLst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42"/>
          <p:cNvSpPr/>
          <p:nvPr/>
        </p:nvSpPr>
        <p:spPr>
          <a:xfrm>
            <a:off x="1688375" y="805325"/>
            <a:ext cx="3262500" cy="11319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42"/>
          <p:cNvSpPr txBox="1"/>
          <p:nvPr/>
        </p:nvSpPr>
        <p:spPr>
          <a:xfrm>
            <a:off x="2013525" y="1077550"/>
            <a:ext cx="2813100" cy="7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P1, P2: Functional test description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42"/>
          <p:cNvSpPr txBox="1"/>
          <p:nvPr/>
        </p:nvSpPr>
        <p:spPr>
          <a:xfrm>
            <a:off x="1913075" y="2112150"/>
            <a:ext cx="2813100" cy="7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P1: finalize full deploy - Ansible and Rabbit Worker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42"/>
          <p:cNvSpPr txBox="1"/>
          <p:nvPr/>
        </p:nvSpPr>
        <p:spPr>
          <a:xfrm>
            <a:off x="1913075" y="3400175"/>
            <a:ext cx="2813100" cy="7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Further structure Business Analysis taking into account all canvas features 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42"/>
          <p:cNvSpPr txBox="1"/>
          <p:nvPr/>
        </p:nvSpPr>
        <p:spPr>
          <a:xfrm>
            <a:off x="1829050" y="4504850"/>
            <a:ext cx="2813100" cy="7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Finalize the Minimal Viable Product (MVP) definition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Pending f2f discussion with NRENs at TNC2019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42"/>
          <p:cNvSpPr txBox="1"/>
          <p:nvPr/>
        </p:nvSpPr>
        <p:spPr>
          <a:xfrm>
            <a:off x="1913075" y="5802275"/>
            <a:ext cx="2813100" cy="7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P2: prepare the MD refresher process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5" name="Google Shape;275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32400" y="2282084"/>
            <a:ext cx="447222" cy="447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32400" y="3549759"/>
            <a:ext cx="447222" cy="447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5501" y="1147655"/>
            <a:ext cx="447226" cy="447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2401" y="5997493"/>
            <a:ext cx="447226" cy="447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32400" y="4773634"/>
            <a:ext cx="447222" cy="4472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0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3"/>
          <p:cNvSpPr txBox="1"/>
          <p:nvPr>
            <p:ph idx="1" type="body"/>
          </p:nvPr>
        </p:nvSpPr>
        <p:spPr>
          <a:xfrm>
            <a:off x="998895" y="1428050"/>
            <a:ext cx="86337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Completed the analysis of all the features reported by the Business Model canvas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Costs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Offering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Decided to organize a f2f @ TNC 2019 with Federations to update general ideas around IdP-a-a-S business model gathered 3 years ago (2016)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GB"/>
              <a:t>Started organization of f2f session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Just started writing document gathering outcome of canvas discussions</a:t>
            </a:r>
            <a:endParaRPr/>
          </a:p>
        </p:txBody>
      </p:sp>
      <p:sp>
        <p:nvSpPr>
          <p:cNvPr id="286" name="Google Shape;286;p43"/>
          <p:cNvSpPr txBox="1"/>
          <p:nvPr>
            <p:ph type="title"/>
          </p:nvPr>
        </p:nvSpPr>
        <p:spPr>
          <a:xfrm>
            <a:off x="998895" y="705164"/>
            <a:ext cx="9894600" cy="43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Business model development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1053" y="12"/>
            <a:ext cx="9749899" cy="740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