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  <p:sldMasterId id="2147483650" r:id="rId4"/>
    <p:sldMasterId id="214748368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1" roundtripDataSignature="AMtx7miashcjq82NslYVFRSqOdXbCe4h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customschemas.google.com/relationships/presentationmetadata" Target="metadata"/><Relationship Id="rId10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sr-Latn-R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Relationship Id="rId3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Relationship Id="rId3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Relationship Id="rId3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Relationship Id="rId3" Type="http://schemas.openxmlformats.org/officeDocument/2006/relationships/image" Target="../media/image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jpg"/><Relationship Id="rId3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jpg"/><Relationship Id="rId3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jpg"/><Relationship Id="rId3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Relationship Id="rId3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jpg"/><Relationship Id="rId3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jpg"/><Relationship Id="rId3" Type="http://schemas.openxmlformats.org/officeDocument/2006/relationships/image" Target="../media/image5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jpg"/><Relationship Id="rId3" Type="http://schemas.openxmlformats.org/officeDocument/2006/relationships/image" Target="../media/image5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jpg"/><Relationship Id="rId3" Type="http://schemas.openxmlformats.org/officeDocument/2006/relationships/image" Target="../media/image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jpg"/><Relationship Id="rId3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jpg"/><Relationship Id="rId3" Type="http://schemas.openxmlformats.org/officeDocument/2006/relationships/image" Target="../media/image5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7.jpg"/><Relationship Id="rId3" Type="http://schemas.openxmlformats.org/officeDocument/2006/relationships/image" Target="../media/image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jpg"/><Relationship Id="rId3" Type="http://schemas.openxmlformats.org/officeDocument/2006/relationships/image" Target="../media/image5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9.jpg"/><Relationship Id="rId3" Type="http://schemas.openxmlformats.org/officeDocument/2006/relationships/image" Target="../media/image5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jpg"/><Relationship Id="rId3" Type="http://schemas.openxmlformats.org/officeDocument/2006/relationships/image" Target="../media/image5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1.jpg"/><Relationship Id="rId3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3.jpg"/><Relationship Id="rId3" Type="http://schemas.openxmlformats.org/officeDocument/2006/relationships/image" Target="../media/image5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4.jpg"/><Relationship Id="rId3" Type="http://schemas.openxmlformats.org/officeDocument/2006/relationships/image" Target="../media/image5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Relationship Id="rId3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Relationship Id="rId3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Custom Layout">
  <p:cSld name="7_Custom Layou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90968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5" name="Google Shape;75;p1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Custom Layout">
  <p:cSld name="8_Custom Layou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1" name="Google Shape;81;p1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Custom Layout">
  <p:cSld name="9_Custom Layou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7" name="Google Shape;87;p2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2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Custom Layout">
  <p:cSld name="10_Custom Layou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3" name="Google Shape;93;p2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Custom Layout">
  <p:cSld name="11_Custom Layou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9" name="Google Shape;99;p2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Custom Layout">
  <p:cSld name="12_Custom Layou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05" name="Google Shape;105;p2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2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Custom Layout">
  <p:cSld name="13_Custom Layou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2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Custom Layout">
  <p:cSld name="14_Custom Layou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7" name="Google Shape;117;p2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2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Custom Layout">
  <p:cSld name="15_Custom Layou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3" name="Google Shape;123;p2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2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Custom Layout">
  <p:cSld name="16_Custom Layou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9" name="Google Shape;129;p2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2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8"/>
          <p:cNvSpPr txBox="1"/>
          <p:nvPr>
            <p:ph idx="1" type="body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CHFILE02\Folders\Francesca\My Documents\GEANT\GN4\GN4-1\Templates\geant_logo_300dpi.jpg" id="28" name="Google Shape;2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8"/>
          <p:cNvSpPr/>
          <p:nvPr/>
        </p:nvSpPr>
        <p:spPr>
          <a:xfrm>
            <a:off x="9387782" y="6292970"/>
            <a:ext cx="114262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Custom Layout">
  <p:cSld name="17_Custom Layou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35" name="Google Shape;135;p2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2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Custom Layout">
  <p:cSld name="18_Custom Layou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1" name="Google Shape;141;p2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Custom Layout">
  <p:cSld name="19_Custom Layou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0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7" name="Google Shape;147;p30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0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3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Custom Layout">
  <p:cSld name="20_Custom Layou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3" name="Google Shape;153;p3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5" name="Google Shape;155;p3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Custom Layout">
  <p:cSld name="21_Custom Layou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9" name="Google Shape;159;p3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3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Custom Layout">
  <p:cSld name="22_Custom Layou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5" name="Google Shape;165;p3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3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3_Custom Layout">
  <p:cSld name="23_Custom Layout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54879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1" name="Google Shape;171;p3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3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Custom Layout">
  <p:cSld name="24_Custom Layout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7" name="Google Shape;177;p3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9" name="Google Shape;179;p3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5_Custom Layout">
  <p:cSld name="25_Custom Layout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3" name="Google Shape;183;p3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3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6_Custom Layout">
  <p:cSld name="26_Custom Layout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89" name="Google Shape;189;p3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3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11"/>
          <p:cNvPicPr preferRelativeResize="0"/>
          <p:nvPr/>
        </p:nvPicPr>
        <p:blipFill rotWithShape="1">
          <a:blip r:embed="rId2">
            <a:alphaModFix/>
          </a:blip>
          <a:srcRect b="0" l="34639" r="0" t="0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11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7_Custom Layout">
  <p:cSld name="27_Custom Layou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8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5" name="Google Shape;195;p38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8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3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Custom Layout">
  <p:cSld name="28_Custom Layout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9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01" name="Google Shape;201;p39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9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3" name="Google Shape;203;p3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Custom Layout">
  <p:cSld name="1_Custom Layou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12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2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Custom Layout">
  <p:cSld name="2_Custom Layou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4" name="Google Shape;44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3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Custom Layout">
  <p:cSld name="3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0" name="Google Shape;5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3748" y="-8626"/>
            <a:ext cx="2868252" cy="6866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4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4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Custom Layout">
  <p:cSld name="4_Custom Layou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5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1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Custom Layout">
  <p:cSld name="5_Custom Layou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2" name="Google Shape;6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6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Custom Layout">
  <p:cSld name="6_Custom Layou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8" name="Google Shape;6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7"/>
          <p:cNvPicPr preferRelativeResize="0"/>
          <p:nvPr/>
        </p:nvPicPr>
        <p:blipFill rotWithShape="1">
          <a:blip r:embed="rId3">
            <a:alphaModFix/>
          </a:blip>
          <a:srcRect b="18334" l="0" r="0" t="0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29" Type="http://schemas.openxmlformats.org/officeDocument/2006/relationships/slideLayout" Target="../slideLayouts/slideLayout30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31" Type="http://schemas.openxmlformats.org/officeDocument/2006/relationships/theme" Target="../theme/theme1.xml"/><Relationship Id="rId3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5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32.xml"/><Relationship Id="rId5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/>
              <a:t>‹#›</a:t>
            </a:fld>
            <a:endParaRPr/>
          </a:p>
        </p:txBody>
      </p:sp>
      <p:pic>
        <p:nvPicPr>
          <p:cNvPr id="15" name="Google Shape;15;p5"/>
          <p:cNvPicPr preferRelativeResize="0"/>
          <p:nvPr/>
        </p:nvPicPr>
        <p:blipFill rotWithShape="1">
          <a:blip r:embed="rId1">
            <a:alphaModFix/>
          </a:blip>
          <a:srcRect b="53353" l="29113" r="32413" t="13460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5"/>
          <p:cNvSpPr txBox="1"/>
          <p:nvPr/>
        </p:nvSpPr>
        <p:spPr>
          <a:xfrm>
            <a:off x="882913" y="1834440"/>
            <a:ext cx="7134035" cy="15998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0" i="0" lang="sr-Latn-RS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eduGAIN roadmap</a:t>
            </a:r>
            <a:br>
              <a:rPr b="0" i="0" lang="sr-Latn-RS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sr-Latn-RS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Operations  and  Development</a:t>
            </a:r>
            <a:endParaRPr/>
          </a:p>
        </p:txBody>
      </p:sp>
      <p:sp>
        <p:nvSpPr>
          <p:cNvPr id="17" name="Google Shape;17;p5"/>
          <p:cNvSpPr txBox="1"/>
          <p:nvPr/>
        </p:nvSpPr>
        <p:spPr>
          <a:xfrm>
            <a:off x="892438" y="6087277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i="0" lang="sr-Latn-R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5"/>
          <p:cNvPicPr preferRelativeResize="0"/>
          <p:nvPr/>
        </p:nvPicPr>
        <p:blipFill rotWithShape="1">
          <a:blip r:embed="rId2">
            <a:alphaModFix/>
          </a:blip>
          <a:srcRect b="-7428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b="1" i="0" sz="32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Google Shape;22;p7"/>
          <p:cNvSpPr txBox="1"/>
          <p:nvPr>
            <p:ph idx="1" type="body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7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sr-Latn-RS" sz="1200" u="none" cap="none" strike="noStrik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6" name="Google Shape;206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7" name="Google Shape;207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8" name="Google Shape;208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9" name="Google Shape;209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/>
              <a:t>‹#›</a:t>
            </a:fld>
            <a:endParaRPr/>
          </a:p>
        </p:txBody>
      </p:sp>
      <p:pic>
        <p:nvPicPr>
          <p:cNvPr id="210" name="Google Shape;210;p9"/>
          <p:cNvPicPr preferRelativeResize="0"/>
          <p:nvPr/>
        </p:nvPicPr>
        <p:blipFill rotWithShape="1">
          <a:blip r:embed="rId1">
            <a:alphaModFix/>
          </a:blip>
          <a:srcRect b="53353" l="29113" r="32413" t="13460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9"/>
          <p:cNvSpPr txBox="1"/>
          <p:nvPr/>
        </p:nvSpPr>
        <p:spPr>
          <a:xfrm>
            <a:off x="998895" y="2538238"/>
            <a:ext cx="6087102" cy="473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sr-Latn-RS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</a:t>
            </a:r>
            <a:r>
              <a:rPr b="1" lang="sr-Latn-RS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you</a:t>
            </a:r>
            <a:endParaRPr b="1"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9"/>
          <p:cNvSpPr txBox="1"/>
          <p:nvPr/>
        </p:nvSpPr>
        <p:spPr>
          <a:xfrm>
            <a:off x="998895" y="5110823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0" lang="sr-Latn-R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b="0"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9"/>
          <p:cNvSpPr txBox="1"/>
          <p:nvPr/>
        </p:nvSpPr>
        <p:spPr>
          <a:xfrm>
            <a:off x="998896" y="3357061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sr-Latn-R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9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3347" y="6157486"/>
            <a:ext cx="568670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9"/>
          <p:cNvPicPr preferRelativeResize="0"/>
          <p:nvPr/>
        </p:nvPicPr>
        <p:blipFill rotWithShape="1">
          <a:blip r:embed="rId3">
            <a:alphaModFix/>
          </a:blip>
          <a:srcRect b="-7428" l="0" r="0" t="0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"/>
          <p:cNvSpPr txBox="1"/>
          <p:nvPr>
            <p:ph type="title"/>
          </p:nvPr>
        </p:nvSpPr>
        <p:spPr>
          <a:xfrm>
            <a:off x="998895" y="24671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sr-Latn-RS" sz="2880"/>
              <a:t>eduGAIN Operations and Deployment Roadmap</a:t>
            </a:r>
            <a:endParaRPr sz="2880"/>
          </a:p>
        </p:txBody>
      </p:sp>
      <p:sp>
        <p:nvSpPr>
          <p:cNvPr id="227" name="Google Shape;227;p2"/>
          <p:cNvSpPr/>
          <p:nvPr/>
        </p:nvSpPr>
        <p:spPr>
          <a:xfrm>
            <a:off x="0" y="4341732"/>
            <a:ext cx="12281715" cy="160045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2"/>
          <p:cNvSpPr/>
          <p:nvPr/>
        </p:nvSpPr>
        <p:spPr>
          <a:xfrm>
            <a:off x="-11743" y="2768260"/>
            <a:ext cx="12281715" cy="158153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"/>
          <p:cNvSpPr/>
          <p:nvPr/>
        </p:nvSpPr>
        <p:spPr>
          <a:xfrm>
            <a:off x="0" y="987472"/>
            <a:ext cx="12281715" cy="180878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"/>
          <p:cNvSpPr txBox="1"/>
          <p:nvPr/>
        </p:nvSpPr>
        <p:spPr>
          <a:xfrm>
            <a:off x="281534" y="1403850"/>
            <a:ext cx="1245938" cy="9723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b="1" i="0" lang="sr-Latn-RS" sz="1754" u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eduGAIN Operations</a:t>
            </a:r>
            <a:endParaRPr b="1" i="0" sz="1754" u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1" name="Google Shape;231;p2"/>
          <p:cNvCxnSpPr/>
          <p:nvPr/>
        </p:nvCxnSpPr>
        <p:spPr>
          <a:xfrm>
            <a:off x="1617379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2" name="Google Shape;232;p2"/>
          <p:cNvCxnSpPr/>
          <p:nvPr/>
        </p:nvCxnSpPr>
        <p:spPr>
          <a:xfrm>
            <a:off x="275819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3" name="Google Shape;233;p2"/>
          <p:cNvCxnSpPr/>
          <p:nvPr/>
        </p:nvCxnSpPr>
        <p:spPr>
          <a:xfrm>
            <a:off x="3913325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4" name="Google Shape;234;p2"/>
          <p:cNvCxnSpPr/>
          <p:nvPr/>
        </p:nvCxnSpPr>
        <p:spPr>
          <a:xfrm>
            <a:off x="506846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5" name="Google Shape;235;p2"/>
          <p:cNvCxnSpPr/>
          <p:nvPr/>
        </p:nvCxnSpPr>
        <p:spPr>
          <a:xfrm>
            <a:off x="737873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6" name="Google Shape;236;p2"/>
          <p:cNvCxnSpPr/>
          <p:nvPr/>
        </p:nvCxnSpPr>
        <p:spPr>
          <a:xfrm>
            <a:off x="8533865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7" name="Google Shape;237;p2"/>
          <p:cNvCxnSpPr/>
          <p:nvPr/>
        </p:nvCxnSpPr>
        <p:spPr>
          <a:xfrm>
            <a:off x="9689000" y="487065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8" name="Google Shape;238;p2"/>
          <p:cNvSpPr/>
          <p:nvPr/>
        </p:nvSpPr>
        <p:spPr>
          <a:xfrm>
            <a:off x="1603058" y="446364"/>
            <a:ext cx="924108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2"/>
          <p:cNvCxnSpPr/>
          <p:nvPr/>
        </p:nvCxnSpPr>
        <p:spPr>
          <a:xfrm>
            <a:off x="6223595" y="487065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196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0" name="Google Shape;240;p2"/>
          <p:cNvCxnSpPr/>
          <p:nvPr/>
        </p:nvCxnSpPr>
        <p:spPr>
          <a:xfrm>
            <a:off x="10844139" y="487065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196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1" name="Google Shape;241;p2"/>
          <p:cNvSpPr txBox="1"/>
          <p:nvPr/>
        </p:nvSpPr>
        <p:spPr>
          <a:xfrm>
            <a:off x="3575752" y="421732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b="1" sz="1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"/>
          <p:cNvSpPr txBox="1"/>
          <p:nvPr/>
        </p:nvSpPr>
        <p:spPr>
          <a:xfrm>
            <a:off x="437039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2"/>
          <p:cNvSpPr txBox="1"/>
          <p:nvPr/>
        </p:nvSpPr>
        <p:spPr>
          <a:xfrm>
            <a:off x="205913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2"/>
          <p:cNvSpPr txBox="1"/>
          <p:nvPr/>
        </p:nvSpPr>
        <p:spPr>
          <a:xfrm>
            <a:off x="321476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2"/>
          <p:cNvSpPr txBox="1"/>
          <p:nvPr/>
        </p:nvSpPr>
        <p:spPr>
          <a:xfrm>
            <a:off x="899291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"/>
          <p:cNvSpPr txBox="1"/>
          <p:nvPr/>
        </p:nvSpPr>
        <p:spPr>
          <a:xfrm>
            <a:off x="668165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"/>
          <p:cNvSpPr txBox="1"/>
          <p:nvPr/>
        </p:nvSpPr>
        <p:spPr>
          <a:xfrm>
            <a:off x="783728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"/>
          <p:cNvSpPr txBox="1"/>
          <p:nvPr/>
        </p:nvSpPr>
        <p:spPr>
          <a:xfrm>
            <a:off x="8223228" y="428834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sz="1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"/>
          <p:cNvSpPr txBox="1"/>
          <p:nvPr/>
        </p:nvSpPr>
        <p:spPr>
          <a:xfrm>
            <a:off x="552602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"/>
          <p:cNvSpPr txBox="1"/>
          <p:nvPr/>
        </p:nvSpPr>
        <p:spPr>
          <a:xfrm>
            <a:off x="10148553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2"/>
          <p:cNvSpPr txBox="1"/>
          <p:nvPr/>
        </p:nvSpPr>
        <p:spPr>
          <a:xfrm>
            <a:off x="2755449" y="2851999"/>
            <a:ext cx="2240280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Setup procedures and tooling for security support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2"/>
          <p:cNvSpPr txBox="1"/>
          <p:nvPr/>
        </p:nvSpPr>
        <p:spPr>
          <a:xfrm>
            <a:off x="5085101" y="2851999"/>
            <a:ext cx="2221896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Pilot security support function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2"/>
          <p:cNvSpPr txBox="1"/>
          <p:nvPr/>
        </p:nvSpPr>
        <p:spPr>
          <a:xfrm>
            <a:off x="7377969" y="2851999"/>
            <a:ext cx="2240280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Summarize pilot results and define further plans for production 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2"/>
          <p:cNvSpPr/>
          <p:nvPr/>
        </p:nvSpPr>
        <p:spPr>
          <a:xfrm>
            <a:off x="230704" y="3231307"/>
            <a:ext cx="124782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80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eduGAIN Support</a:t>
            </a:r>
            <a:endParaRPr b="1" sz="1800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2"/>
          <p:cNvSpPr txBox="1"/>
          <p:nvPr/>
        </p:nvSpPr>
        <p:spPr>
          <a:xfrm>
            <a:off x="2761719" y="4423234"/>
            <a:ext cx="2311367" cy="73152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eduGAIN Operational Practice Statement and MRPS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"/>
          <p:cNvSpPr txBox="1"/>
          <p:nvPr/>
        </p:nvSpPr>
        <p:spPr>
          <a:xfrm>
            <a:off x="281534" y="4646471"/>
            <a:ext cx="1183928" cy="1002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b="1" lang="sr-Latn-RS" sz="18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eduGAIN Policy</a:t>
            </a:r>
            <a:endParaRPr b="1" sz="18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"/>
          <p:cNvSpPr txBox="1"/>
          <p:nvPr/>
        </p:nvSpPr>
        <p:spPr>
          <a:xfrm>
            <a:off x="1613732" y="1805218"/>
            <a:ext cx="3380453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long-term plan for redesign of metadata signing practice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"/>
          <p:cNvSpPr/>
          <p:nvPr/>
        </p:nvSpPr>
        <p:spPr>
          <a:xfrm>
            <a:off x="1603058" y="5470655"/>
            <a:ext cx="9220614" cy="138203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Operations, Deployment of Enhancements, Support and Engagement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2"/>
          <p:cNvSpPr txBox="1"/>
          <p:nvPr/>
        </p:nvSpPr>
        <p:spPr>
          <a:xfrm>
            <a:off x="2762526" y="5221126"/>
            <a:ext cx="3454595" cy="54864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Enforcement of the new MRPS and SAML Profile, as agreed by the SG 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"/>
          <p:cNvSpPr txBox="1"/>
          <p:nvPr/>
        </p:nvSpPr>
        <p:spPr>
          <a:xfrm>
            <a:off x="2224401" y="3641625"/>
            <a:ext cx="2760695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Train and make new people for support team fully operational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"/>
          <p:cNvSpPr txBox="1"/>
          <p:nvPr/>
        </p:nvSpPr>
        <p:spPr>
          <a:xfrm>
            <a:off x="5067252" y="3641625"/>
            <a:ext cx="2921346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Extension and improvement of the proactive support function  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"/>
          <p:cNvSpPr txBox="1"/>
          <p:nvPr/>
        </p:nvSpPr>
        <p:spPr>
          <a:xfrm>
            <a:off x="5073086" y="1805218"/>
            <a:ext cx="1461148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Community engagement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"/>
          <p:cNvSpPr txBox="1"/>
          <p:nvPr/>
        </p:nvSpPr>
        <p:spPr>
          <a:xfrm>
            <a:off x="6603883" y="1805218"/>
            <a:ext cx="4240255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the plan and implement the new metadata signing practice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"/>
          <p:cNvSpPr txBox="1"/>
          <p:nvPr/>
        </p:nvSpPr>
        <p:spPr>
          <a:xfrm>
            <a:off x="1620578" y="2395142"/>
            <a:ext cx="9220147" cy="341633"/>
          </a:xfrm>
          <a:prstGeom prst="rect">
            <a:avLst/>
          </a:prstGeom>
          <a:noFill/>
          <a:ln cap="flat" cmpd="sng" w="9525">
            <a:solidFill>
              <a:srgbClr val="5481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Ongoing improvements to the eduGAIN operations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"/>
          <p:cNvSpPr txBox="1"/>
          <p:nvPr/>
        </p:nvSpPr>
        <p:spPr>
          <a:xfrm>
            <a:off x="1631701" y="1027326"/>
            <a:ext cx="2288099" cy="73152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and implement short-term metadata certificate renewal plan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"/>
          <p:cNvSpPr txBox="1"/>
          <p:nvPr>
            <p:ph type="title"/>
          </p:nvPr>
        </p:nvSpPr>
        <p:spPr>
          <a:xfrm>
            <a:off x="998895" y="205432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sr-Latn-RS" sz="2880"/>
              <a:t>eduGAIN Development Roadmap</a:t>
            </a:r>
            <a:endParaRPr sz="2880"/>
          </a:p>
        </p:txBody>
      </p:sp>
      <p:sp>
        <p:nvSpPr>
          <p:cNvPr id="271" name="Google Shape;271;p3"/>
          <p:cNvSpPr/>
          <p:nvPr/>
        </p:nvSpPr>
        <p:spPr>
          <a:xfrm>
            <a:off x="-23486" y="4299208"/>
            <a:ext cx="12281715" cy="160045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3"/>
          <p:cNvSpPr/>
          <p:nvPr/>
        </p:nvSpPr>
        <p:spPr>
          <a:xfrm>
            <a:off x="-11743" y="3097881"/>
            <a:ext cx="12281715" cy="1199447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3"/>
          <p:cNvSpPr/>
          <p:nvPr/>
        </p:nvSpPr>
        <p:spPr>
          <a:xfrm>
            <a:off x="0" y="1317093"/>
            <a:ext cx="12281715" cy="180878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4" name="Google Shape;274;p3"/>
          <p:cNvCxnSpPr/>
          <p:nvPr/>
        </p:nvCxnSpPr>
        <p:spPr>
          <a:xfrm>
            <a:off x="1617379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5" name="Google Shape;275;p3"/>
          <p:cNvCxnSpPr/>
          <p:nvPr/>
        </p:nvCxnSpPr>
        <p:spPr>
          <a:xfrm>
            <a:off x="275819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6" name="Google Shape;276;p3"/>
          <p:cNvCxnSpPr/>
          <p:nvPr/>
        </p:nvCxnSpPr>
        <p:spPr>
          <a:xfrm>
            <a:off x="3913325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7" name="Google Shape;277;p3"/>
          <p:cNvCxnSpPr/>
          <p:nvPr/>
        </p:nvCxnSpPr>
        <p:spPr>
          <a:xfrm>
            <a:off x="506846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8" name="Google Shape;278;p3"/>
          <p:cNvCxnSpPr/>
          <p:nvPr/>
        </p:nvCxnSpPr>
        <p:spPr>
          <a:xfrm>
            <a:off x="737873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9" name="Google Shape;279;p3"/>
          <p:cNvCxnSpPr/>
          <p:nvPr/>
        </p:nvCxnSpPr>
        <p:spPr>
          <a:xfrm>
            <a:off x="8533865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0" name="Google Shape;280;p3"/>
          <p:cNvCxnSpPr/>
          <p:nvPr/>
        </p:nvCxnSpPr>
        <p:spPr>
          <a:xfrm>
            <a:off x="9689000" y="827316"/>
            <a:ext cx="0" cy="5455125"/>
          </a:xfrm>
          <a:prstGeom prst="straightConnector1">
            <a:avLst/>
          </a:prstGeom>
          <a:noFill/>
          <a:ln cap="flat" cmpd="sng" w="9525">
            <a:solidFill>
              <a:schemeClr val="accent1">
                <a:alpha val="3882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1" name="Google Shape;281;p3"/>
          <p:cNvSpPr/>
          <p:nvPr/>
        </p:nvSpPr>
        <p:spPr>
          <a:xfrm>
            <a:off x="1603058" y="775985"/>
            <a:ext cx="924108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2" name="Google Shape;282;p3"/>
          <p:cNvCxnSpPr/>
          <p:nvPr/>
        </p:nvCxnSpPr>
        <p:spPr>
          <a:xfrm>
            <a:off x="6223595" y="827316"/>
            <a:ext cx="0" cy="5455125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196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3" name="Google Shape;283;p3"/>
          <p:cNvCxnSpPr/>
          <p:nvPr/>
        </p:nvCxnSpPr>
        <p:spPr>
          <a:xfrm>
            <a:off x="10844139" y="827316"/>
            <a:ext cx="0" cy="5072350"/>
          </a:xfrm>
          <a:prstGeom prst="straightConnector1">
            <a:avLst/>
          </a:prstGeom>
          <a:noFill/>
          <a:ln cap="flat" cmpd="sng" w="12700">
            <a:solidFill>
              <a:srgbClr val="0C0C0C">
                <a:alpha val="2196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4" name="Google Shape;284;p3"/>
          <p:cNvSpPr txBox="1"/>
          <p:nvPr/>
        </p:nvSpPr>
        <p:spPr>
          <a:xfrm>
            <a:off x="3575752" y="751353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b="1" sz="1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"/>
          <p:cNvSpPr txBox="1"/>
          <p:nvPr/>
        </p:nvSpPr>
        <p:spPr>
          <a:xfrm>
            <a:off x="437039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3"/>
          <p:cNvSpPr txBox="1"/>
          <p:nvPr/>
        </p:nvSpPr>
        <p:spPr>
          <a:xfrm>
            <a:off x="205913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3"/>
          <p:cNvSpPr txBox="1"/>
          <p:nvPr/>
        </p:nvSpPr>
        <p:spPr>
          <a:xfrm>
            <a:off x="321476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3"/>
          <p:cNvSpPr txBox="1"/>
          <p:nvPr/>
        </p:nvSpPr>
        <p:spPr>
          <a:xfrm>
            <a:off x="899291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3"/>
          <p:cNvSpPr txBox="1"/>
          <p:nvPr/>
        </p:nvSpPr>
        <p:spPr>
          <a:xfrm>
            <a:off x="668165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3"/>
          <p:cNvSpPr txBox="1"/>
          <p:nvPr/>
        </p:nvSpPr>
        <p:spPr>
          <a:xfrm>
            <a:off x="783728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3"/>
          <p:cNvSpPr txBox="1"/>
          <p:nvPr/>
        </p:nvSpPr>
        <p:spPr>
          <a:xfrm>
            <a:off x="8223228" y="758455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sz="1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3"/>
          <p:cNvSpPr txBox="1"/>
          <p:nvPr/>
        </p:nvSpPr>
        <p:spPr>
          <a:xfrm>
            <a:off x="552602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3"/>
          <p:cNvSpPr txBox="1"/>
          <p:nvPr/>
        </p:nvSpPr>
        <p:spPr>
          <a:xfrm>
            <a:off x="10148553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b="1"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3"/>
          <p:cNvSpPr txBox="1"/>
          <p:nvPr/>
        </p:nvSpPr>
        <p:spPr>
          <a:xfrm>
            <a:off x="312802" y="1726259"/>
            <a:ext cx="1483451" cy="943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b="1" lang="sr-Latn-RS" sz="1754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F-ticks for eduGAIN</a:t>
            </a:r>
            <a:endParaRPr b="1" sz="1754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"/>
          <p:cNvSpPr/>
          <p:nvPr/>
        </p:nvSpPr>
        <p:spPr>
          <a:xfrm>
            <a:off x="241241" y="3338012"/>
            <a:ext cx="1798993" cy="64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sr-Latn-RS" sz="180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Campus IdP toolkit</a:t>
            </a:r>
            <a:endParaRPr b="1" sz="1800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"/>
          <p:cNvSpPr txBox="1"/>
          <p:nvPr/>
        </p:nvSpPr>
        <p:spPr>
          <a:xfrm>
            <a:off x="320679" y="4651222"/>
            <a:ext cx="1409620" cy="943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b="1" lang="sr-Latn-RS" sz="18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Sirtfi checking tool</a:t>
            </a:r>
            <a:endParaRPr b="1" sz="18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"/>
          <p:cNvSpPr txBox="1"/>
          <p:nvPr/>
        </p:nvSpPr>
        <p:spPr>
          <a:xfrm>
            <a:off x="1626722" y="1436464"/>
            <a:ext cx="3383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Technical development work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"/>
          <p:cNvSpPr txBox="1"/>
          <p:nvPr/>
        </p:nvSpPr>
        <p:spPr>
          <a:xfrm>
            <a:off x="5082497" y="1436464"/>
            <a:ext cx="2240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Implement the service visualisation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3"/>
          <p:cNvSpPr txBox="1"/>
          <p:nvPr/>
        </p:nvSpPr>
        <p:spPr>
          <a:xfrm>
            <a:off x="3901777" y="2278044"/>
            <a:ext cx="3418312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the adoption plan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3"/>
          <p:cNvSpPr txBox="1"/>
          <p:nvPr/>
        </p:nvSpPr>
        <p:spPr>
          <a:xfrm>
            <a:off x="7390474" y="2278044"/>
            <a:ext cx="3383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anchorCtr="0" anchor="ctr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Run the service following adoption plan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3"/>
          <p:cNvSpPr txBox="1"/>
          <p:nvPr/>
        </p:nvSpPr>
        <p:spPr>
          <a:xfrm>
            <a:off x="3925735" y="3345932"/>
            <a:ext cx="2859532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the product offering and transition to production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"/>
          <p:cNvSpPr txBox="1"/>
          <p:nvPr/>
        </p:nvSpPr>
        <p:spPr>
          <a:xfrm>
            <a:off x="1600290" y="3345932"/>
            <a:ext cx="2240280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Test the product within NREN IdP hosting service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3"/>
          <p:cNvSpPr txBox="1"/>
          <p:nvPr/>
        </p:nvSpPr>
        <p:spPr>
          <a:xfrm>
            <a:off x="6881095" y="3345932"/>
            <a:ext cx="1567575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Plan for service evolution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3"/>
          <p:cNvSpPr txBox="1"/>
          <p:nvPr/>
        </p:nvSpPr>
        <p:spPr>
          <a:xfrm>
            <a:off x="3923150" y="4710875"/>
            <a:ext cx="6921000" cy="7107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Define and implement workflows for tool usage 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3"/>
          <p:cNvSpPr/>
          <p:nvPr/>
        </p:nvSpPr>
        <p:spPr>
          <a:xfrm>
            <a:off x="1603058" y="5470655"/>
            <a:ext cx="9220614" cy="138203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703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Service Improvements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2019-05-23T15:01:58Z</dcterms:created>
  <dc:creator>Marina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