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50" r:id="rId2"/>
    <p:sldMasterId id="2147483681" r:id="rId3"/>
  </p:sldMasterIdLst>
  <p:notesMasterIdLst>
    <p:notesMasterId r:id="rId11"/>
  </p:notesMasterIdLst>
  <p:sldIdLst>
    <p:sldId id="256" r:id="rId4"/>
    <p:sldId id="261" r:id="rId5"/>
    <p:sldId id="257" r:id="rId6"/>
    <p:sldId id="262" r:id="rId7"/>
    <p:sldId id="258" r:id="rId8"/>
    <p:sldId id="263" r:id="rId9"/>
    <p:sldId id="259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12" roundtripDataSignature="AMtx7miashcjq82NslYVFRSqOdXbCe4hF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/>
    <p:restoredTop sz="78274"/>
  </p:normalViewPr>
  <p:slideViewPr>
    <p:cSldViewPr snapToGrid="0" snapToObjects="1">
      <p:cViewPr varScale="1">
        <p:scale>
          <a:sx n="114" d="100"/>
          <a:sy n="114" d="100"/>
        </p:scale>
        <p:origin x="19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customschemas.google.com/relationships/presentationmetadata" Target="metadata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0" name="Google Shape;22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dirty="0"/>
              <a:t>Add </a:t>
            </a:r>
            <a:r>
              <a:rPr lang="en-US" dirty="0" err="1"/>
              <a:t>edugain</a:t>
            </a:r>
            <a:r>
              <a:rPr lang="en-US" dirty="0"/>
              <a:t> training as a separate </a:t>
            </a:r>
            <a:r>
              <a:rPr lang="en-US" dirty="0" err="1"/>
              <a:t>swimline</a:t>
            </a:r>
            <a:r>
              <a:rPr lang="en-US" dirty="0"/>
              <a:t> – we need a team for this, Davide will ask </a:t>
            </a:r>
            <a:r>
              <a:rPr lang="en-US" dirty="0" err="1"/>
              <a:t>Anass</a:t>
            </a:r>
            <a:r>
              <a:rPr lang="en-US" dirty="0"/>
              <a:t> how to lead this. Explore idea to engage Irina </a:t>
            </a:r>
            <a:r>
              <a:rPr lang="en-US" dirty="0" err="1"/>
              <a:t>Mihailkova</a:t>
            </a:r>
            <a:r>
              <a:rPr lang="en-US" dirty="0"/>
              <a:t> 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dirty="0" err="1"/>
              <a:t>eduGAIN</a:t>
            </a:r>
            <a:r>
              <a:rPr lang="en-US" dirty="0"/>
              <a:t> support: </a:t>
            </a:r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dirty="0"/>
              <a:t>Engage again that Thomas participates  in security team. Davide will ping him to attend meetings</a:t>
            </a:r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dirty="0"/>
              <a:t>Think about adding </a:t>
            </a:r>
            <a:r>
              <a:rPr lang="en-US" dirty="0" err="1"/>
              <a:t>Incommon</a:t>
            </a:r>
            <a:r>
              <a:rPr lang="en-US" dirty="0"/>
              <a:t> to the support – bring this up with the quarter meeting with Internet 2…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dirty="0" err="1"/>
              <a:t>eduGAIN</a:t>
            </a:r>
            <a:r>
              <a:rPr lang="en-US" dirty="0"/>
              <a:t> security: </a:t>
            </a:r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dirty="0"/>
              <a:t>SIR handbook, finish the review process in collaboration with the </a:t>
            </a:r>
            <a:r>
              <a:rPr lang="en-US" dirty="0" err="1"/>
              <a:t>sirtfi</a:t>
            </a:r>
            <a:r>
              <a:rPr lang="en-US" dirty="0"/>
              <a:t> </a:t>
            </a:r>
            <a:r>
              <a:rPr lang="en-US" dirty="0" err="1"/>
              <a:t>wg</a:t>
            </a:r>
            <a:endParaRPr lang="en-US" dirty="0"/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dirty="0"/>
              <a:t>Publish the handbook and support the adoption of the SIR handbook </a:t>
            </a:r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dirty="0"/>
              <a:t>Networking, community building of the </a:t>
            </a:r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dirty="0"/>
              <a:t>Improving </a:t>
            </a:r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dirty="0"/>
          </a:p>
        </p:txBody>
      </p:sp>
      <p:sp>
        <p:nvSpPr>
          <p:cNvPr id="224" name="Google Shape;22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217507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" name="Google Shape;26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8" name="Google Shape;26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50039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" name="Google Shape;30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4.jp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Custom Layout">
  <p:cSld name="7_Custom Layou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90968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8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75" name="Google Shape;75;p18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8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8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Custom Layout">
  <p:cSld name="8_Custom Layou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9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81" name="Google Shape;81;p19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9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9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Custom Layout">
  <p:cSld name="9_Custom Layou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20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87" name="Google Shape;87;p20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20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20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_Custom Layout">
  <p:cSld name="10_Custom Layou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21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93" name="Google Shape;93;p21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21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21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1_Custom Layout">
  <p:cSld name="11_Custom Layou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22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99" name="Google Shape;99;p2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22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1" name="Google Shape;101;p22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_Custom Layout">
  <p:cSld name="12_Custom Layou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3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05" name="Google Shape;105;p23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23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23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Custom Layout">
  <p:cSld name="13_Custom Layout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4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11" name="Google Shape;111;p24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4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p24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_Custom Layout">
  <p:cSld name="14_Custom Layout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25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17" name="Google Shape;117;p25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5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9" name="Google Shape;119;p25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_Custom Layout">
  <p:cSld name="15_Custom Layout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26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23" name="Google Shape;123;p26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26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26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6_Custom Layout">
  <p:cSld name="16_Custom Layout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7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29" name="Google Shape;129;p27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7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1" name="Google Shape;131;p27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235117" y="220264"/>
            <a:ext cx="1566983" cy="891472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8"/>
          <p:cNvSpPr txBox="1"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8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8" name="Google Shape;28;p8" descr="\\CHFILE02\Folders\Francesca\My Documents\GEANT\GN4\GN4-1\Templates\geant_logo_300dpi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98165" y="6046590"/>
            <a:ext cx="1003935" cy="492760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8"/>
          <p:cNvSpPr/>
          <p:nvPr/>
        </p:nvSpPr>
        <p:spPr>
          <a:xfrm>
            <a:off x="9387782" y="6292970"/>
            <a:ext cx="114262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7_Custom Layout">
  <p:cSld name="17_Custom Layout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8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35" name="Google Shape;135;p28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8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7" name="Google Shape;137;p28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8_Custom Layout">
  <p:cSld name="18_Custom Layout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9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41" name="Google Shape;141;p29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9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p29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9_Custom Layout">
  <p:cSld name="19_Custom Layout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30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47" name="Google Shape;147;p30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30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9" name="Google Shape;149;p30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0_Custom Layout">
  <p:cSld name="20_Custom Layout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31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53" name="Google Shape;153;p31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31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5" name="Google Shape;155;p31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1_Custom Layout">
  <p:cSld name="21_Custom Layout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Google Shape;157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32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59" name="Google Shape;159;p3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32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1" name="Google Shape;161;p32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2_Custom Layout">
  <p:cSld name="22_Custom Layout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33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65" name="Google Shape;165;p33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3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7" name="Google Shape;167;p33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3_Custom Layout">
  <p:cSld name="23_Custom Layout"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54879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34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71" name="Google Shape;171;p34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34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3" name="Google Shape;173;p34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4_Custom Layout">
  <p:cSld name="24_Custom Layout"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5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77" name="Google Shape;177;p35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35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9" name="Google Shape;179;p35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5_Custom Layout">
  <p:cSld name="25_Custom Layout"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-55418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36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83" name="Google Shape;183;p36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36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5" name="Google Shape;185;p36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6_Custom Layout">
  <p:cSld name="26_Custom Layout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p3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37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89" name="Google Shape;189;p37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37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1" name="Google Shape;191;p37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11"/>
          <p:cNvPicPr preferRelativeResize="0"/>
          <p:nvPr/>
        </p:nvPicPr>
        <p:blipFill rotWithShape="1">
          <a:blip r:embed="rId2">
            <a:alphaModFix/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11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11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11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65081"/>
              </a:buClr>
              <a:buSzPts val="3200"/>
              <a:buFont typeface="Calibri"/>
              <a:buNone/>
              <a:defRPr>
                <a:solidFill>
                  <a:srgbClr val="06508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1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7_Custom Layout">
  <p:cSld name="27_Custom Layout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38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95" name="Google Shape;195;p38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38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7" name="Google Shape;197;p38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8_Custom Layout">
  <p:cSld name="28_Custom Layout"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p3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39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01" name="Google Shape;201;p39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39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3" name="Google Shape;203;p39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oogle Shape;37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12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" name="Google Shape;39;p1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12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12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3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44" name="Google Shape;44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13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13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13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ustom Layout">
  <p:cSld name="3_Custom Layou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4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50" name="Google Shape;50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3748" y="-8626"/>
            <a:ext cx="2868252" cy="6866709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Google Shape;51;p14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4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ustom Layout">
  <p:cSld name="4_Custom Layou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Google Shape;55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5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57" name="Google Shape;57;p15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5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15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ustom Layout">
  <p:cSld name="5_Custom Layou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6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62" name="Google Shape;6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6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6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16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ustom Layout">
  <p:cSld name="6_Custom Layou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68" name="Google Shape;68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7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7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7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sr-Latn-R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9.xml"/><Relationship Id="rId26" Type="http://schemas.openxmlformats.org/officeDocument/2006/relationships/slideLayout" Target="../slideLayouts/slideLayout27.xml"/><Relationship Id="rId3" Type="http://schemas.openxmlformats.org/officeDocument/2006/relationships/slideLayout" Target="../slideLayouts/slideLayout4.xml"/><Relationship Id="rId21" Type="http://schemas.openxmlformats.org/officeDocument/2006/relationships/slideLayout" Target="../slideLayouts/slideLayout22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5" Type="http://schemas.openxmlformats.org/officeDocument/2006/relationships/slideLayout" Target="../slideLayouts/slideLayout26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21.xml"/><Relationship Id="rId29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2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23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11.xml"/><Relationship Id="rId19" Type="http://schemas.openxmlformats.org/officeDocument/2006/relationships/slideLayout" Target="../slideLayouts/slideLayout20.xml"/><Relationship Id="rId31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Relationship Id="rId22" Type="http://schemas.openxmlformats.org/officeDocument/2006/relationships/slideLayout" Target="../slideLayouts/slideLayout23.xml"/><Relationship Id="rId27" Type="http://schemas.openxmlformats.org/officeDocument/2006/relationships/slideLayout" Target="../slideLayouts/slideLayout28.xml"/><Relationship Id="rId30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2.png"/><Relationship Id="rId4" Type="http://schemas.openxmlformats.org/officeDocument/2006/relationships/image" Target="../media/image3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/>
              <a:t>‹#›</a:t>
            </a:fld>
            <a:endParaRPr/>
          </a:p>
        </p:txBody>
      </p:sp>
      <p:pic>
        <p:nvPicPr>
          <p:cNvPr id="15" name="Google Shape;15;p5"/>
          <p:cNvPicPr preferRelativeResize="0"/>
          <p:nvPr/>
        </p:nvPicPr>
        <p:blipFill rotWithShape="1">
          <a:blip r:embed="rId3">
            <a:alphaModFix/>
          </a:blip>
          <a:srcRect l="29113" t="13460" r="32413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5"/>
          <p:cNvSpPr txBox="1"/>
          <p:nvPr/>
        </p:nvSpPr>
        <p:spPr>
          <a:xfrm>
            <a:off x="882913" y="1834440"/>
            <a:ext cx="7134035" cy="1599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sr-Latn-RS" sz="36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eduGAIN </a:t>
            </a:r>
            <a:r>
              <a:rPr lang="sr-Latn-RS" sz="3600" b="0" i="0" u="none" strike="noStrike" cap="none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roadmap</a:t>
            </a:r>
            <a:br>
              <a:rPr lang="sr-Latn-RS" sz="36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sr-Latn-RS" sz="3600" b="0" i="0" u="none" strike="noStrike" cap="none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Operations</a:t>
            </a:r>
            <a:r>
              <a:rPr lang="sr-Latn-RS" sz="36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and  Development</a:t>
            </a:r>
            <a:endParaRPr dirty="0"/>
          </a:p>
        </p:txBody>
      </p:sp>
      <p:sp>
        <p:nvSpPr>
          <p:cNvPr id="17" name="Google Shape;17;p5"/>
          <p:cNvSpPr txBox="1"/>
          <p:nvPr/>
        </p:nvSpPr>
        <p:spPr>
          <a:xfrm>
            <a:off x="892438" y="6087277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sr-Latn-RS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5"/>
          <p:cNvPicPr preferRelativeResize="0"/>
          <p:nvPr/>
        </p:nvPicPr>
        <p:blipFill rotWithShape="1">
          <a:blip r:embed="rId4">
            <a:alphaModFix/>
          </a:blip>
          <a:srcRect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7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32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" name="Google Shape;22;p7"/>
          <p:cNvSpPr txBox="1"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Google Shape;23;p7"/>
          <p:cNvSpPr txBox="1"/>
          <p:nvPr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 sz="1200" b="0" i="0" u="none" strike="noStrike" cap="none">
                <a:solidFill>
                  <a:srgbClr val="06508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rgbClr val="06508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1" r:id="rId21"/>
    <p:sldLayoutId id="2147483672" r:id="rId22"/>
    <p:sldLayoutId id="2147483673" r:id="rId23"/>
    <p:sldLayoutId id="2147483674" r:id="rId24"/>
    <p:sldLayoutId id="2147483675" r:id="rId25"/>
    <p:sldLayoutId id="2147483676" r:id="rId26"/>
    <p:sldLayoutId id="2147483677" r:id="rId27"/>
    <p:sldLayoutId id="2147483678" r:id="rId28"/>
    <p:sldLayoutId id="2147483679" r:id="rId29"/>
    <p:sldLayoutId id="2147483680" r:id="rId3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6" name="Google Shape;206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7" name="Google Shape;207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8" name="Google Shape;208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9" name="Google Shape;209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r-Latn-RS"/>
              <a:t>‹#›</a:t>
            </a:fld>
            <a:endParaRPr/>
          </a:p>
        </p:txBody>
      </p:sp>
      <p:pic>
        <p:nvPicPr>
          <p:cNvPr id="210" name="Google Shape;210;p9"/>
          <p:cNvPicPr preferRelativeResize="0"/>
          <p:nvPr/>
        </p:nvPicPr>
        <p:blipFill rotWithShape="1">
          <a:blip r:embed="rId3">
            <a:alphaModFix/>
          </a:blip>
          <a:srcRect l="29113" t="13460" r="32413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9"/>
          <p:cNvSpPr txBox="1"/>
          <p:nvPr/>
        </p:nvSpPr>
        <p:spPr>
          <a:xfrm>
            <a:off x="998895" y="2538238"/>
            <a:ext cx="6087102" cy="473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sr-Latn-RS" sz="4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  <a:endParaRPr sz="44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9"/>
          <p:cNvSpPr txBox="1"/>
          <p:nvPr/>
        </p:nvSpPr>
        <p:spPr>
          <a:xfrm>
            <a:off x="998895" y="5110823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sr-Latn-RS" sz="2000" b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2000" b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9"/>
          <p:cNvSpPr txBox="1"/>
          <p:nvPr/>
        </p:nvSpPr>
        <p:spPr>
          <a:xfrm>
            <a:off x="998896" y="3357061"/>
            <a:ext cx="5003270" cy="36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sr-Latn-R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Any questions?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9"/>
          <p:cNvSpPr txBox="1"/>
          <p:nvPr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© GÉANT </a:t>
            </a:r>
            <a:r>
              <a:rPr lang="sr-Latn-RS" sz="6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Association</a:t>
            </a:r>
            <a:r>
              <a:rPr lang="sr-Latn-RS" sz="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on </a:t>
            </a:r>
            <a:r>
              <a:rPr lang="sr-Latn-RS" sz="6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behalf</a:t>
            </a:r>
            <a:r>
              <a:rPr lang="sr-Latn-RS" sz="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6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of</a:t>
            </a:r>
            <a:r>
              <a:rPr lang="sr-Latn-RS" sz="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the GN4 </a:t>
            </a:r>
            <a:r>
              <a:rPr lang="sr-Latn-RS" sz="6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Phase</a:t>
            </a:r>
            <a:r>
              <a:rPr lang="sr-Latn-RS" sz="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3 </a:t>
            </a:r>
            <a:r>
              <a:rPr lang="sr-Latn-RS" sz="6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project</a:t>
            </a:r>
            <a:r>
              <a:rPr lang="sr-Latn-RS" sz="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(GN4-3).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lang="sr-Latn-RS" sz="6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research</a:t>
            </a:r>
            <a:r>
              <a:rPr lang="sr-Latn-RS" sz="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6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leading</a:t>
            </a:r>
            <a:r>
              <a:rPr lang="sr-Latn-RS" sz="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to </a:t>
            </a:r>
            <a:r>
              <a:rPr lang="sr-Latn-RS" sz="6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these</a:t>
            </a:r>
            <a:r>
              <a:rPr lang="sr-Latn-RS" sz="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results </a:t>
            </a:r>
            <a:r>
              <a:rPr lang="sr-Latn-RS" sz="6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has</a:t>
            </a:r>
            <a:r>
              <a:rPr lang="sr-Latn-RS" sz="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6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received</a:t>
            </a:r>
            <a:r>
              <a:rPr lang="sr-Latn-RS" sz="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6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funding</a:t>
            </a:r>
            <a:r>
              <a:rPr lang="sr-Latn-RS" sz="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from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lang="sr-Latn-RS" sz="6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European</a:t>
            </a:r>
            <a:r>
              <a:rPr lang="sr-Latn-RS" sz="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6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Union’s</a:t>
            </a:r>
            <a:r>
              <a:rPr lang="sr-Latn-RS" sz="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6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Horizon</a:t>
            </a:r>
            <a:r>
              <a:rPr lang="sr-Latn-RS" sz="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2020 </a:t>
            </a:r>
            <a:r>
              <a:rPr lang="sr-Latn-RS" sz="6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research</a:t>
            </a:r>
            <a:r>
              <a:rPr lang="sr-Latn-RS" sz="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lang="sr-Latn-RS" sz="6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innovation</a:t>
            </a:r>
            <a:r>
              <a:rPr lang="sr-Latn-RS" sz="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6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programme</a:t>
            </a:r>
            <a:r>
              <a:rPr lang="sr-Latn-RS" sz="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6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under</a:t>
            </a:r>
            <a:r>
              <a:rPr lang="sr-Latn-RS" sz="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Grant </a:t>
            </a:r>
            <a:r>
              <a:rPr lang="sr-Latn-RS" sz="6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Agreement</a:t>
            </a:r>
            <a:r>
              <a:rPr lang="sr-Latn-RS" sz="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No. 856726 (GN4-3).</a:t>
            </a:r>
            <a:endParaRPr sz="6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5" name="Google Shape;215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3347" y="6157486"/>
            <a:ext cx="568670" cy="362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9"/>
          <p:cNvPicPr preferRelativeResize="0"/>
          <p:nvPr/>
        </p:nvPicPr>
        <p:blipFill rotWithShape="1">
          <a:blip r:embed="rId5">
            <a:alphaModFix/>
          </a:blip>
          <a:srcRect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82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A51F70D-BA54-CE43-9842-89EAA5DA88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Version history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0658C56-1442-A148-9443-19610BF653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0287823"/>
              </p:ext>
            </p:extLst>
          </p:nvPr>
        </p:nvGraphicFramePr>
        <p:xfrm>
          <a:off x="805364" y="1455647"/>
          <a:ext cx="9141524" cy="163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6973">
                  <a:extLst>
                    <a:ext uri="{9D8B030D-6E8A-4147-A177-3AD203B41FA5}">
                      <a16:colId xmlns:a16="http://schemas.microsoft.com/office/drawing/2014/main" val="1513857520"/>
                    </a:ext>
                  </a:extLst>
                </a:gridCol>
                <a:gridCol w="1263093">
                  <a:extLst>
                    <a:ext uri="{9D8B030D-6E8A-4147-A177-3AD203B41FA5}">
                      <a16:colId xmlns:a16="http://schemas.microsoft.com/office/drawing/2014/main" val="3166296859"/>
                    </a:ext>
                  </a:extLst>
                </a:gridCol>
                <a:gridCol w="2887809">
                  <a:extLst>
                    <a:ext uri="{9D8B030D-6E8A-4147-A177-3AD203B41FA5}">
                      <a16:colId xmlns:a16="http://schemas.microsoft.com/office/drawing/2014/main" val="705326958"/>
                    </a:ext>
                  </a:extLst>
                </a:gridCol>
                <a:gridCol w="4103649">
                  <a:extLst>
                    <a:ext uri="{9D8B030D-6E8A-4147-A177-3AD203B41FA5}">
                      <a16:colId xmlns:a16="http://schemas.microsoft.com/office/drawing/2014/main" val="22347179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Version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Authors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5219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May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D. </a:t>
                      </a:r>
                      <a:r>
                        <a:rPr lang="en-US" dirty="0" err="1"/>
                        <a:t>Vaghetti</a:t>
                      </a:r>
                      <a:r>
                        <a:rPr lang="en-US"/>
                        <a:t>, L. Florio, M. Adomeit,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Initial version for 2019/2020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82760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May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/>
                        <a:t>D. </a:t>
                      </a:r>
                      <a:r>
                        <a:rPr lang="en-US" err="1"/>
                        <a:t>Vaghetti</a:t>
                      </a:r>
                      <a:r>
                        <a:rPr lang="en-US"/>
                        <a:t>, L. Florio, M. Adomeit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Update of 2019/2020 roadmap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89304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August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/>
                        <a:t>D. </a:t>
                      </a:r>
                      <a:r>
                        <a:rPr lang="en-US" err="1"/>
                        <a:t>Vaghetti</a:t>
                      </a:r>
                      <a:r>
                        <a:rPr lang="en-US"/>
                        <a:t>, L. Florio, M. Adomeit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Roadmap for 2020/2021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2194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325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"/>
          <p:cNvSpPr txBox="1">
            <a:spLocks noGrp="1"/>
          </p:cNvSpPr>
          <p:nvPr>
            <p:ph type="title"/>
          </p:nvPr>
        </p:nvSpPr>
        <p:spPr>
          <a:xfrm>
            <a:off x="998895" y="24671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80"/>
              <a:buFont typeface="Calibri"/>
              <a:buNone/>
            </a:pPr>
            <a:r>
              <a:rPr lang="sr-Latn-RS" sz="2880" dirty="0"/>
              <a:t>eduGAIN </a:t>
            </a:r>
            <a:r>
              <a:rPr lang="sr-Latn-RS" sz="2880" dirty="0" err="1"/>
              <a:t>Operations</a:t>
            </a:r>
            <a:r>
              <a:rPr lang="sr-Latn-RS" sz="2880" dirty="0"/>
              <a:t> and </a:t>
            </a:r>
            <a:r>
              <a:rPr lang="sr-Latn-RS" sz="2880" dirty="0" err="1"/>
              <a:t>Deployment</a:t>
            </a:r>
            <a:r>
              <a:rPr lang="sr-Latn-RS" sz="2880" dirty="0"/>
              <a:t> Roadmap 2019/2020</a:t>
            </a:r>
            <a:endParaRPr sz="2880" dirty="0"/>
          </a:p>
        </p:txBody>
      </p:sp>
      <p:sp>
        <p:nvSpPr>
          <p:cNvPr id="227" name="Google Shape;227;p2"/>
          <p:cNvSpPr/>
          <p:nvPr/>
        </p:nvSpPr>
        <p:spPr>
          <a:xfrm>
            <a:off x="0" y="4341732"/>
            <a:ext cx="12281715" cy="1600458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Google Shape;228;p2"/>
          <p:cNvSpPr/>
          <p:nvPr/>
        </p:nvSpPr>
        <p:spPr>
          <a:xfrm>
            <a:off x="-11743" y="2768260"/>
            <a:ext cx="12281715" cy="158153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2"/>
          <p:cNvSpPr/>
          <p:nvPr/>
        </p:nvSpPr>
        <p:spPr>
          <a:xfrm>
            <a:off x="0" y="987472"/>
            <a:ext cx="12281715" cy="1808788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p2"/>
          <p:cNvSpPr txBox="1"/>
          <p:nvPr/>
        </p:nvSpPr>
        <p:spPr>
          <a:xfrm>
            <a:off x="281534" y="1403850"/>
            <a:ext cx="1245938" cy="972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135"/>
              </a:buClr>
              <a:buSzPts val="1754"/>
              <a:buFont typeface="Calibri"/>
              <a:buNone/>
            </a:pPr>
            <a:r>
              <a:rPr lang="sr-Latn-RS" sz="1754" b="1" i="0" u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eduGAIN </a:t>
            </a:r>
            <a:r>
              <a:rPr lang="sr-Latn-RS" sz="1754" b="1" i="0" u="none" err="1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Operations</a:t>
            </a:r>
            <a:endParaRPr sz="1754" b="1" i="0" u="none">
              <a:solidFill>
                <a:srgbClr val="54813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1" name="Google Shape;231;p2"/>
          <p:cNvCxnSpPr/>
          <p:nvPr/>
        </p:nvCxnSpPr>
        <p:spPr>
          <a:xfrm>
            <a:off x="1617379" y="487065"/>
            <a:ext cx="0" cy="5455125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32" name="Google Shape;232;p2"/>
          <p:cNvCxnSpPr/>
          <p:nvPr/>
        </p:nvCxnSpPr>
        <p:spPr>
          <a:xfrm>
            <a:off x="2758190" y="487065"/>
            <a:ext cx="0" cy="5455125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33" name="Google Shape;233;p2"/>
          <p:cNvCxnSpPr/>
          <p:nvPr/>
        </p:nvCxnSpPr>
        <p:spPr>
          <a:xfrm>
            <a:off x="3913325" y="487065"/>
            <a:ext cx="0" cy="5455125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34" name="Google Shape;234;p2"/>
          <p:cNvCxnSpPr/>
          <p:nvPr/>
        </p:nvCxnSpPr>
        <p:spPr>
          <a:xfrm>
            <a:off x="5068460" y="487065"/>
            <a:ext cx="0" cy="5455125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35" name="Google Shape;235;p2"/>
          <p:cNvCxnSpPr/>
          <p:nvPr/>
        </p:nvCxnSpPr>
        <p:spPr>
          <a:xfrm>
            <a:off x="7378730" y="487065"/>
            <a:ext cx="0" cy="5455125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36" name="Google Shape;236;p2"/>
          <p:cNvCxnSpPr/>
          <p:nvPr/>
        </p:nvCxnSpPr>
        <p:spPr>
          <a:xfrm>
            <a:off x="8533865" y="487065"/>
            <a:ext cx="0" cy="5455125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37" name="Google Shape;237;p2"/>
          <p:cNvCxnSpPr/>
          <p:nvPr/>
        </p:nvCxnSpPr>
        <p:spPr>
          <a:xfrm>
            <a:off x="9689000" y="487065"/>
            <a:ext cx="0" cy="5455125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38" name="Google Shape;238;p2"/>
          <p:cNvSpPr/>
          <p:nvPr/>
        </p:nvSpPr>
        <p:spPr>
          <a:xfrm>
            <a:off x="1603058" y="446364"/>
            <a:ext cx="9241081" cy="541108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9" name="Google Shape;239;p2"/>
          <p:cNvCxnSpPr/>
          <p:nvPr/>
        </p:nvCxnSpPr>
        <p:spPr>
          <a:xfrm>
            <a:off x="6223595" y="487065"/>
            <a:ext cx="0" cy="5455125"/>
          </a:xfrm>
          <a:prstGeom prst="straightConnector1">
            <a:avLst/>
          </a:prstGeom>
          <a:noFill/>
          <a:ln w="12700" cap="flat" cmpd="sng">
            <a:solidFill>
              <a:srgbClr val="0C0C0C">
                <a:alpha val="21960"/>
              </a:srgb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40" name="Google Shape;240;p2"/>
          <p:cNvCxnSpPr/>
          <p:nvPr/>
        </p:nvCxnSpPr>
        <p:spPr>
          <a:xfrm>
            <a:off x="10844139" y="487065"/>
            <a:ext cx="0" cy="5455125"/>
          </a:xfrm>
          <a:prstGeom prst="straightConnector1">
            <a:avLst/>
          </a:prstGeom>
          <a:noFill/>
          <a:ln w="12700" cap="flat" cmpd="sng">
            <a:solidFill>
              <a:srgbClr val="0C0C0C">
                <a:alpha val="21960"/>
              </a:srgb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41" name="Google Shape;241;p2"/>
          <p:cNvSpPr txBox="1"/>
          <p:nvPr/>
        </p:nvSpPr>
        <p:spPr>
          <a:xfrm>
            <a:off x="3575752" y="421732"/>
            <a:ext cx="610598" cy="343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400" b="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2"/>
          <p:cNvSpPr txBox="1"/>
          <p:nvPr/>
        </p:nvSpPr>
        <p:spPr>
          <a:xfrm>
            <a:off x="4370397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Q3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2"/>
          <p:cNvSpPr txBox="1"/>
          <p:nvPr/>
        </p:nvSpPr>
        <p:spPr>
          <a:xfrm>
            <a:off x="2059137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Q1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2"/>
          <p:cNvSpPr txBox="1"/>
          <p:nvPr/>
        </p:nvSpPr>
        <p:spPr>
          <a:xfrm>
            <a:off x="3214767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Q2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2"/>
          <p:cNvSpPr txBox="1"/>
          <p:nvPr/>
        </p:nvSpPr>
        <p:spPr>
          <a:xfrm>
            <a:off x="8992918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Q3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2"/>
          <p:cNvSpPr txBox="1"/>
          <p:nvPr/>
        </p:nvSpPr>
        <p:spPr>
          <a:xfrm>
            <a:off x="6681658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Q1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2"/>
          <p:cNvSpPr txBox="1"/>
          <p:nvPr/>
        </p:nvSpPr>
        <p:spPr>
          <a:xfrm>
            <a:off x="7837288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Q2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2"/>
          <p:cNvSpPr txBox="1"/>
          <p:nvPr/>
        </p:nvSpPr>
        <p:spPr>
          <a:xfrm>
            <a:off x="8223228" y="428834"/>
            <a:ext cx="610598" cy="343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2020</a:t>
            </a:r>
            <a:endParaRPr sz="1400" b="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2"/>
          <p:cNvSpPr txBox="1"/>
          <p:nvPr/>
        </p:nvSpPr>
        <p:spPr>
          <a:xfrm>
            <a:off x="5526027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Q4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2"/>
          <p:cNvSpPr txBox="1"/>
          <p:nvPr/>
        </p:nvSpPr>
        <p:spPr>
          <a:xfrm>
            <a:off x="10148553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Q4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2"/>
          <p:cNvSpPr txBox="1"/>
          <p:nvPr/>
        </p:nvSpPr>
        <p:spPr>
          <a:xfrm>
            <a:off x="2755449" y="2851999"/>
            <a:ext cx="2240280" cy="73152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Setup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procedures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tooling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for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security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support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2"/>
          <p:cNvSpPr txBox="1"/>
          <p:nvPr/>
        </p:nvSpPr>
        <p:spPr>
          <a:xfrm>
            <a:off x="5085101" y="2851999"/>
            <a:ext cx="2221896" cy="73152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Pilot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security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support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function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p2"/>
          <p:cNvSpPr txBox="1"/>
          <p:nvPr/>
        </p:nvSpPr>
        <p:spPr>
          <a:xfrm>
            <a:off x="7377969" y="2851999"/>
            <a:ext cx="2240280" cy="73152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Summarize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pilot results and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define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further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plans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for production 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p2"/>
          <p:cNvSpPr/>
          <p:nvPr/>
        </p:nvSpPr>
        <p:spPr>
          <a:xfrm>
            <a:off x="230704" y="3231307"/>
            <a:ext cx="124782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800" b="1">
                <a:solidFill>
                  <a:srgbClr val="BF9000"/>
                </a:solidFill>
                <a:latin typeface="Calibri"/>
                <a:ea typeface="Calibri"/>
                <a:cs typeface="Calibri"/>
                <a:sym typeface="Calibri"/>
              </a:rPr>
              <a:t>eduGAIN Support</a:t>
            </a:r>
            <a:endParaRPr sz="1800" b="1">
              <a:solidFill>
                <a:srgbClr val="BF9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p2"/>
          <p:cNvSpPr txBox="1"/>
          <p:nvPr/>
        </p:nvSpPr>
        <p:spPr>
          <a:xfrm>
            <a:off x="2761719" y="4423234"/>
            <a:ext cx="2311367" cy="731520"/>
          </a:xfrm>
          <a:prstGeom prst="rect">
            <a:avLst/>
          </a:prstGeom>
          <a:solidFill>
            <a:srgbClr val="8DA9DB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Finalize eduGAIN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Operational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Practice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Statement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and MRPS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2"/>
          <p:cNvSpPr txBox="1"/>
          <p:nvPr/>
        </p:nvSpPr>
        <p:spPr>
          <a:xfrm>
            <a:off x="281534" y="4646471"/>
            <a:ext cx="1183928" cy="10025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1800"/>
              <a:buFont typeface="Calibri"/>
              <a:buNone/>
            </a:pPr>
            <a:r>
              <a:rPr lang="sr-Latn-RS" sz="1800" b="1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eduGAIN </a:t>
            </a:r>
            <a:r>
              <a:rPr lang="sr-Latn-RS" sz="1800" b="1" err="1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Policy</a:t>
            </a:r>
            <a:endParaRPr sz="1800" b="1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p2"/>
          <p:cNvSpPr txBox="1"/>
          <p:nvPr/>
        </p:nvSpPr>
        <p:spPr>
          <a:xfrm>
            <a:off x="1613732" y="1805218"/>
            <a:ext cx="3380453" cy="54864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Prepare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long-term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plan for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redesign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of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metadata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signing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practice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2"/>
          <p:cNvSpPr/>
          <p:nvPr/>
        </p:nvSpPr>
        <p:spPr>
          <a:xfrm>
            <a:off x="1603058" y="5470655"/>
            <a:ext cx="9220614" cy="1382031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5703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20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Continuous </a:t>
            </a:r>
            <a:r>
              <a:rPr lang="sr-Latn-RS" sz="20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Operations</a:t>
            </a:r>
            <a:r>
              <a:rPr lang="sr-Latn-RS" sz="20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sr-Latn-RS" sz="20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Deployment</a:t>
            </a:r>
            <a:r>
              <a:rPr lang="sr-Latn-RS" sz="20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20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of</a:t>
            </a:r>
            <a:r>
              <a:rPr lang="sr-Latn-RS" sz="20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20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Enhancements</a:t>
            </a:r>
            <a:r>
              <a:rPr lang="sr-Latn-RS" sz="20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, Support and </a:t>
            </a:r>
            <a:r>
              <a:rPr lang="sr-Latn-RS" sz="20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Engagement</a:t>
            </a:r>
            <a:endParaRPr sz="20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2"/>
          <p:cNvSpPr txBox="1"/>
          <p:nvPr/>
        </p:nvSpPr>
        <p:spPr>
          <a:xfrm>
            <a:off x="2762526" y="5221126"/>
            <a:ext cx="3454595" cy="548640"/>
          </a:xfrm>
          <a:prstGeom prst="rect">
            <a:avLst/>
          </a:prstGeom>
          <a:solidFill>
            <a:srgbClr val="8DA9DB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Enforcement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of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the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new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MRPS and SAML Profile, as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agreed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by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the SG 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2"/>
          <p:cNvSpPr txBox="1"/>
          <p:nvPr/>
        </p:nvSpPr>
        <p:spPr>
          <a:xfrm>
            <a:off x="2224401" y="3641625"/>
            <a:ext cx="2760695" cy="64008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Train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make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new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people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for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support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team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fully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operational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2"/>
          <p:cNvSpPr txBox="1"/>
          <p:nvPr/>
        </p:nvSpPr>
        <p:spPr>
          <a:xfrm>
            <a:off x="5067252" y="3641625"/>
            <a:ext cx="2921346" cy="64008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Extension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improvement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of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the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proactive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support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function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2"/>
          <p:cNvSpPr txBox="1"/>
          <p:nvPr/>
        </p:nvSpPr>
        <p:spPr>
          <a:xfrm>
            <a:off x="5073086" y="1805218"/>
            <a:ext cx="1461148" cy="54864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Community engagement</a:t>
            </a:r>
            <a:endParaRPr sz="16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2"/>
          <p:cNvSpPr txBox="1"/>
          <p:nvPr/>
        </p:nvSpPr>
        <p:spPr>
          <a:xfrm>
            <a:off x="6603883" y="1805218"/>
            <a:ext cx="4240255" cy="54864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Finalize the plan and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implement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the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new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metadata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signing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practice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2"/>
          <p:cNvSpPr txBox="1"/>
          <p:nvPr/>
        </p:nvSpPr>
        <p:spPr>
          <a:xfrm>
            <a:off x="1620578" y="2395142"/>
            <a:ext cx="9220147" cy="341633"/>
          </a:xfrm>
          <a:prstGeom prst="rect">
            <a:avLst/>
          </a:prstGeom>
          <a:noFill/>
          <a:ln w="9525" cap="flat" cmpd="sng">
            <a:solidFill>
              <a:srgbClr val="548135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Ongoing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improvements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to the eduGAIN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operations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2"/>
          <p:cNvSpPr txBox="1"/>
          <p:nvPr/>
        </p:nvSpPr>
        <p:spPr>
          <a:xfrm>
            <a:off x="1631701" y="1027326"/>
            <a:ext cx="2288099" cy="73152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Prepare and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implement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short-term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metadata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certificate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renewal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plan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228;p2">
            <a:extLst>
              <a:ext uri="{FF2B5EF4-FFF2-40B4-BE49-F238E27FC236}">
                <a16:creationId xmlns:a16="http://schemas.microsoft.com/office/drawing/2014/main" id="{B4B124AB-A197-4E4C-9AD1-390C932B8655}"/>
              </a:ext>
            </a:extLst>
          </p:cNvPr>
          <p:cNvSpPr/>
          <p:nvPr/>
        </p:nvSpPr>
        <p:spPr>
          <a:xfrm>
            <a:off x="-23486" y="3593794"/>
            <a:ext cx="12281715" cy="1005966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2"/>
          <p:cNvSpPr txBox="1">
            <a:spLocks noGrp="1"/>
          </p:cNvSpPr>
          <p:nvPr>
            <p:ph type="title"/>
          </p:nvPr>
        </p:nvSpPr>
        <p:spPr>
          <a:xfrm>
            <a:off x="998895" y="24671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80"/>
              <a:buFont typeface="Calibri"/>
              <a:buNone/>
            </a:pPr>
            <a:r>
              <a:rPr lang="sr-Latn-RS" sz="2880" dirty="0"/>
              <a:t>eduGAIN </a:t>
            </a:r>
            <a:r>
              <a:rPr lang="sr-Latn-RS" sz="2880" dirty="0" err="1"/>
              <a:t>Operations</a:t>
            </a:r>
            <a:r>
              <a:rPr lang="sr-Latn-RS" sz="2880" dirty="0"/>
              <a:t> and </a:t>
            </a:r>
            <a:r>
              <a:rPr lang="sr-Latn-RS" sz="2880" dirty="0" err="1"/>
              <a:t>Deployment</a:t>
            </a:r>
            <a:r>
              <a:rPr lang="sr-Latn-RS" sz="2880" dirty="0"/>
              <a:t> Roadmap 2020/2021</a:t>
            </a:r>
            <a:endParaRPr sz="2880" dirty="0"/>
          </a:p>
        </p:txBody>
      </p:sp>
      <p:sp>
        <p:nvSpPr>
          <p:cNvPr id="227" name="Google Shape;227;p2"/>
          <p:cNvSpPr/>
          <p:nvPr/>
        </p:nvSpPr>
        <p:spPr>
          <a:xfrm>
            <a:off x="0" y="4588328"/>
            <a:ext cx="12281715" cy="1353861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Google Shape;228;p2"/>
          <p:cNvSpPr/>
          <p:nvPr/>
        </p:nvSpPr>
        <p:spPr>
          <a:xfrm>
            <a:off x="-11743" y="2437077"/>
            <a:ext cx="12281715" cy="12988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2"/>
          <p:cNvSpPr/>
          <p:nvPr/>
        </p:nvSpPr>
        <p:spPr>
          <a:xfrm>
            <a:off x="0" y="987472"/>
            <a:ext cx="12281715" cy="1449604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p2"/>
          <p:cNvSpPr txBox="1"/>
          <p:nvPr/>
        </p:nvSpPr>
        <p:spPr>
          <a:xfrm>
            <a:off x="281534" y="1283530"/>
            <a:ext cx="1245938" cy="972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135"/>
              </a:buClr>
              <a:buSzPts val="1754"/>
              <a:buFont typeface="Calibri"/>
              <a:buNone/>
            </a:pPr>
            <a:r>
              <a:rPr lang="sr-Latn-RS" sz="1754" b="1" i="0" u="none" dirty="0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eduGAIN </a:t>
            </a:r>
            <a:r>
              <a:rPr lang="en-GB" sz="1754" b="1" i="0" u="none" dirty="0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Operations</a:t>
            </a:r>
          </a:p>
        </p:txBody>
      </p:sp>
      <p:cxnSp>
        <p:nvCxnSpPr>
          <p:cNvPr id="232" name="Google Shape;232;p2"/>
          <p:cNvCxnSpPr/>
          <p:nvPr/>
        </p:nvCxnSpPr>
        <p:spPr>
          <a:xfrm>
            <a:off x="3998053" y="487065"/>
            <a:ext cx="0" cy="5455125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33" name="Google Shape;233;p2"/>
          <p:cNvCxnSpPr/>
          <p:nvPr/>
        </p:nvCxnSpPr>
        <p:spPr>
          <a:xfrm>
            <a:off x="5153188" y="487065"/>
            <a:ext cx="0" cy="5455125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34" name="Google Shape;234;p2"/>
          <p:cNvCxnSpPr/>
          <p:nvPr/>
        </p:nvCxnSpPr>
        <p:spPr>
          <a:xfrm>
            <a:off x="6308323" y="487065"/>
            <a:ext cx="0" cy="5455125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35" name="Google Shape;235;p2"/>
          <p:cNvCxnSpPr/>
          <p:nvPr/>
        </p:nvCxnSpPr>
        <p:spPr>
          <a:xfrm>
            <a:off x="8618593" y="487065"/>
            <a:ext cx="0" cy="5455125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36" name="Google Shape;236;p2"/>
          <p:cNvCxnSpPr/>
          <p:nvPr/>
        </p:nvCxnSpPr>
        <p:spPr>
          <a:xfrm>
            <a:off x="9773728" y="487065"/>
            <a:ext cx="0" cy="5455125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37" name="Google Shape;237;p2"/>
          <p:cNvCxnSpPr/>
          <p:nvPr/>
        </p:nvCxnSpPr>
        <p:spPr>
          <a:xfrm>
            <a:off x="10928863" y="487065"/>
            <a:ext cx="0" cy="5455125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38" name="Google Shape;238;p2"/>
          <p:cNvSpPr/>
          <p:nvPr/>
        </p:nvSpPr>
        <p:spPr>
          <a:xfrm>
            <a:off x="1813302" y="446364"/>
            <a:ext cx="10270701" cy="541108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9" name="Google Shape;239;p2"/>
          <p:cNvCxnSpPr/>
          <p:nvPr/>
        </p:nvCxnSpPr>
        <p:spPr>
          <a:xfrm>
            <a:off x="7463458" y="487065"/>
            <a:ext cx="0" cy="5455125"/>
          </a:xfrm>
          <a:prstGeom prst="straightConnector1">
            <a:avLst/>
          </a:prstGeom>
          <a:noFill/>
          <a:ln w="12700" cap="flat" cmpd="sng">
            <a:solidFill>
              <a:srgbClr val="0C0C0C">
                <a:alpha val="21960"/>
              </a:srgb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40" name="Google Shape;240;p2"/>
          <p:cNvCxnSpPr/>
          <p:nvPr/>
        </p:nvCxnSpPr>
        <p:spPr>
          <a:xfrm>
            <a:off x="12084002" y="487065"/>
            <a:ext cx="0" cy="5455125"/>
          </a:xfrm>
          <a:prstGeom prst="straightConnector1">
            <a:avLst/>
          </a:prstGeom>
          <a:noFill/>
          <a:ln w="12700" cap="flat" cmpd="sng">
            <a:solidFill>
              <a:srgbClr val="0C0C0C">
                <a:alpha val="21960"/>
              </a:srgb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41" name="Google Shape;241;p2"/>
          <p:cNvSpPr txBox="1"/>
          <p:nvPr/>
        </p:nvSpPr>
        <p:spPr>
          <a:xfrm>
            <a:off x="4815615" y="421732"/>
            <a:ext cx="610598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2020</a:t>
            </a:r>
            <a:endParaRPr sz="1400" b="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2"/>
          <p:cNvSpPr txBox="1"/>
          <p:nvPr/>
        </p:nvSpPr>
        <p:spPr>
          <a:xfrm>
            <a:off x="5610260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Q3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2"/>
          <p:cNvSpPr txBox="1"/>
          <p:nvPr/>
        </p:nvSpPr>
        <p:spPr>
          <a:xfrm>
            <a:off x="3299000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Q1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2"/>
          <p:cNvSpPr txBox="1"/>
          <p:nvPr/>
        </p:nvSpPr>
        <p:spPr>
          <a:xfrm>
            <a:off x="4454630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Q2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2"/>
          <p:cNvSpPr txBox="1"/>
          <p:nvPr/>
        </p:nvSpPr>
        <p:spPr>
          <a:xfrm>
            <a:off x="10232781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Q3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2"/>
          <p:cNvSpPr txBox="1"/>
          <p:nvPr/>
        </p:nvSpPr>
        <p:spPr>
          <a:xfrm>
            <a:off x="7921521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Q1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2"/>
          <p:cNvSpPr txBox="1"/>
          <p:nvPr/>
        </p:nvSpPr>
        <p:spPr>
          <a:xfrm>
            <a:off x="9077151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Q2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2"/>
          <p:cNvSpPr txBox="1"/>
          <p:nvPr/>
        </p:nvSpPr>
        <p:spPr>
          <a:xfrm>
            <a:off x="9463091" y="428834"/>
            <a:ext cx="610598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2021</a:t>
            </a:r>
            <a:endParaRPr sz="1400" b="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2"/>
          <p:cNvSpPr txBox="1"/>
          <p:nvPr/>
        </p:nvSpPr>
        <p:spPr>
          <a:xfrm>
            <a:off x="6765890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Q4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2"/>
          <p:cNvSpPr txBox="1"/>
          <p:nvPr/>
        </p:nvSpPr>
        <p:spPr>
          <a:xfrm>
            <a:off x="11388416" y="657114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Q4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2"/>
          <p:cNvSpPr txBox="1"/>
          <p:nvPr/>
        </p:nvSpPr>
        <p:spPr>
          <a:xfrm>
            <a:off x="2124925" y="2515109"/>
            <a:ext cx="2221896" cy="56474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Pilot </a:t>
            </a:r>
            <a:r>
              <a:rPr lang="sr-Latn-RS" sz="160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security</a:t>
            </a:r>
            <a:r>
              <a:rPr lang="sr-Latn-RS" sz="16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support</a:t>
            </a:r>
            <a:r>
              <a:rPr lang="sr-Latn-RS" sz="16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function</a:t>
            </a:r>
            <a:endParaRPr sz="16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p2"/>
          <p:cNvSpPr txBox="1"/>
          <p:nvPr/>
        </p:nvSpPr>
        <p:spPr>
          <a:xfrm>
            <a:off x="4417793" y="2515109"/>
            <a:ext cx="2240280" cy="56474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Summarize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pilot results and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define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further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plans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p2"/>
          <p:cNvSpPr/>
          <p:nvPr/>
        </p:nvSpPr>
        <p:spPr>
          <a:xfrm>
            <a:off x="238284" y="2774660"/>
            <a:ext cx="1247821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800" b="1" dirty="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eduGAIN Security</a:t>
            </a:r>
            <a:endParaRPr sz="1800" b="1" dirty="0">
              <a:solidFill>
                <a:schemeClr val="accent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2"/>
          <p:cNvSpPr txBox="1"/>
          <p:nvPr/>
        </p:nvSpPr>
        <p:spPr>
          <a:xfrm>
            <a:off x="281534" y="4778823"/>
            <a:ext cx="1183928" cy="10025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1800"/>
              <a:buFont typeface="Calibri"/>
              <a:buNone/>
            </a:pPr>
            <a:r>
              <a:rPr lang="sr-Latn-RS" sz="1800" b="1" dirty="0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eduGAIN Training</a:t>
            </a:r>
            <a:endParaRPr sz="1800" b="1" dirty="0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2"/>
          <p:cNvSpPr/>
          <p:nvPr/>
        </p:nvSpPr>
        <p:spPr>
          <a:xfrm>
            <a:off x="2086934" y="5470655"/>
            <a:ext cx="9976601" cy="1382031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5703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20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Continuous </a:t>
            </a:r>
            <a:r>
              <a:rPr lang="sr-Latn-RS" sz="20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Operations</a:t>
            </a:r>
            <a:r>
              <a:rPr lang="sr-Latn-RS" sz="20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sr-Latn-RS" sz="20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Deployment</a:t>
            </a:r>
            <a:r>
              <a:rPr lang="sr-Latn-RS" sz="20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sr-Latn-RS" sz="20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Policy</a:t>
            </a:r>
            <a:r>
              <a:rPr lang="sr-Latn-RS" sz="20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, Support and </a:t>
            </a:r>
            <a:r>
              <a:rPr lang="sr-Latn-RS" sz="20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Engagement</a:t>
            </a:r>
            <a:endParaRPr sz="20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2"/>
          <p:cNvSpPr txBox="1"/>
          <p:nvPr/>
        </p:nvSpPr>
        <p:spPr>
          <a:xfrm>
            <a:off x="2107076" y="3846169"/>
            <a:ext cx="2921346" cy="64008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Extension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improvement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of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the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proactive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support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function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2"/>
          <p:cNvSpPr txBox="1"/>
          <p:nvPr/>
        </p:nvSpPr>
        <p:spPr>
          <a:xfrm>
            <a:off x="2112910" y="1095344"/>
            <a:ext cx="1461148" cy="54864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Community</a:t>
            </a:r>
            <a:r>
              <a:rPr lang="sr-Latn-RS" sz="16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engagement</a:t>
            </a:r>
            <a:endParaRPr sz="16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2"/>
          <p:cNvSpPr txBox="1"/>
          <p:nvPr/>
        </p:nvSpPr>
        <p:spPr>
          <a:xfrm>
            <a:off x="3643707" y="1095344"/>
            <a:ext cx="6130018" cy="54864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Finalize the plan and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implement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the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new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metadata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signing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practice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2"/>
          <p:cNvSpPr txBox="1"/>
          <p:nvPr/>
        </p:nvSpPr>
        <p:spPr>
          <a:xfrm>
            <a:off x="2086935" y="1877778"/>
            <a:ext cx="9993654" cy="350747"/>
          </a:xfrm>
          <a:prstGeom prst="rect">
            <a:avLst/>
          </a:prstGeom>
          <a:noFill/>
          <a:ln w="9525" cap="flat" cmpd="sng">
            <a:solidFill>
              <a:srgbClr val="548135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Ongoing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improvements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to the eduGAIN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operations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2" name="Google Shape;239;p2">
            <a:extLst>
              <a:ext uri="{FF2B5EF4-FFF2-40B4-BE49-F238E27FC236}">
                <a16:creationId xmlns:a16="http://schemas.microsoft.com/office/drawing/2014/main" id="{46C4D252-5F7B-B748-95DB-62CC23554AAD}"/>
              </a:ext>
            </a:extLst>
          </p:cNvPr>
          <p:cNvCxnSpPr/>
          <p:nvPr/>
        </p:nvCxnSpPr>
        <p:spPr>
          <a:xfrm>
            <a:off x="2860441" y="477986"/>
            <a:ext cx="0" cy="5455125"/>
          </a:xfrm>
          <a:prstGeom prst="straightConnector1">
            <a:avLst/>
          </a:prstGeom>
          <a:noFill/>
          <a:ln w="12700" cap="flat" cmpd="sng">
            <a:solidFill>
              <a:srgbClr val="0C0C0C">
                <a:alpha val="21960"/>
              </a:srgb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7" name="Google Shape;255;p2">
            <a:extLst>
              <a:ext uri="{FF2B5EF4-FFF2-40B4-BE49-F238E27FC236}">
                <a16:creationId xmlns:a16="http://schemas.microsoft.com/office/drawing/2014/main" id="{2E939CCE-74CC-E642-BBD2-B3318AAAF90F}"/>
              </a:ext>
            </a:extLst>
          </p:cNvPr>
          <p:cNvSpPr txBox="1"/>
          <p:nvPr/>
        </p:nvSpPr>
        <p:spPr>
          <a:xfrm>
            <a:off x="6296444" y="4655854"/>
            <a:ext cx="2311367" cy="541796"/>
          </a:xfrm>
          <a:prstGeom prst="rect">
            <a:avLst/>
          </a:prstGeom>
          <a:solidFill>
            <a:srgbClr val="8DA9DB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Bootstrap training activity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255;p2">
            <a:extLst>
              <a:ext uri="{FF2B5EF4-FFF2-40B4-BE49-F238E27FC236}">
                <a16:creationId xmlns:a16="http://schemas.microsoft.com/office/drawing/2014/main" id="{8E4A6FC4-FFA8-BB4C-9EB7-CB00B121E3FC}"/>
              </a:ext>
            </a:extLst>
          </p:cNvPr>
          <p:cNvSpPr txBox="1"/>
          <p:nvPr/>
        </p:nvSpPr>
        <p:spPr>
          <a:xfrm>
            <a:off x="7463458" y="5261137"/>
            <a:ext cx="4620544" cy="501989"/>
          </a:xfrm>
          <a:prstGeom prst="rect">
            <a:avLst/>
          </a:prstGeom>
          <a:solidFill>
            <a:srgbClr val="8DA9DB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Deliver training modules</a:t>
            </a:r>
            <a:endParaRPr sz="16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Google Shape;254;p2">
            <a:extLst>
              <a:ext uri="{FF2B5EF4-FFF2-40B4-BE49-F238E27FC236}">
                <a16:creationId xmlns:a16="http://schemas.microsoft.com/office/drawing/2014/main" id="{CF337023-B53F-BC4E-B903-6508907E9EEA}"/>
              </a:ext>
            </a:extLst>
          </p:cNvPr>
          <p:cNvSpPr/>
          <p:nvPr/>
        </p:nvSpPr>
        <p:spPr>
          <a:xfrm>
            <a:off x="322225" y="3832230"/>
            <a:ext cx="124782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800" b="1" dirty="0">
                <a:solidFill>
                  <a:srgbClr val="BF9000"/>
                </a:solidFill>
                <a:latin typeface="Calibri"/>
                <a:ea typeface="Calibri"/>
                <a:cs typeface="Calibri"/>
                <a:sym typeface="Calibri"/>
              </a:rPr>
              <a:t>eduGAIN Support</a:t>
            </a:r>
            <a:endParaRPr sz="1800" b="1" dirty="0">
              <a:solidFill>
                <a:srgbClr val="BF9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264;p2">
            <a:extLst>
              <a:ext uri="{FF2B5EF4-FFF2-40B4-BE49-F238E27FC236}">
                <a16:creationId xmlns:a16="http://schemas.microsoft.com/office/drawing/2014/main" id="{AFB889CD-601D-C745-94A3-259650557396}"/>
              </a:ext>
            </a:extLst>
          </p:cNvPr>
          <p:cNvSpPr txBox="1"/>
          <p:nvPr/>
        </p:nvSpPr>
        <p:spPr>
          <a:xfrm>
            <a:off x="5179593" y="3881851"/>
            <a:ext cx="6900995" cy="571394"/>
          </a:xfrm>
          <a:prstGeom prst="rect">
            <a:avLst/>
          </a:prstGeom>
          <a:noFill/>
          <a:ln w="9525" cap="flat" cmpd="sng">
            <a:solidFill>
              <a:schemeClr val="accent4">
                <a:lumMod val="75000"/>
              </a:schemeClr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Continuous improvement of support documentation 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253;p2">
            <a:extLst>
              <a:ext uri="{FF2B5EF4-FFF2-40B4-BE49-F238E27FC236}">
                <a16:creationId xmlns:a16="http://schemas.microsoft.com/office/drawing/2014/main" id="{BE30411A-AE3A-5D4D-AA6D-9BEEE65BF078}"/>
              </a:ext>
            </a:extLst>
          </p:cNvPr>
          <p:cNvSpPr txBox="1"/>
          <p:nvPr/>
        </p:nvSpPr>
        <p:spPr>
          <a:xfrm>
            <a:off x="5665343" y="3136199"/>
            <a:ext cx="1786372" cy="56474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Consultation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on SIR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handbook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253;p2">
            <a:extLst>
              <a:ext uri="{FF2B5EF4-FFF2-40B4-BE49-F238E27FC236}">
                <a16:creationId xmlns:a16="http://schemas.microsoft.com/office/drawing/2014/main" id="{02E9687F-58DD-D64A-B63B-A11196F83D28}"/>
              </a:ext>
            </a:extLst>
          </p:cNvPr>
          <p:cNvSpPr txBox="1"/>
          <p:nvPr/>
        </p:nvSpPr>
        <p:spPr>
          <a:xfrm>
            <a:off x="7527803" y="3143120"/>
            <a:ext cx="4544455" cy="56474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Promote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support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the adoption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of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the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security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best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practices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264;p2">
            <a:extLst>
              <a:ext uri="{FF2B5EF4-FFF2-40B4-BE49-F238E27FC236}">
                <a16:creationId xmlns:a16="http://schemas.microsoft.com/office/drawing/2014/main" id="{2131AAA4-9836-634E-808C-38961D16CB2E}"/>
              </a:ext>
            </a:extLst>
          </p:cNvPr>
          <p:cNvSpPr txBox="1"/>
          <p:nvPr/>
        </p:nvSpPr>
        <p:spPr>
          <a:xfrm>
            <a:off x="6765890" y="2503887"/>
            <a:ext cx="5253397" cy="571394"/>
          </a:xfrm>
          <a:prstGeom prst="rect">
            <a:avLst/>
          </a:prstGeom>
          <a:noFill/>
          <a:ln w="9525" cap="flat" cmpd="sng">
            <a:solidFill>
              <a:schemeClr val="accent4">
                <a:lumMod val="75000"/>
              </a:schemeClr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Execute the plans (update when plans are defined)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86996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"/>
          <p:cNvSpPr txBox="1">
            <a:spLocks noGrp="1"/>
          </p:cNvSpPr>
          <p:nvPr>
            <p:ph type="title"/>
          </p:nvPr>
        </p:nvSpPr>
        <p:spPr>
          <a:xfrm>
            <a:off x="998895" y="205432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80"/>
              <a:buFont typeface="Calibri"/>
              <a:buNone/>
            </a:pPr>
            <a:r>
              <a:rPr lang="sr-Latn-RS" sz="2880" dirty="0"/>
              <a:t>eduGAIN Development Roadmap 2019/2020</a:t>
            </a:r>
            <a:endParaRPr sz="2880" dirty="0"/>
          </a:p>
        </p:txBody>
      </p:sp>
      <p:sp>
        <p:nvSpPr>
          <p:cNvPr id="271" name="Google Shape;271;p3"/>
          <p:cNvSpPr/>
          <p:nvPr/>
        </p:nvSpPr>
        <p:spPr>
          <a:xfrm>
            <a:off x="-23486" y="4299208"/>
            <a:ext cx="12281715" cy="1600458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Google Shape;272;p3"/>
          <p:cNvSpPr/>
          <p:nvPr/>
        </p:nvSpPr>
        <p:spPr>
          <a:xfrm>
            <a:off x="-11743" y="3097881"/>
            <a:ext cx="12281715" cy="1199447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Google Shape;273;p3"/>
          <p:cNvSpPr/>
          <p:nvPr/>
        </p:nvSpPr>
        <p:spPr>
          <a:xfrm>
            <a:off x="0" y="1317093"/>
            <a:ext cx="12281715" cy="1808788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74" name="Google Shape;274;p3"/>
          <p:cNvCxnSpPr/>
          <p:nvPr/>
        </p:nvCxnSpPr>
        <p:spPr>
          <a:xfrm>
            <a:off x="1617379" y="827316"/>
            <a:ext cx="0" cy="5455125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75" name="Google Shape;275;p3"/>
          <p:cNvCxnSpPr/>
          <p:nvPr/>
        </p:nvCxnSpPr>
        <p:spPr>
          <a:xfrm>
            <a:off x="2758190" y="827316"/>
            <a:ext cx="0" cy="5455125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76" name="Google Shape;276;p3"/>
          <p:cNvCxnSpPr/>
          <p:nvPr/>
        </p:nvCxnSpPr>
        <p:spPr>
          <a:xfrm>
            <a:off x="3913325" y="827316"/>
            <a:ext cx="0" cy="5455125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77" name="Google Shape;277;p3"/>
          <p:cNvCxnSpPr/>
          <p:nvPr/>
        </p:nvCxnSpPr>
        <p:spPr>
          <a:xfrm>
            <a:off x="5068460" y="827316"/>
            <a:ext cx="0" cy="5455125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78" name="Google Shape;278;p3"/>
          <p:cNvCxnSpPr/>
          <p:nvPr/>
        </p:nvCxnSpPr>
        <p:spPr>
          <a:xfrm>
            <a:off x="7378730" y="827316"/>
            <a:ext cx="0" cy="5455125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79" name="Google Shape;279;p3"/>
          <p:cNvCxnSpPr/>
          <p:nvPr/>
        </p:nvCxnSpPr>
        <p:spPr>
          <a:xfrm>
            <a:off x="8533865" y="827316"/>
            <a:ext cx="0" cy="5455125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80" name="Google Shape;280;p3"/>
          <p:cNvCxnSpPr/>
          <p:nvPr/>
        </p:nvCxnSpPr>
        <p:spPr>
          <a:xfrm>
            <a:off x="9689000" y="827316"/>
            <a:ext cx="0" cy="5455125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1" name="Google Shape;281;p3"/>
          <p:cNvSpPr/>
          <p:nvPr/>
        </p:nvSpPr>
        <p:spPr>
          <a:xfrm>
            <a:off x="1603058" y="775985"/>
            <a:ext cx="9241081" cy="541108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82" name="Google Shape;282;p3"/>
          <p:cNvCxnSpPr/>
          <p:nvPr/>
        </p:nvCxnSpPr>
        <p:spPr>
          <a:xfrm>
            <a:off x="6223595" y="827316"/>
            <a:ext cx="0" cy="5455125"/>
          </a:xfrm>
          <a:prstGeom prst="straightConnector1">
            <a:avLst/>
          </a:prstGeom>
          <a:noFill/>
          <a:ln w="12700" cap="flat" cmpd="sng">
            <a:solidFill>
              <a:srgbClr val="0C0C0C">
                <a:alpha val="21960"/>
              </a:srgb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83" name="Google Shape;283;p3"/>
          <p:cNvCxnSpPr/>
          <p:nvPr/>
        </p:nvCxnSpPr>
        <p:spPr>
          <a:xfrm>
            <a:off x="10844139" y="827316"/>
            <a:ext cx="0" cy="5072350"/>
          </a:xfrm>
          <a:prstGeom prst="straightConnector1">
            <a:avLst/>
          </a:prstGeom>
          <a:noFill/>
          <a:ln w="12700" cap="flat" cmpd="sng">
            <a:solidFill>
              <a:srgbClr val="0C0C0C">
                <a:alpha val="21960"/>
              </a:srgb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4" name="Google Shape;284;p3"/>
          <p:cNvSpPr txBox="1"/>
          <p:nvPr/>
        </p:nvSpPr>
        <p:spPr>
          <a:xfrm>
            <a:off x="3575752" y="751353"/>
            <a:ext cx="610598" cy="343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400" b="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3"/>
          <p:cNvSpPr txBox="1"/>
          <p:nvPr/>
        </p:nvSpPr>
        <p:spPr>
          <a:xfrm>
            <a:off x="4370397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Q3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" name="Google Shape;286;p3"/>
          <p:cNvSpPr txBox="1"/>
          <p:nvPr/>
        </p:nvSpPr>
        <p:spPr>
          <a:xfrm>
            <a:off x="2059137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Q1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Google Shape;287;p3"/>
          <p:cNvSpPr txBox="1"/>
          <p:nvPr/>
        </p:nvSpPr>
        <p:spPr>
          <a:xfrm>
            <a:off x="3214767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Q2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Google Shape;288;p3"/>
          <p:cNvSpPr txBox="1"/>
          <p:nvPr/>
        </p:nvSpPr>
        <p:spPr>
          <a:xfrm>
            <a:off x="8992918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Q3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Google Shape;289;p3"/>
          <p:cNvSpPr txBox="1"/>
          <p:nvPr/>
        </p:nvSpPr>
        <p:spPr>
          <a:xfrm>
            <a:off x="6681658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Q1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Google Shape;290;p3"/>
          <p:cNvSpPr txBox="1"/>
          <p:nvPr/>
        </p:nvSpPr>
        <p:spPr>
          <a:xfrm>
            <a:off x="7837288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Q2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" name="Google Shape;291;p3"/>
          <p:cNvSpPr txBox="1"/>
          <p:nvPr/>
        </p:nvSpPr>
        <p:spPr>
          <a:xfrm>
            <a:off x="8223228" y="758455"/>
            <a:ext cx="610598" cy="343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2020</a:t>
            </a:r>
            <a:endParaRPr sz="1400" b="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3"/>
          <p:cNvSpPr txBox="1"/>
          <p:nvPr/>
        </p:nvSpPr>
        <p:spPr>
          <a:xfrm>
            <a:off x="5526027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Q4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3" name="Google Shape;293;p3"/>
          <p:cNvSpPr txBox="1"/>
          <p:nvPr/>
        </p:nvSpPr>
        <p:spPr>
          <a:xfrm>
            <a:off x="10148553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Q4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" name="Google Shape;294;p3"/>
          <p:cNvSpPr txBox="1"/>
          <p:nvPr/>
        </p:nvSpPr>
        <p:spPr>
          <a:xfrm>
            <a:off x="312802" y="1726259"/>
            <a:ext cx="1483451" cy="9432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8135"/>
              </a:buClr>
              <a:buSzPts val="1754"/>
              <a:buFont typeface="Calibri"/>
              <a:buNone/>
            </a:pPr>
            <a:r>
              <a:rPr lang="sr-Latn-RS" sz="1754" b="1" dirty="0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F-ticks for eduGAIN</a:t>
            </a:r>
            <a:endParaRPr sz="1754" b="1" dirty="0">
              <a:solidFill>
                <a:srgbClr val="54813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Google Shape;295;p3"/>
          <p:cNvSpPr/>
          <p:nvPr/>
        </p:nvSpPr>
        <p:spPr>
          <a:xfrm>
            <a:off x="241241" y="3338012"/>
            <a:ext cx="1798993" cy="64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800" b="1" dirty="0">
                <a:solidFill>
                  <a:srgbClr val="BF9000"/>
                </a:solidFill>
                <a:latin typeface="Calibri"/>
                <a:ea typeface="Calibri"/>
                <a:cs typeface="Calibri"/>
                <a:sym typeface="Calibri"/>
              </a:rPr>
              <a:t>Campus IdP toolkit</a:t>
            </a:r>
            <a:endParaRPr sz="1800" b="1" dirty="0">
              <a:solidFill>
                <a:srgbClr val="BF9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Google Shape;296;p3"/>
          <p:cNvSpPr txBox="1"/>
          <p:nvPr/>
        </p:nvSpPr>
        <p:spPr>
          <a:xfrm>
            <a:off x="320679" y="4651222"/>
            <a:ext cx="1409620" cy="9432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1800"/>
              <a:buFont typeface="Calibri"/>
              <a:buNone/>
            </a:pPr>
            <a:r>
              <a:rPr lang="sr-Latn-RS" sz="1800" b="1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Sirtfi checking tool</a:t>
            </a:r>
            <a:endParaRPr sz="1800" b="1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3"/>
          <p:cNvSpPr txBox="1"/>
          <p:nvPr/>
        </p:nvSpPr>
        <p:spPr>
          <a:xfrm>
            <a:off x="1626722" y="1436464"/>
            <a:ext cx="3383280" cy="710692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Technical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development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work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3"/>
          <p:cNvSpPr txBox="1"/>
          <p:nvPr/>
        </p:nvSpPr>
        <p:spPr>
          <a:xfrm>
            <a:off x="5082497" y="1436464"/>
            <a:ext cx="2240280" cy="710692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Implement the service visualisation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Google Shape;299;p3"/>
          <p:cNvSpPr txBox="1"/>
          <p:nvPr/>
        </p:nvSpPr>
        <p:spPr>
          <a:xfrm>
            <a:off x="3901777" y="2278044"/>
            <a:ext cx="3418312" cy="710692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Prepare the adoption plan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" name="Google Shape;300;p3"/>
          <p:cNvSpPr txBox="1"/>
          <p:nvPr/>
        </p:nvSpPr>
        <p:spPr>
          <a:xfrm>
            <a:off x="7390474" y="2278044"/>
            <a:ext cx="3383280" cy="710692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Run the service following adoption plan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Google Shape;301;p3"/>
          <p:cNvSpPr txBox="1"/>
          <p:nvPr/>
        </p:nvSpPr>
        <p:spPr>
          <a:xfrm>
            <a:off x="3925735" y="3345932"/>
            <a:ext cx="2859532" cy="710692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Finalize the product offering and transition to production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p3"/>
          <p:cNvSpPr txBox="1"/>
          <p:nvPr/>
        </p:nvSpPr>
        <p:spPr>
          <a:xfrm>
            <a:off x="1600290" y="3345932"/>
            <a:ext cx="2240280" cy="710692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Test the product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within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NREN IdP hosting service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Google Shape;303;p3"/>
          <p:cNvSpPr txBox="1"/>
          <p:nvPr/>
        </p:nvSpPr>
        <p:spPr>
          <a:xfrm>
            <a:off x="6881095" y="3345932"/>
            <a:ext cx="1567575" cy="710692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Plan for service evolution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" name="Google Shape;304;p3"/>
          <p:cNvSpPr txBox="1"/>
          <p:nvPr/>
        </p:nvSpPr>
        <p:spPr>
          <a:xfrm>
            <a:off x="3923150" y="4710875"/>
            <a:ext cx="6921000" cy="710700"/>
          </a:xfrm>
          <a:prstGeom prst="rect">
            <a:avLst/>
          </a:prstGeom>
          <a:solidFill>
            <a:srgbClr val="8DA9D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Define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implement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workflows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for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tool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sr-Latn-RS" sz="16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usage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Google Shape;305;p3"/>
          <p:cNvSpPr/>
          <p:nvPr/>
        </p:nvSpPr>
        <p:spPr>
          <a:xfrm>
            <a:off x="1603058" y="5470655"/>
            <a:ext cx="9220614" cy="1382031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5703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20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Continuous Service </a:t>
            </a:r>
            <a:r>
              <a:rPr lang="sr-Latn-RS" sz="20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Improvements</a:t>
            </a:r>
            <a:endParaRPr sz="20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riangle 1">
            <a:extLst>
              <a:ext uri="{FF2B5EF4-FFF2-40B4-BE49-F238E27FC236}">
                <a16:creationId xmlns:a16="http://schemas.microsoft.com/office/drawing/2014/main" id="{7416699C-65FF-9A43-B618-9CF47BB4375F}"/>
              </a:ext>
            </a:extLst>
          </p:cNvPr>
          <p:cNvSpPr/>
          <p:nvPr/>
        </p:nvSpPr>
        <p:spPr>
          <a:xfrm>
            <a:off x="9628833" y="4086832"/>
            <a:ext cx="1637565" cy="116122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Paused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228;p2">
            <a:extLst>
              <a:ext uri="{FF2B5EF4-FFF2-40B4-BE49-F238E27FC236}">
                <a16:creationId xmlns:a16="http://schemas.microsoft.com/office/drawing/2014/main" id="{6811D71F-A5EC-E449-B181-DF01795D9B5A}"/>
              </a:ext>
            </a:extLst>
          </p:cNvPr>
          <p:cNvSpPr/>
          <p:nvPr/>
        </p:nvSpPr>
        <p:spPr>
          <a:xfrm>
            <a:off x="-95967" y="4872242"/>
            <a:ext cx="12281715" cy="8772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0" name="Google Shape;270;p3"/>
          <p:cNvSpPr txBox="1">
            <a:spLocks noGrp="1"/>
          </p:cNvSpPr>
          <p:nvPr>
            <p:ph type="title"/>
          </p:nvPr>
        </p:nvSpPr>
        <p:spPr>
          <a:xfrm>
            <a:off x="998895" y="205432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80"/>
              <a:buFont typeface="Calibri"/>
              <a:buNone/>
            </a:pPr>
            <a:r>
              <a:rPr lang="sr-Latn-RS" sz="2880" dirty="0"/>
              <a:t>eduGAIN Development Roadmap 2020/2021</a:t>
            </a:r>
            <a:endParaRPr sz="2880" dirty="0"/>
          </a:p>
        </p:txBody>
      </p:sp>
      <p:sp>
        <p:nvSpPr>
          <p:cNvPr id="271" name="Google Shape;271;p3"/>
          <p:cNvSpPr/>
          <p:nvPr/>
        </p:nvSpPr>
        <p:spPr>
          <a:xfrm>
            <a:off x="-84224" y="2797017"/>
            <a:ext cx="12281715" cy="1028809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Google Shape;272;p3"/>
          <p:cNvSpPr/>
          <p:nvPr/>
        </p:nvSpPr>
        <p:spPr>
          <a:xfrm>
            <a:off x="-95967" y="3821886"/>
            <a:ext cx="12300213" cy="1050155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Google Shape;273;p3"/>
          <p:cNvSpPr/>
          <p:nvPr/>
        </p:nvSpPr>
        <p:spPr>
          <a:xfrm>
            <a:off x="-84224" y="1318273"/>
            <a:ext cx="12281715" cy="1478744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75" name="Google Shape;275;p3"/>
          <p:cNvCxnSpPr>
            <a:cxnSpLocks/>
          </p:cNvCxnSpPr>
          <p:nvPr/>
        </p:nvCxnSpPr>
        <p:spPr>
          <a:xfrm>
            <a:off x="4115309" y="827316"/>
            <a:ext cx="0" cy="4922178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76" name="Google Shape;276;p3"/>
          <p:cNvCxnSpPr>
            <a:cxnSpLocks/>
          </p:cNvCxnSpPr>
          <p:nvPr/>
        </p:nvCxnSpPr>
        <p:spPr>
          <a:xfrm flipH="1">
            <a:off x="5252282" y="827316"/>
            <a:ext cx="18162" cy="4922178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77" name="Google Shape;277;p3"/>
          <p:cNvCxnSpPr>
            <a:cxnSpLocks/>
          </p:cNvCxnSpPr>
          <p:nvPr/>
        </p:nvCxnSpPr>
        <p:spPr>
          <a:xfrm>
            <a:off x="6425579" y="827316"/>
            <a:ext cx="11745" cy="4922178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78" name="Google Shape;278;p3"/>
          <p:cNvCxnSpPr>
            <a:cxnSpLocks/>
          </p:cNvCxnSpPr>
          <p:nvPr/>
        </p:nvCxnSpPr>
        <p:spPr>
          <a:xfrm>
            <a:off x="8735849" y="827316"/>
            <a:ext cx="11742" cy="4922178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79" name="Google Shape;279;p3"/>
          <p:cNvCxnSpPr>
            <a:cxnSpLocks/>
          </p:cNvCxnSpPr>
          <p:nvPr/>
        </p:nvCxnSpPr>
        <p:spPr>
          <a:xfrm>
            <a:off x="9890984" y="827316"/>
            <a:ext cx="0" cy="4922178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80" name="Google Shape;280;p3"/>
          <p:cNvCxnSpPr>
            <a:cxnSpLocks/>
          </p:cNvCxnSpPr>
          <p:nvPr/>
        </p:nvCxnSpPr>
        <p:spPr>
          <a:xfrm>
            <a:off x="11046119" y="827316"/>
            <a:ext cx="0" cy="4922178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1" name="Google Shape;281;p3"/>
          <p:cNvSpPr/>
          <p:nvPr/>
        </p:nvSpPr>
        <p:spPr>
          <a:xfrm>
            <a:off x="1956010" y="775985"/>
            <a:ext cx="10245249" cy="541108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82" name="Google Shape;282;p3"/>
          <p:cNvCxnSpPr>
            <a:cxnSpLocks/>
          </p:cNvCxnSpPr>
          <p:nvPr/>
        </p:nvCxnSpPr>
        <p:spPr>
          <a:xfrm>
            <a:off x="7580714" y="827316"/>
            <a:ext cx="15507" cy="4922178"/>
          </a:xfrm>
          <a:prstGeom prst="straightConnector1">
            <a:avLst/>
          </a:prstGeom>
          <a:noFill/>
          <a:ln w="12700" cap="flat" cmpd="sng">
            <a:solidFill>
              <a:srgbClr val="0C0C0C">
                <a:alpha val="21960"/>
              </a:srgb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83" name="Google Shape;283;p3"/>
          <p:cNvCxnSpPr>
            <a:cxnSpLocks/>
          </p:cNvCxnSpPr>
          <p:nvPr/>
        </p:nvCxnSpPr>
        <p:spPr>
          <a:xfrm>
            <a:off x="12201258" y="827316"/>
            <a:ext cx="0" cy="4922178"/>
          </a:xfrm>
          <a:prstGeom prst="straightConnector1">
            <a:avLst/>
          </a:prstGeom>
          <a:noFill/>
          <a:ln w="12700" cap="flat" cmpd="sng">
            <a:solidFill>
              <a:srgbClr val="0C0C0C">
                <a:alpha val="21960"/>
              </a:srgb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4" name="Google Shape;284;p3"/>
          <p:cNvSpPr txBox="1"/>
          <p:nvPr/>
        </p:nvSpPr>
        <p:spPr>
          <a:xfrm>
            <a:off x="4932871" y="751353"/>
            <a:ext cx="610598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2020</a:t>
            </a:r>
            <a:endParaRPr sz="1400" b="1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3"/>
          <p:cNvSpPr txBox="1"/>
          <p:nvPr/>
        </p:nvSpPr>
        <p:spPr>
          <a:xfrm>
            <a:off x="5727516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Q3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" name="Google Shape;286;p3"/>
          <p:cNvSpPr txBox="1"/>
          <p:nvPr/>
        </p:nvSpPr>
        <p:spPr>
          <a:xfrm>
            <a:off x="3416256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Q1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Google Shape;287;p3"/>
          <p:cNvSpPr txBox="1"/>
          <p:nvPr/>
        </p:nvSpPr>
        <p:spPr>
          <a:xfrm>
            <a:off x="4571886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Q2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Google Shape;288;p3"/>
          <p:cNvSpPr txBox="1"/>
          <p:nvPr/>
        </p:nvSpPr>
        <p:spPr>
          <a:xfrm>
            <a:off x="10350037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Q3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Google Shape;289;p3"/>
          <p:cNvSpPr txBox="1"/>
          <p:nvPr/>
        </p:nvSpPr>
        <p:spPr>
          <a:xfrm>
            <a:off x="8038777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Q1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Google Shape;290;p3"/>
          <p:cNvSpPr txBox="1"/>
          <p:nvPr/>
        </p:nvSpPr>
        <p:spPr>
          <a:xfrm>
            <a:off x="9194407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Q2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" name="Google Shape;291;p3"/>
          <p:cNvSpPr txBox="1"/>
          <p:nvPr/>
        </p:nvSpPr>
        <p:spPr>
          <a:xfrm>
            <a:off x="9580347" y="758455"/>
            <a:ext cx="610598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2021</a:t>
            </a:r>
            <a:endParaRPr sz="1400" b="1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3"/>
          <p:cNvSpPr txBox="1"/>
          <p:nvPr/>
        </p:nvSpPr>
        <p:spPr>
          <a:xfrm>
            <a:off x="6883146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Q4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3" name="Google Shape;293;p3"/>
          <p:cNvSpPr txBox="1"/>
          <p:nvPr/>
        </p:nvSpPr>
        <p:spPr>
          <a:xfrm>
            <a:off x="11505672" y="98673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Q4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" name="Google Shape;294;p3"/>
          <p:cNvSpPr txBox="1"/>
          <p:nvPr/>
        </p:nvSpPr>
        <p:spPr>
          <a:xfrm>
            <a:off x="228578" y="1666099"/>
            <a:ext cx="1483451" cy="9432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8135"/>
              </a:buClr>
              <a:buSzPts val="1754"/>
              <a:buFont typeface="Calibri"/>
              <a:buNone/>
            </a:pPr>
            <a:r>
              <a:rPr lang="sr-Latn-RS" sz="1754" b="1" dirty="0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F-ticks for eduGAIN</a:t>
            </a:r>
            <a:endParaRPr sz="1754" b="1" dirty="0">
              <a:solidFill>
                <a:srgbClr val="54813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Google Shape;295;p3"/>
          <p:cNvSpPr/>
          <p:nvPr/>
        </p:nvSpPr>
        <p:spPr>
          <a:xfrm>
            <a:off x="175515" y="4074049"/>
            <a:ext cx="1798993" cy="646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800" b="1" dirty="0">
                <a:solidFill>
                  <a:srgbClr val="BF9000"/>
                </a:solidFill>
                <a:latin typeface="Calibri"/>
                <a:ea typeface="Calibri"/>
                <a:cs typeface="Calibri"/>
                <a:sym typeface="Calibri"/>
              </a:rPr>
              <a:t>Campus IdP toolkit</a:t>
            </a:r>
            <a:endParaRPr sz="1800" b="1" dirty="0">
              <a:solidFill>
                <a:srgbClr val="BF9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Google Shape;296;p3"/>
          <p:cNvSpPr txBox="1"/>
          <p:nvPr/>
        </p:nvSpPr>
        <p:spPr>
          <a:xfrm>
            <a:off x="211392" y="2882624"/>
            <a:ext cx="1409620" cy="9432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1800"/>
              <a:buFont typeface="Calibri"/>
              <a:buNone/>
            </a:pPr>
            <a:r>
              <a:rPr lang="sr-Latn-RS" sz="1800" b="1" dirty="0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StatRep</a:t>
            </a:r>
            <a:endParaRPr sz="1800" b="1" dirty="0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" name="Google Shape;300;p3"/>
          <p:cNvSpPr txBox="1"/>
          <p:nvPr/>
        </p:nvSpPr>
        <p:spPr>
          <a:xfrm>
            <a:off x="4175588" y="2019103"/>
            <a:ext cx="5703652" cy="57600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Run the service following adoption plan and evaluate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Google Shape;303;p3"/>
          <p:cNvSpPr txBox="1"/>
          <p:nvPr/>
        </p:nvSpPr>
        <p:spPr>
          <a:xfrm>
            <a:off x="3684707" y="3987475"/>
            <a:ext cx="1567575" cy="6840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Plan for service evolution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264;p2">
            <a:extLst>
              <a:ext uri="{FF2B5EF4-FFF2-40B4-BE49-F238E27FC236}">
                <a16:creationId xmlns:a16="http://schemas.microsoft.com/office/drawing/2014/main" id="{6C6B7520-833C-274D-A5E1-84B6710C7A88}"/>
              </a:ext>
            </a:extLst>
          </p:cNvPr>
          <p:cNvSpPr txBox="1"/>
          <p:nvPr/>
        </p:nvSpPr>
        <p:spPr>
          <a:xfrm>
            <a:off x="5351165" y="3991587"/>
            <a:ext cx="6804739" cy="718612"/>
          </a:xfrm>
          <a:prstGeom prst="rect">
            <a:avLst/>
          </a:prstGeom>
          <a:noFill/>
          <a:ln w="9525" cap="flat" cmpd="sng">
            <a:solidFill>
              <a:schemeClr val="accent4">
                <a:lumMod val="75000"/>
              </a:schemeClr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Best effort continuous improvement stage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1" name="Google Shape;282;p3">
            <a:extLst>
              <a:ext uri="{FF2B5EF4-FFF2-40B4-BE49-F238E27FC236}">
                <a16:creationId xmlns:a16="http://schemas.microsoft.com/office/drawing/2014/main" id="{6729E22C-560B-9E4A-A06D-14617017FC1D}"/>
              </a:ext>
            </a:extLst>
          </p:cNvPr>
          <p:cNvCxnSpPr>
            <a:cxnSpLocks/>
          </p:cNvCxnSpPr>
          <p:nvPr/>
        </p:nvCxnSpPr>
        <p:spPr>
          <a:xfrm>
            <a:off x="2960177" y="775985"/>
            <a:ext cx="0" cy="4973509"/>
          </a:xfrm>
          <a:prstGeom prst="straightConnector1">
            <a:avLst/>
          </a:prstGeom>
          <a:noFill/>
          <a:ln w="12700" cap="flat" cmpd="sng">
            <a:solidFill>
              <a:srgbClr val="0C0C0C">
                <a:alpha val="21960"/>
              </a:srgb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98" name="Google Shape;298;p3"/>
          <p:cNvSpPr txBox="1"/>
          <p:nvPr/>
        </p:nvSpPr>
        <p:spPr>
          <a:xfrm>
            <a:off x="1646075" y="1376303"/>
            <a:ext cx="2461816" cy="57600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Implement the service visualisation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Google Shape;299;p3"/>
          <p:cNvSpPr txBox="1"/>
          <p:nvPr/>
        </p:nvSpPr>
        <p:spPr>
          <a:xfrm>
            <a:off x="1646075" y="2019103"/>
            <a:ext cx="2459128" cy="57600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Prepare the adoption plan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Google Shape;301;p3"/>
          <p:cNvSpPr txBox="1"/>
          <p:nvPr/>
        </p:nvSpPr>
        <p:spPr>
          <a:xfrm>
            <a:off x="1664573" y="3997745"/>
            <a:ext cx="1924306" cy="6840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Finalize the product offering, transition to production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252;p2">
            <a:extLst>
              <a:ext uri="{FF2B5EF4-FFF2-40B4-BE49-F238E27FC236}">
                <a16:creationId xmlns:a16="http://schemas.microsoft.com/office/drawing/2014/main" id="{AF41433F-8FD1-9647-B459-62F42156CC72}"/>
              </a:ext>
            </a:extLst>
          </p:cNvPr>
          <p:cNvSpPr txBox="1"/>
          <p:nvPr/>
        </p:nvSpPr>
        <p:spPr>
          <a:xfrm>
            <a:off x="6437413" y="4955729"/>
            <a:ext cx="1158808" cy="684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Transition incubator results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254;p2">
            <a:extLst>
              <a:ext uri="{FF2B5EF4-FFF2-40B4-BE49-F238E27FC236}">
                <a16:creationId xmlns:a16="http://schemas.microsoft.com/office/drawing/2014/main" id="{BF3BB42E-0FD7-1241-9E36-062AD8B3FCDC}"/>
              </a:ext>
            </a:extLst>
          </p:cNvPr>
          <p:cNvSpPr/>
          <p:nvPr/>
        </p:nvSpPr>
        <p:spPr>
          <a:xfrm>
            <a:off x="168807" y="5005332"/>
            <a:ext cx="818678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1800" b="1" dirty="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PushMDQ</a:t>
            </a:r>
            <a:endParaRPr sz="1800" b="1" dirty="0">
              <a:solidFill>
                <a:schemeClr val="accent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252;p2">
            <a:extLst>
              <a:ext uri="{FF2B5EF4-FFF2-40B4-BE49-F238E27FC236}">
                <a16:creationId xmlns:a16="http://schemas.microsoft.com/office/drawing/2014/main" id="{BDEB9FDC-248B-C044-BB65-55D645D7F0F0}"/>
              </a:ext>
            </a:extLst>
          </p:cNvPr>
          <p:cNvSpPr txBox="1"/>
          <p:nvPr/>
        </p:nvSpPr>
        <p:spPr>
          <a:xfrm>
            <a:off x="7629263" y="4952269"/>
            <a:ext cx="2261717" cy="684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Prepare testbed deployment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252;p2">
            <a:extLst>
              <a:ext uri="{FF2B5EF4-FFF2-40B4-BE49-F238E27FC236}">
                <a16:creationId xmlns:a16="http://schemas.microsoft.com/office/drawing/2014/main" id="{3BEFE9DC-0250-FD48-B57F-58F5A6AA7A2F}"/>
              </a:ext>
            </a:extLst>
          </p:cNvPr>
          <p:cNvSpPr txBox="1"/>
          <p:nvPr/>
        </p:nvSpPr>
        <p:spPr>
          <a:xfrm>
            <a:off x="9948305" y="4952362"/>
            <a:ext cx="2261717" cy="684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Engage federation operators for testing</a:t>
            </a:r>
            <a:endParaRPr sz="16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300;p3">
            <a:extLst>
              <a:ext uri="{FF2B5EF4-FFF2-40B4-BE49-F238E27FC236}">
                <a16:creationId xmlns:a16="http://schemas.microsoft.com/office/drawing/2014/main" id="{63C1A54A-0D74-CF46-8E0D-DA077F0C0654}"/>
              </a:ext>
            </a:extLst>
          </p:cNvPr>
          <p:cNvSpPr txBox="1"/>
          <p:nvPr/>
        </p:nvSpPr>
        <p:spPr>
          <a:xfrm>
            <a:off x="6437324" y="3002792"/>
            <a:ext cx="2310267" cy="684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lvl="0" algn="ctr"/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Collaboration with </a:t>
            </a:r>
            <a:r>
              <a:rPr lang="sr-Latn-RS" sz="1600" dirty="0">
                <a:solidFill>
                  <a:srgbClr val="1C4161"/>
                </a:solidFill>
                <a:latin typeface="Calibri"/>
                <a:cs typeface="Calibri"/>
                <a:sym typeface="Calibri"/>
              </a:rPr>
              <a:t>incubator</a:t>
            </a:r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on StatsRep</a:t>
            </a:r>
          </a:p>
        </p:txBody>
      </p:sp>
      <p:sp>
        <p:nvSpPr>
          <p:cNvPr id="49" name="Google Shape;300;p3">
            <a:extLst>
              <a:ext uri="{FF2B5EF4-FFF2-40B4-BE49-F238E27FC236}">
                <a16:creationId xmlns:a16="http://schemas.microsoft.com/office/drawing/2014/main" id="{400325E9-01B2-B449-95BC-0FAA5E0EABEF}"/>
              </a:ext>
            </a:extLst>
          </p:cNvPr>
          <p:cNvSpPr txBox="1"/>
          <p:nvPr/>
        </p:nvSpPr>
        <p:spPr>
          <a:xfrm>
            <a:off x="8825846" y="2988477"/>
            <a:ext cx="1119642" cy="684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lvl="0" algn="ctr"/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Transition incubator results</a:t>
            </a:r>
          </a:p>
        </p:txBody>
      </p:sp>
      <p:sp>
        <p:nvSpPr>
          <p:cNvPr id="50" name="Google Shape;300;p3">
            <a:extLst>
              <a:ext uri="{FF2B5EF4-FFF2-40B4-BE49-F238E27FC236}">
                <a16:creationId xmlns:a16="http://schemas.microsoft.com/office/drawing/2014/main" id="{F05C5C0F-336B-1E48-B8E5-EE8E365B8F07}"/>
              </a:ext>
            </a:extLst>
          </p:cNvPr>
          <p:cNvSpPr txBox="1"/>
          <p:nvPr/>
        </p:nvSpPr>
        <p:spPr>
          <a:xfrm>
            <a:off x="9945489" y="1749242"/>
            <a:ext cx="2162288" cy="1644055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  <a:prstDash val="dash"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lvl="0" algn="ctr"/>
            <a:r>
              <a:rPr lang="sr-Latn-RS" sz="16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Plan for tools consolidation</a:t>
            </a:r>
          </a:p>
        </p:txBody>
      </p:sp>
      <p:sp>
        <p:nvSpPr>
          <p:cNvPr id="305" name="Google Shape;305;p3"/>
          <p:cNvSpPr/>
          <p:nvPr/>
        </p:nvSpPr>
        <p:spPr>
          <a:xfrm>
            <a:off x="1434014" y="5555586"/>
            <a:ext cx="10709858" cy="1382031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5703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sr-Latn-RS" sz="20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Continuous Service </a:t>
            </a:r>
            <a:r>
              <a:rPr lang="sr-Latn-RS" sz="20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Improvements</a:t>
            </a:r>
            <a:endParaRPr sz="20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37763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9739</TotalTime>
  <Words>546</Words>
  <Application>Microsoft Macintosh PowerPoint</Application>
  <PresentationFormat>Widescreen</PresentationFormat>
  <Paragraphs>133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Custom Design</vt:lpstr>
      <vt:lpstr>Office Theme</vt:lpstr>
      <vt:lpstr>1_Custom Design</vt:lpstr>
      <vt:lpstr>PowerPoint Presentation</vt:lpstr>
      <vt:lpstr>Version history</vt:lpstr>
      <vt:lpstr>eduGAIN Operations and Deployment Roadmap 2019/2020</vt:lpstr>
      <vt:lpstr>eduGAIN Operations and Deployment Roadmap 2020/2021</vt:lpstr>
      <vt:lpstr>eduGAIN Development Roadmap 2019/2020</vt:lpstr>
      <vt:lpstr>eduGAIN Development Roadmap 2020/2021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Marina</dc:creator>
  <cp:lastModifiedBy>Marina Vermezovic</cp:lastModifiedBy>
  <cp:revision>21</cp:revision>
  <dcterms:created xsi:type="dcterms:W3CDTF">2019-05-23T15:01:58Z</dcterms:created>
  <dcterms:modified xsi:type="dcterms:W3CDTF">2020-08-10T13:18:59Z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0x010100EC0D0CCC116D824E94D5197157A71E74</vt:lpwstr>
  </property>
  <property fmtid="{D5CDD505-2E9C-101B-9397-08002B2CF9AE}" pid="3" name="_dlc_DocIdItemGuid">
    <vt:lpwstr>68c1bbe1-8a69-42b5-8706-d750b32199af</vt:lpwstr>
  </property>
</Properties>
</file>