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50" r:id="rId5"/>
    <p:sldMasterId id="214748368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h/kIPRTcJRC/7uPogl1O2/wIy8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B2CA35E-E86F-49CE-BAA5-577B92E3B580}">
  <a:tblStyle styleId="{DB2CA35E-E86F-49CE-BAA5-577B92E3B58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customschemas.google.com/relationships/presentationmetadata" Target="metadata"/><Relationship Id="rId16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0" name="Google Shape;23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Add edugain training as a separate swimline – we need a team for this, Davide will ask Anass how to lead this. Explore idea to engage Irina Mihailkova 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eduGAIN support: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Engage again that Thomas participates  in security team. Davide will ping him to attend meetings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Think about adding Incommon to the support – bring this up with the quarter meeting with Internet 2…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eduGAIN security: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SIR handbook, finish the review process in collaboration with the sirtfi wg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Publish the handbook and support the adoption of the SIR handbook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Networking, community building of the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Improving </a:t>
            </a:r>
            <a:endParaRPr/>
          </a:p>
          <a:p>
            <a:pPr indent="-825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74" name="Google Shape;274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e7c8a7e71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Add edugain training as a separate swimline – we need a team for this, Davide will ask Anass how to lead this. Explore idea to engage Irina Mihailkova 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eduGAIN support: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Engage again that Thomas participates  in security team. Davide will ping him to attend meetings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Think about adding Incommon to the support – bring this up with the quarter meeting with Internet 2…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eduGAIN security: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SIR handbook, finish the review process in collaboration with the sirtfi wg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Publish the handbook and support the adoption of the SIR handbook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Networking, community building of the </a:t>
            </a:r>
            <a:endParaRPr/>
          </a:p>
          <a:p>
            <a:pPr indent="-1714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-"/>
            </a:pPr>
            <a:r>
              <a:rPr/>
              <a:t>Improving </a:t>
            </a:r>
            <a:endParaRPr/>
          </a:p>
          <a:p>
            <a:pPr indent="-82550" lvl="1" marL="6286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20" name="Google Shape;320;ge7c8a7e71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2" name="Google Shape;37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3" name="Google Shape;413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7c8a7e712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8" name="Google Shape;458;ge7c8a7e712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2" name="Google Shape;50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Relationship Id="rId3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jpg"/><Relationship Id="rId3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jpg"/><Relationship Id="rId3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9.jpg"/><Relationship Id="rId3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jpg"/><Relationship Id="rId3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jpg"/><Relationship Id="rId3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jpg"/><Relationship Id="rId3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g"/><Relationship Id="rId3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jpg"/><Relationship Id="rId3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Relationship Id="rId3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jpg"/><Relationship Id="rId3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jpg"/><Relationship Id="rId3" Type="http://schemas.openxmlformats.org/officeDocument/2006/relationships/image" Target="../media/image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jpg"/><Relationship Id="rId3" Type="http://schemas.openxmlformats.org/officeDocument/2006/relationships/image" Target="../media/image4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2.jp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0.jp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3.jpg"/><Relationship Id="rId3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jpg"/><Relationship Id="rId3" Type="http://schemas.openxmlformats.org/officeDocument/2006/relationships/image" Target="../media/image4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Custom Layout">
  <p:cSld name="7_Custom Layou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5" name="Google Shape;75;p1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ustom Layout">
  <p:cSld name="8_Custom Layou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ustom Layout">
  <p:cSld name="9_Custom Layou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7" name="Google Shape;87;p2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ustom Layout">
  <p:cSld name="10_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ustom Layout">
  <p:cSld name="11_Custom Layou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9" name="Google Shape;99;p2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Custom Layout">
  <p:cSld name="12_Custom Layou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05" name="Google Shape;105;p2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ustom Layout">
  <p:cSld name="13_Custom Layou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7" name="Google Shape;117;p2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3" name="Google Shape;123;p2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ustom Layout">
  <p:cSld name="16_Custom Layou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9" name="Google Shape;129;p2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1"/>
          <p:cNvPicPr preferRelativeResize="0"/>
          <p:nvPr/>
        </p:nvPicPr>
        <p:blipFill rotWithShape="1">
          <a:blip r:embed="rId2">
            <a:alphaModFix/>
          </a:blip>
          <a:srcRect b="0" l="34639" r="0" t="0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Arial"/>
              <a:buNone/>
              <a:defRPr>
                <a:solidFill>
                  <a:srgbClr val="06508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5" name="Google Shape;135;p2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2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Custom Layout">
  <p:cSld name="18_Custom Layou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1" name="Google Shape;141;p2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7" name="Google Shape;147;p3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3" name="Google Shape;153;p3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1_Custom Layout">
  <p:cSld name="21_Custom Layou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9" name="Google Shape;159;p3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2_Custom Layout">
  <p:cSld name="22_Custom Layou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3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_Custom Layout">
  <p:cSld name="23_Custom Layou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1" name="Google Shape;171;p3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3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4_Custom Layout">
  <p:cSld name="24_Custom Layou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7" name="Google Shape;177;p3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3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_Custom Layout">
  <p:cSld name="25_Custom Layout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3" name="Google Shape;183;p3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3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6_Custom Layout">
  <p:cSld name="26_Custom Layout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9" name="Google Shape;189;p3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3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8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CHFILE02\Folders\Francesca\My Documents\GEANT\GN4\GN4-1\Templates\geant_logo_300dpi.jpg" id="34" name="Google Shape;3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/>
          <p:nvPr/>
        </p:nvSpPr>
        <p:spPr>
          <a:xfrm>
            <a:off x="9387782" y="6292970"/>
            <a:ext cx="114262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7_Custom Layout">
  <p:cSld name="27_Custom Layou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5" name="Google Shape;195;p3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8_Custom Layout">
  <p:cSld name="28_Custom Layou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1" name="Google Shape;201;p3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3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1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4" name="Google Shape;4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0" name="Google Shape;5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2" name="Google Shape;6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ustom Layout">
  <p:cSld name="6_Custom Layou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8" name="Google Shape;6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sz="1200" u="none" cap="none" strike="noStrike">
                <a:solidFill>
                  <a:srgbClr val="03435F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29" Type="http://schemas.openxmlformats.org/officeDocument/2006/relationships/slideLayout" Target="../slideLayouts/slideLayout30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31" Type="http://schemas.openxmlformats.org/officeDocument/2006/relationships/theme" Target="../theme/theme3.xml"/><Relationship Id="rId3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34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32.xml"/><Relationship Id="rId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‹#›</a:t>
            </a:fld>
            <a:endParaRPr/>
          </a:p>
        </p:txBody>
      </p:sp>
      <p:pic>
        <p:nvPicPr>
          <p:cNvPr id="15" name="Google Shape;15;p5"/>
          <p:cNvPicPr preferRelativeResize="0"/>
          <p:nvPr/>
        </p:nvPicPr>
        <p:blipFill rotWithShape="1">
          <a:blip r:embed="rId1">
            <a:alphaModFix/>
          </a:blip>
          <a:srcRect b="53353" l="29113" r="32412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5"/>
          <p:cNvSpPr txBox="1"/>
          <p:nvPr/>
        </p:nvSpPr>
        <p:spPr>
          <a:xfrm>
            <a:off x="882913" y="1834440"/>
            <a:ext cx="7134035" cy="1599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eduGAIN roadmap</a:t>
            </a:r>
            <a:br>
              <a: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Operations  and  Development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5"/>
          <p:cNvPicPr preferRelativeResize="0"/>
          <p:nvPr/>
        </p:nvPicPr>
        <p:blipFill rotWithShape="1">
          <a:blip r:embed="rId2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7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sz="1200" u="none" cap="none" strike="noStrike">
                <a:solidFill>
                  <a:srgbClr val="06508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6508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6" name="Google Shape;206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7" name="Google Shape;20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8" name="Google Shape;20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9" name="Google Shape;20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‹#›</a:t>
            </a:fld>
            <a:endParaRPr/>
          </a:p>
        </p:txBody>
      </p:sp>
      <p:pic>
        <p:nvPicPr>
          <p:cNvPr id="210" name="Google Shape;210;p9"/>
          <p:cNvPicPr preferRelativeResize="0"/>
          <p:nvPr/>
        </p:nvPicPr>
        <p:blipFill rotWithShape="1">
          <a:blip r:embed="rId1">
            <a:alphaModFix/>
          </a:blip>
          <a:srcRect b="53353" l="29113" r="32412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9"/>
          <p:cNvSpPr txBox="1"/>
          <p:nvPr/>
        </p:nvSpPr>
        <p:spPr>
          <a:xfrm>
            <a:off x="998895" y="2538238"/>
            <a:ext cx="6087102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b="1" i="0" sz="4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9"/>
          <p:cNvSpPr txBox="1"/>
          <p:nvPr/>
        </p:nvSpPr>
        <p:spPr>
          <a:xfrm>
            <a:off x="998895" y="5110823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9"/>
          <p:cNvSpPr txBox="1"/>
          <p:nvPr/>
        </p:nvSpPr>
        <p:spPr>
          <a:xfrm>
            <a:off x="998896" y="335706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9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GÉANT Association on behalf of the GN4 Phase 3 project (GN4-3).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research leading to these results has received funding from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European Union’s Horizon 2020 research and innovation programme under Grant Agreement No. 856726 (GN4-3).</a:t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9"/>
          <p:cNvPicPr preferRelativeResize="0"/>
          <p:nvPr/>
        </p:nvPicPr>
        <p:blipFill rotWithShape="1">
          <a:blip r:embed="rId3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Arial"/>
              <a:buNone/>
            </a:pPr>
            <a:r>
              <a:rPr sz="2880"/>
              <a:t>Version history</a:t>
            </a:r>
            <a:endParaRPr/>
          </a:p>
        </p:txBody>
      </p:sp>
      <p:graphicFrame>
        <p:nvGraphicFramePr>
          <p:cNvPr id="227" name="Google Shape;227;p40"/>
          <p:cNvGraphicFramePr/>
          <p:nvPr/>
        </p:nvGraphicFramePr>
        <p:xfrm>
          <a:off x="805364" y="145564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{DB2CA35E-E86F-49CE-BAA5-577B92E3B580}</a:tableStyleId>
              </a:tblPr>
              <a:tblGrid>
                <a:gridCol w="886975"/>
                <a:gridCol w="1263100"/>
                <a:gridCol w="2887800"/>
                <a:gridCol w="41036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Version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Date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Authors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Change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1.0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May 2019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D. Vaghetti, L. Florio, M. Adomeit,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Initial version for 2019/2020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1.1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May 2020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D. Vaghetti, L. Florio, M. Adomeit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Update of 2019/2020 roadmap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2.0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August 2020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D. Vaghetti, L. Florio, M. Adomeit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Roadmap for 2020/2021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2.1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Feb 2021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D. Vaghetti, L. Florio, M. Adomeit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Update 2020/2021 roadmap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2.2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July 2021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D. Vaghetti, L. Florio, M. Adomeit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sz="1400" u="none" cap="none" strike="noStrike"/>
                        <a:t>Update 2020/2021 roadmap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/>
                        <a:t>3.0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/>
                        <a:t>August 2021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/>
                        <a:t>D. Vaghetti, L. Florio, M. Adomeit</a:t>
                      </a:r>
                      <a:endParaRPr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/>
                        <a:t>Roadmap for 2021/2022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"/>
          <p:cNvSpPr txBox="1"/>
          <p:nvPr>
            <p:ph type="title"/>
          </p:nvPr>
        </p:nvSpPr>
        <p:spPr>
          <a:xfrm>
            <a:off x="998895" y="246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Arial"/>
              <a:buNone/>
            </a:pPr>
            <a:r>
              <a:rPr sz="2592"/>
              <a:t>eduGAIN Operations and Deployment Roadmap 2019/2020</a:t>
            </a:r>
            <a:endParaRPr sz="2592"/>
          </a:p>
        </p:txBody>
      </p:sp>
      <p:sp>
        <p:nvSpPr>
          <p:cNvPr id="233" name="Google Shape;233;p2"/>
          <p:cNvSpPr/>
          <p:nvPr/>
        </p:nvSpPr>
        <p:spPr>
          <a:xfrm>
            <a:off x="0" y="4341732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"/>
          <p:cNvSpPr/>
          <p:nvPr/>
        </p:nvSpPr>
        <p:spPr>
          <a:xfrm>
            <a:off x="-11743" y="2768260"/>
            <a:ext cx="12281715" cy="158153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"/>
          <p:cNvSpPr/>
          <p:nvPr/>
        </p:nvSpPr>
        <p:spPr>
          <a:xfrm>
            <a:off x="0" y="987472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"/>
          <p:cNvSpPr txBox="1"/>
          <p:nvPr/>
        </p:nvSpPr>
        <p:spPr>
          <a:xfrm>
            <a:off x="143200" y="1403850"/>
            <a:ext cx="1384200" cy="97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eduGAIN Operations</a:t>
            </a:r>
            <a:endParaRPr b="1" i="0" sz="1754" u="none" cap="none" strike="noStrik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2"/>
          <p:cNvCxnSpPr/>
          <p:nvPr/>
        </p:nvCxnSpPr>
        <p:spPr>
          <a:xfrm>
            <a:off x="1617379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8" name="Google Shape;238;p2"/>
          <p:cNvCxnSpPr/>
          <p:nvPr/>
        </p:nvCxnSpPr>
        <p:spPr>
          <a:xfrm>
            <a:off x="275819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9" name="Google Shape;239;p2"/>
          <p:cNvCxnSpPr/>
          <p:nvPr/>
        </p:nvCxnSpPr>
        <p:spPr>
          <a:xfrm>
            <a:off x="3913325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0" name="Google Shape;240;p2"/>
          <p:cNvCxnSpPr/>
          <p:nvPr/>
        </p:nvCxnSpPr>
        <p:spPr>
          <a:xfrm>
            <a:off x="506846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1" name="Google Shape;241;p2"/>
          <p:cNvCxnSpPr/>
          <p:nvPr/>
        </p:nvCxnSpPr>
        <p:spPr>
          <a:xfrm>
            <a:off x="737873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2" name="Google Shape;242;p2"/>
          <p:cNvCxnSpPr/>
          <p:nvPr/>
        </p:nvCxnSpPr>
        <p:spPr>
          <a:xfrm>
            <a:off x="8533865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3" name="Google Shape;243;p2"/>
          <p:cNvCxnSpPr/>
          <p:nvPr/>
        </p:nvCxnSpPr>
        <p:spPr>
          <a:xfrm>
            <a:off x="968900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4" name="Google Shape;244;p2"/>
          <p:cNvSpPr/>
          <p:nvPr/>
        </p:nvSpPr>
        <p:spPr>
          <a:xfrm>
            <a:off x="1603058" y="446364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2"/>
          <p:cNvCxnSpPr/>
          <p:nvPr/>
        </p:nvCxnSpPr>
        <p:spPr>
          <a:xfrm>
            <a:off x="6223595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6" name="Google Shape;246;p2"/>
          <p:cNvCxnSpPr/>
          <p:nvPr/>
        </p:nvCxnSpPr>
        <p:spPr>
          <a:xfrm>
            <a:off x="10844139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7" name="Google Shape;247;p2"/>
          <p:cNvSpPr txBox="1"/>
          <p:nvPr/>
        </p:nvSpPr>
        <p:spPr>
          <a:xfrm>
            <a:off x="3575752" y="421732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"/>
          <p:cNvSpPr txBox="1"/>
          <p:nvPr/>
        </p:nvSpPr>
        <p:spPr>
          <a:xfrm>
            <a:off x="437039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"/>
          <p:cNvSpPr txBox="1"/>
          <p:nvPr/>
        </p:nvSpPr>
        <p:spPr>
          <a:xfrm>
            <a:off x="205913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"/>
          <p:cNvSpPr txBox="1"/>
          <p:nvPr/>
        </p:nvSpPr>
        <p:spPr>
          <a:xfrm>
            <a:off x="321476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"/>
          <p:cNvSpPr txBox="1"/>
          <p:nvPr/>
        </p:nvSpPr>
        <p:spPr>
          <a:xfrm>
            <a:off x="899291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"/>
          <p:cNvSpPr txBox="1"/>
          <p:nvPr/>
        </p:nvSpPr>
        <p:spPr>
          <a:xfrm>
            <a:off x="668165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"/>
          <p:cNvSpPr txBox="1"/>
          <p:nvPr/>
        </p:nvSpPr>
        <p:spPr>
          <a:xfrm>
            <a:off x="783728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"/>
          <p:cNvSpPr txBox="1"/>
          <p:nvPr/>
        </p:nvSpPr>
        <p:spPr>
          <a:xfrm>
            <a:off x="8223228" y="428834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"/>
          <p:cNvSpPr txBox="1"/>
          <p:nvPr/>
        </p:nvSpPr>
        <p:spPr>
          <a:xfrm>
            <a:off x="552602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"/>
          <p:cNvSpPr txBox="1"/>
          <p:nvPr/>
        </p:nvSpPr>
        <p:spPr>
          <a:xfrm>
            <a:off x="10148553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"/>
          <p:cNvSpPr txBox="1"/>
          <p:nvPr/>
        </p:nvSpPr>
        <p:spPr>
          <a:xfrm>
            <a:off x="275544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Setup procedures and tooling for security support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"/>
          <p:cNvSpPr txBox="1"/>
          <p:nvPr/>
        </p:nvSpPr>
        <p:spPr>
          <a:xfrm>
            <a:off x="5085101" y="2851999"/>
            <a:ext cx="2221896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Pilot security support function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"/>
          <p:cNvSpPr txBox="1"/>
          <p:nvPr/>
        </p:nvSpPr>
        <p:spPr>
          <a:xfrm>
            <a:off x="737796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Summarize pilot results and define further plans for production 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"/>
          <p:cNvSpPr/>
          <p:nvPr/>
        </p:nvSpPr>
        <p:spPr>
          <a:xfrm>
            <a:off x="230704" y="3231307"/>
            <a:ext cx="124782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eduGAIN Support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"/>
          <p:cNvSpPr txBox="1"/>
          <p:nvPr/>
        </p:nvSpPr>
        <p:spPr>
          <a:xfrm>
            <a:off x="2761719" y="4423234"/>
            <a:ext cx="2311367" cy="73152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eduGAIN Operational Practice Statement and MRPS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"/>
          <p:cNvSpPr txBox="1"/>
          <p:nvPr/>
        </p:nvSpPr>
        <p:spPr>
          <a:xfrm>
            <a:off x="281534" y="4646471"/>
            <a:ext cx="1183928" cy="1002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eduGAIN Policy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"/>
          <p:cNvSpPr txBox="1"/>
          <p:nvPr/>
        </p:nvSpPr>
        <p:spPr>
          <a:xfrm>
            <a:off x="1613732" y="1805218"/>
            <a:ext cx="3380453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repare long-term plan for redesign of metadata signing practice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"/>
          <p:cNvSpPr/>
          <p:nvPr/>
        </p:nvSpPr>
        <p:spPr>
          <a:xfrm>
            <a:off x="1603058" y="5470655"/>
            <a:ext cx="9220614" cy="138203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Operations, Deployment of Enhancements, Support and Engagement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"/>
          <p:cNvSpPr txBox="1"/>
          <p:nvPr/>
        </p:nvSpPr>
        <p:spPr>
          <a:xfrm>
            <a:off x="2762526" y="5221126"/>
            <a:ext cx="3454595" cy="54864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Enforcement of the new MRPS and SAML Profile, as agreed by the SG 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"/>
          <p:cNvSpPr txBox="1"/>
          <p:nvPr/>
        </p:nvSpPr>
        <p:spPr>
          <a:xfrm>
            <a:off x="2224401" y="3641625"/>
            <a:ext cx="2760695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Train and make new people for support team fully operational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"/>
          <p:cNvSpPr txBox="1"/>
          <p:nvPr/>
        </p:nvSpPr>
        <p:spPr>
          <a:xfrm>
            <a:off x="5067252" y="3641625"/>
            <a:ext cx="2921346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Extension and improvement of the proactive support function  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"/>
          <p:cNvSpPr txBox="1"/>
          <p:nvPr/>
        </p:nvSpPr>
        <p:spPr>
          <a:xfrm>
            <a:off x="5073086" y="1805218"/>
            <a:ext cx="146114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Community engagement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 txBox="1"/>
          <p:nvPr/>
        </p:nvSpPr>
        <p:spPr>
          <a:xfrm>
            <a:off x="6603883" y="1805218"/>
            <a:ext cx="4240255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the plan and implement the new metadata signing practice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1620578" y="2395142"/>
            <a:ext cx="9220147" cy="341633"/>
          </a:xfrm>
          <a:prstGeom prst="rect">
            <a:avLst/>
          </a:prstGeom>
          <a:noFill/>
          <a:ln cap="flat" cmpd="sng" w="9525">
            <a:solidFill>
              <a:srgbClr val="5481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Ongoing improvements to the eduGAIN operations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"/>
          <p:cNvSpPr txBox="1"/>
          <p:nvPr/>
        </p:nvSpPr>
        <p:spPr>
          <a:xfrm>
            <a:off x="1631701" y="1027326"/>
            <a:ext cx="2288099" cy="73152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Prepare and implement short-term metadata certificate renewal plan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1"/>
          <p:cNvSpPr/>
          <p:nvPr/>
        </p:nvSpPr>
        <p:spPr>
          <a:xfrm>
            <a:off x="-23486" y="3593794"/>
            <a:ext cx="12281715" cy="1005966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41"/>
          <p:cNvSpPr txBox="1"/>
          <p:nvPr>
            <p:ph type="title"/>
          </p:nvPr>
        </p:nvSpPr>
        <p:spPr>
          <a:xfrm>
            <a:off x="998895" y="246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Arial"/>
              <a:buNone/>
            </a:pPr>
            <a:r>
              <a:rPr sz="2592"/>
              <a:t>eduGAIN Operations and Deployment Roadmap 2020/2021</a:t>
            </a:r>
            <a:endParaRPr sz="2592"/>
          </a:p>
        </p:txBody>
      </p:sp>
      <p:sp>
        <p:nvSpPr>
          <p:cNvPr id="278" name="Google Shape;278;p41"/>
          <p:cNvSpPr/>
          <p:nvPr/>
        </p:nvSpPr>
        <p:spPr>
          <a:xfrm>
            <a:off x="0" y="4588328"/>
            <a:ext cx="12281715" cy="1353861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41"/>
          <p:cNvSpPr/>
          <p:nvPr/>
        </p:nvSpPr>
        <p:spPr>
          <a:xfrm>
            <a:off x="-11743" y="2437077"/>
            <a:ext cx="12281715" cy="1298898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41"/>
          <p:cNvSpPr/>
          <p:nvPr/>
        </p:nvSpPr>
        <p:spPr>
          <a:xfrm>
            <a:off x="0" y="987472"/>
            <a:ext cx="12281715" cy="1449604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41"/>
          <p:cNvSpPr txBox="1"/>
          <p:nvPr/>
        </p:nvSpPr>
        <p:spPr>
          <a:xfrm>
            <a:off x="281525" y="1283525"/>
            <a:ext cx="1461300" cy="97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eduGAIN Operations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p41"/>
          <p:cNvCxnSpPr/>
          <p:nvPr/>
        </p:nvCxnSpPr>
        <p:spPr>
          <a:xfrm>
            <a:off x="3998053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3" name="Google Shape;283;p41"/>
          <p:cNvCxnSpPr/>
          <p:nvPr/>
        </p:nvCxnSpPr>
        <p:spPr>
          <a:xfrm>
            <a:off x="5153188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4" name="Google Shape;284;p41"/>
          <p:cNvCxnSpPr/>
          <p:nvPr/>
        </p:nvCxnSpPr>
        <p:spPr>
          <a:xfrm>
            <a:off x="6308323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5" name="Google Shape;285;p41"/>
          <p:cNvCxnSpPr/>
          <p:nvPr/>
        </p:nvCxnSpPr>
        <p:spPr>
          <a:xfrm>
            <a:off x="8618593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6" name="Google Shape;286;p41"/>
          <p:cNvCxnSpPr/>
          <p:nvPr/>
        </p:nvCxnSpPr>
        <p:spPr>
          <a:xfrm>
            <a:off x="9773728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7" name="Google Shape;287;p41"/>
          <p:cNvCxnSpPr/>
          <p:nvPr/>
        </p:nvCxnSpPr>
        <p:spPr>
          <a:xfrm>
            <a:off x="10928863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8" name="Google Shape;288;p41"/>
          <p:cNvSpPr/>
          <p:nvPr/>
        </p:nvSpPr>
        <p:spPr>
          <a:xfrm>
            <a:off x="1813302" y="446364"/>
            <a:ext cx="1027070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41"/>
          <p:cNvCxnSpPr/>
          <p:nvPr/>
        </p:nvCxnSpPr>
        <p:spPr>
          <a:xfrm>
            <a:off x="7463458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0" name="Google Shape;290;p41"/>
          <p:cNvCxnSpPr/>
          <p:nvPr/>
        </p:nvCxnSpPr>
        <p:spPr>
          <a:xfrm>
            <a:off x="12084002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1" name="Google Shape;291;p41"/>
          <p:cNvSpPr txBox="1"/>
          <p:nvPr/>
        </p:nvSpPr>
        <p:spPr>
          <a:xfrm>
            <a:off x="4815615" y="421732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41"/>
          <p:cNvSpPr txBox="1"/>
          <p:nvPr/>
        </p:nvSpPr>
        <p:spPr>
          <a:xfrm>
            <a:off x="561026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41"/>
          <p:cNvSpPr txBox="1"/>
          <p:nvPr/>
        </p:nvSpPr>
        <p:spPr>
          <a:xfrm>
            <a:off x="329900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41"/>
          <p:cNvSpPr txBox="1"/>
          <p:nvPr/>
        </p:nvSpPr>
        <p:spPr>
          <a:xfrm>
            <a:off x="445463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41"/>
          <p:cNvSpPr txBox="1"/>
          <p:nvPr/>
        </p:nvSpPr>
        <p:spPr>
          <a:xfrm>
            <a:off x="1023278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41"/>
          <p:cNvSpPr txBox="1"/>
          <p:nvPr/>
        </p:nvSpPr>
        <p:spPr>
          <a:xfrm>
            <a:off x="792152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41"/>
          <p:cNvSpPr txBox="1"/>
          <p:nvPr/>
        </p:nvSpPr>
        <p:spPr>
          <a:xfrm>
            <a:off x="907715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41"/>
          <p:cNvSpPr txBox="1"/>
          <p:nvPr/>
        </p:nvSpPr>
        <p:spPr>
          <a:xfrm>
            <a:off x="9463091" y="428834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41"/>
          <p:cNvSpPr txBox="1"/>
          <p:nvPr/>
        </p:nvSpPr>
        <p:spPr>
          <a:xfrm>
            <a:off x="676589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41"/>
          <p:cNvSpPr txBox="1"/>
          <p:nvPr/>
        </p:nvSpPr>
        <p:spPr>
          <a:xfrm>
            <a:off x="11388416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41"/>
          <p:cNvSpPr txBox="1"/>
          <p:nvPr/>
        </p:nvSpPr>
        <p:spPr>
          <a:xfrm>
            <a:off x="4417793" y="2515109"/>
            <a:ext cx="2240280" cy="564749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Summarize pilot results and define further plans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41"/>
          <p:cNvSpPr/>
          <p:nvPr/>
        </p:nvSpPr>
        <p:spPr>
          <a:xfrm>
            <a:off x="238284" y="2774660"/>
            <a:ext cx="1247821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eduGAIN Security</a:t>
            </a:r>
            <a:endParaRPr b="1" i="0" sz="1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1"/>
          <p:cNvSpPr txBox="1"/>
          <p:nvPr/>
        </p:nvSpPr>
        <p:spPr>
          <a:xfrm>
            <a:off x="281534" y="4778823"/>
            <a:ext cx="1183928" cy="1002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eduGAIN Training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41"/>
          <p:cNvSpPr/>
          <p:nvPr/>
        </p:nvSpPr>
        <p:spPr>
          <a:xfrm>
            <a:off x="2086934" y="5470655"/>
            <a:ext cx="9976601" cy="138203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Operations, Deployment, Policy, Support and Engagement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41"/>
          <p:cNvSpPr txBox="1"/>
          <p:nvPr/>
        </p:nvSpPr>
        <p:spPr>
          <a:xfrm>
            <a:off x="3643697" y="1095350"/>
            <a:ext cx="8375700" cy="5487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the plan and implement the new metadata signing practice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41"/>
          <p:cNvSpPr txBox="1"/>
          <p:nvPr/>
        </p:nvSpPr>
        <p:spPr>
          <a:xfrm>
            <a:off x="2086935" y="1877778"/>
            <a:ext cx="9993654" cy="350747"/>
          </a:xfrm>
          <a:prstGeom prst="rect">
            <a:avLst/>
          </a:prstGeom>
          <a:noFill/>
          <a:ln cap="flat" cmpd="sng" w="9525">
            <a:solidFill>
              <a:srgbClr val="5481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Ongoing improvements to the eduGAIN operations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7" name="Google Shape;307;p41"/>
          <p:cNvCxnSpPr/>
          <p:nvPr/>
        </p:nvCxnSpPr>
        <p:spPr>
          <a:xfrm>
            <a:off x="2860441" y="477986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8" name="Google Shape;308;p41"/>
          <p:cNvSpPr txBox="1"/>
          <p:nvPr/>
        </p:nvSpPr>
        <p:spPr>
          <a:xfrm>
            <a:off x="6296444" y="4655854"/>
            <a:ext cx="2311367" cy="541796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Bootstrap training activity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41"/>
          <p:cNvSpPr txBox="1"/>
          <p:nvPr/>
        </p:nvSpPr>
        <p:spPr>
          <a:xfrm>
            <a:off x="7463458" y="5261137"/>
            <a:ext cx="4620544" cy="501989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Deliver training modules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1"/>
          <p:cNvSpPr/>
          <p:nvPr/>
        </p:nvSpPr>
        <p:spPr>
          <a:xfrm>
            <a:off x="322225" y="3832230"/>
            <a:ext cx="124782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eduGAIN Support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41"/>
          <p:cNvSpPr txBox="1"/>
          <p:nvPr/>
        </p:nvSpPr>
        <p:spPr>
          <a:xfrm>
            <a:off x="5179593" y="3881851"/>
            <a:ext cx="6900995" cy="571394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Continuous improvement of support documentation 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1"/>
          <p:cNvSpPr txBox="1"/>
          <p:nvPr/>
        </p:nvSpPr>
        <p:spPr>
          <a:xfrm>
            <a:off x="5665343" y="3136199"/>
            <a:ext cx="1786372" cy="564749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Consultation on SIR handbook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1"/>
          <p:cNvSpPr txBox="1"/>
          <p:nvPr/>
        </p:nvSpPr>
        <p:spPr>
          <a:xfrm>
            <a:off x="7527803" y="3143120"/>
            <a:ext cx="4544455" cy="564749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Promote and support the adoption of the security best practices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41"/>
          <p:cNvSpPr txBox="1"/>
          <p:nvPr/>
        </p:nvSpPr>
        <p:spPr>
          <a:xfrm>
            <a:off x="6765890" y="2503887"/>
            <a:ext cx="5253300" cy="571500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Execute the plans (update when plans are defined)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41"/>
          <p:cNvSpPr txBox="1"/>
          <p:nvPr/>
        </p:nvSpPr>
        <p:spPr>
          <a:xfrm>
            <a:off x="2124925" y="2515109"/>
            <a:ext cx="2221896" cy="564749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Pilot security support function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1"/>
          <p:cNvSpPr txBox="1"/>
          <p:nvPr/>
        </p:nvSpPr>
        <p:spPr>
          <a:xfrm>
            <a:off x="2107076" y="3846169"/>
            <a:ext cx="2921346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Extension and improvement of the proactive support function  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41"/>
          <p:cNvSpPr txBox="1"/>
          <p:nvPr/>
        </p:nvSpPr>
        <p:spPr>
          <a:xfrm>
            <a:off x="2112910" y="1095344"/>
            <a:ext cx="146114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Community engagement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e7c8a7e712_0_0"/>
          <p:cNvSpPr/>
          <p:nvPr/>
        </p:nvSpPr>
        <p:spPr>
          <a:xfrm>
            <a:off x="-23486" y="3593794"/>
            <a:ext cx="12281700" cy="10059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ge7c8a7e712_0_0"/>
          <p:cNvSpPr/>
          <p:nvPr/>
        </p:nvSpPr>
        <p:spPr>
          <a:xfrm>
            <a:off x="0" y="4588328"/>
            <a:ext cx="12281700" cy="13539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ge7c8a7e712_0_0"/>
          <p:cNvSpPr/>
          <p:nvPr/>
        </p:nvSpPr>
        <p:spPr>
          <a:xfrm>
            <a:off x="-11743" y="2437077"/>
            <a:ext cx="12281700" cy="129900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e7c8a7e712_0_0"/>
          <p:cNvSpPr/>
          <p:nvPr/>
        </p:nvSpPr>
        <p:spPr>
          <a:xfrm>
            <a:off x="0" y="987472"/>
            <a:ext cx="12281700" cy="144960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ge7c8a7e712_0_0"/>
          <p:cNvSpPr txBox="1"/>
          <p:nvPr/>
        </p:nvSpPr>
        <p:spPr>
          <a:xfrm>
            <a:off x="281525" y="1283525"/>
            <a:ext cx="1461300" cy="97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eduGAIN Operations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ge7c8a7e712_0_0"/>
          <p:cNvCxnSpPr/>
          <p:nvPr/>
        </p:nvCxnSpPr>
        <p:spPr>
          <a:xfrm>
            <a:off x="3998053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28" name="Google Shape;328;ge7c8a7e712_0_0"/>
          <p:cNvCxnSpPr/>
          <p:nvPr/>
        </p:nvCxnSpPr>
        <p:spPr>
          <a:xfrm>
            <a:off x="5153188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29" name="Google Shape;329;ge7c8a7e712_0_0"/>
          <p:cNvCxnSpPr/>
          <p:nvPr/>
        </p:nvCxnSpPr>
        <p:spPr>
          <a:xfrm>
            <a:off x="6308323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0" name="Google Shape;330;ge7c8a7e712_0_0"/>
          <p:cNvCxnSpPr/>
          <p:nvPr/>
        </p:nvCxnSpPr>
        <p:spPr>
          <a:xfrm>
            <a:off x="8618593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1" name="Google Shape;331;ge7c8a7e712_0_0"/>
          <p:cNvCxnSpPr/>
          <p:nvPr/>
        </p:nvCxnSpPr>
        <p:spPr>
          <a:xfrm>
            <a:off x="9773728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2" name="Google Shape;332;ge7c8a7e712_0_0"/>
          <p:cNvCxnSpPr/>
          <p:nvPr/>
        </p:nvCxnSpPr>
        <p:spPr>
          <a:xfrm>
            <a:off x="10928863" y="487065"/>
            <a:ext cx="0" cy="54552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3" name="Google Shape;333;ge7c8a7e712_0_0"/>
          <p:cNvSpPr/>
          <p:nvPr/>
        </p:nvSpPr>
        <p:spPr>
          <a:xfrm>
            <a:off x="1813302" y="446364"/>
            <a:ext cx="10270800" cy="54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ge7c8a7e712_0_0"/>
          <p:cNvCxnSpPr/>
          <p:nvPr/>
        </p:nvCxnSpPr>
        <p:spPr>
          <a:xfrm>
            <a:off x="7463458" y="487065"/>
            <a:ext cx="0" cy="54552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5" name="Google Shape;335;ge7c8a7e712_0_0"/>
          <p:cNvCxnSpPr/>
          <p:nvPr/>
        </p:nvCxnSpPr>
        <p:spPr>
          <a:xfrm>
            <a:off x="12084002" y="487065"/>
            <a:ext cx="0" cy="54552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6" name="Google Shape;336;ge7c8a7e712_0_0"/>
          <p:cNvSpPr txBox="1"/>
          <p:nvPr/>
        </p:nvSpPr>
        <p:spPr>
          <a:xfrm>
            <a:off x="4815615" y="421732"/>
            <a:ext cx="61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b="1">
                <a:solidFill>
                  <a:srgbClr val="FFFFFF"/>
                </a:solidFill>
              </a:rPr>
              <a:t>1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ge7c8a7e712_0_0"/>
          <p:cNvSpPr txBox="1"/>
          <p:nvPr/>
        </p:nvSpPr>
        <p:spPr>
          <a:xfrm>
            <a:off x="5610260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ge7c8a7e712_0_0"/>
          <p:cNvSpPr txBox="1"/>
          <p:nvPr/>
        </p:nvSpPr>
        <p:spPr>
          <a:xfrm>
            <a:off x="3299000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ge7c8a7e712_0_0"/>
          <p:cNvSpPr txBox="1"/>
          <p:nvPr/>
        </p:nvSpPr>
        <p:spPr>
          <a:xfrm>
            <a:off x="4454630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ge7c8a7e712_0_0"/>
          <p:cNvSpPr txBox="1"/>
          <p:nvPr/>
        </p:nvSpPr>
        <p:spPr>
          <a:xfrm>
            <a:off x="10232781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ge7c8a7e712_0_0"/>
          <p:cNvSpPr txBox="1"/>
          <p:nvPr/>
        </p:nvSpPr>
        <p:spPr>
          <a:xfrm>
            <a:off x="7921521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e7c8a7e712_0_0"/>
          <p:cNvSpPr txBox="1"/>
          <p:nvPr/>
        </p:nvSpPr>
        <p:spPr>
          <a:xfrm>
            <a:off x="9077151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e7c8a7e712_0_0"/>
          <p:cNvSpPr txBox="1"/>
          <p:nvPr/>
        </p:nvSpPr>
        <p:spPr>
          <a:xfrm>
            <a:off x="9463091" y="428834"/>
            <a:ext cx="61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b="1">
                <a:solidFill>
                  <a:srgbClr val="FFFFFF"/>
                </a:solidFill>
              </a:rPr>
              <a:t>2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ge7c8a7e712_0_0"/>
          <p:cNvSpPr txBox="1"/>
          <p:nvPr/>
        </p:nvSpPr>
        <p:spPr>
          <a:xfrm>
            <a:off x="6765890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e7c8a7e712_0_0"/>
          <p:cNvSpPr txBox="1"/>
          <p:nvPr/>
        </p:nvSpPr>
        <p:spPr>
          <a:xfrm>
            <a:off x="11388416" y="657114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ge7c8a7e712_0_0"/>
          <p:cNvSpPr/>
          <p:nvPr/>
        </p:nvSpPr>
        <p:spPr>
          <a:xfrm>
            <a:off x="238284" y="2774660"/>
            <a:ext cx="1247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eduGAIN Security</a:t>
            </a:r>
            <a:endParaRPr b="1" i="0" sz="1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e7c8a7e712_0_0"/>
          <p:cNvSpPr txBox="1"/>
          <p:nvPr/>
        </p:nvSpPr>
        <p:spPr>
          <a:xfrm>
            <a:off x="281534" y="4778823"/>
            <a:ext cx="1183800" cy="10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eduGAIN Training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e7c8a7e712_0_0"/>
          <p:cNvSpPr txBox="1"/>
          <p:nvPr/>
        </p:nvSpPr>
        <p:spPr>
          <a:xfrm>
            <a:off x="2860450" y="1002325"/>
            <a:ext cx="4544400" cy="5019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the plan and implement the new metadata signing practice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e7c8a7e712_0_0"/>
          <p:cNvSpPr txBox="1"/>
          <p:nvPr/>
        </p:nvSpPr>
        <p:spPr>
          <a:xfrm>
            <a:off x="2860450" y="2106375"/>
            <a:ext cx="9220200" cy="307800"/>
          </a:xfrm>
          <a:prstGeom prst="rect">
            <a:avLst/>
          </a:prstGeom>
          <a:noFill/>
          <a:ln cap="flat" cmpd="sng" w="9525">
            <a:solidFill>
              <a:srgbClr val="5481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Ongoing improvements to the eduGAIN operations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0" name="Google Shape;350;ge7c8a7e712_0_0"/>
          <p:cNvCxnSpPr/>
          <p:nvPr/>
        </p:nvCxnSpPr>
        <p:spPr>
          <a:xfrm>
            <a:off x="2860441" y="477986"/>
            <a:ext cx="0" cy="54552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1" name="Google Shape;351;ge7c8a7e712_0_0"/>
          <p:cNvSpPr txBox="1"/>
          <p:nvPr/>
        </p:nvSpPr>
        <p:spPr>
          <a:xfrm>
            <a:off x="1686582" y="4599116"/>
            <a:ext cx="2311500" cy="5418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Bootstrap training activity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ge7c8a7e712_0_0"/>
          <p:cNvSpPr txBox="1"/>
          <p:nvPr/>
        </p:nvSpPr>
        <p:spPr>
          <a:xfrm>
            <a:off x="2842867" y="5267850"/>
            <a:ext cx="9241200" cy="5019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Deliver training modules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e7c8a7e712_0_0"/>
          <p:cNvSpPr/>
          <p:nvPr/>
        </p:nvSpPr>
        <p:spPr>
          <a:xfrm>
            <a:off x="322225" y="3832230"/>
            <a:ext cx="1247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eduGAIN Support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e7c8a7e712_0_0"/>
          <p:cNvSpPr txBox="1"/>
          <p:nvPr/>
        </p:nvSpPr>
        <p:spPr>
          <a:xfrm>
            <a:off x="2889750" y="3881850"/>
            <a:ext cx="3412500" cy="571500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Continuous improvement of support documentation 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e7c8a7e712_0_0"/>
          <p:cNvSpPr txBox="1"/>
          <p:nvPr/>
        </p:nvSpPr>
        <p:spPr>
          <a:xfrm>
            <a:off x="2889750" y="3126100"/>
            <a:ext cx="33792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Promote and support the adoption of the security best practices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ge7c8a7e712_0_0"/>
          <p:cNvSpPr txBox="1"/>
          <p:nvPr>
            <p:ph type="title"/>
          </p:nvPr>
        </p:nvSpPr>
        <p:spPr>
          <a:xfrm>
            <a:off x="998895" y="24671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111111"/>
              <a:buFont typeface="Arial"/>
              <a:buNone/>
            </a:pPr>
            <a:r>
              <a:rPr sz="2592"/>
              <a:t>eduGAIN Operations and Deployment Roadmap 2021/2022</a:t>
            </a:r>
            <a:endParaRPr sz="2592"/>
          </a:p>
        </p:txBody>
      </p:sp>
      <p:sp>
        <p:nvSpPr>
          <p:cNvPr id="357" name="Google Shape;357;ge7c8a7e712_0_0"/>
          <p:cNvSpPr txBox="1"/>
          <p:nvPr/>
        </p:nvSpPr>
        <p:spPr>
          <a:xfrm>
            <a:off x="6307725" y="1547925"/>
            <a:ext cx="2206500" cy="5019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>
                <a:solidFill>
                  <a:srgbClr val="1C4161"/>
                </a:solidFill>
              </a:rPr>
              <a:t>eduGAIN core services update plannning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e7c8a7e712_0_0"/>
          <p:cNvSpPr txBox="1"/>
          <p:nvPr/>
        </p:nvSpPr>
        <p:spPr>
          <a:xfrm>
            <a:off x="8617975" y="1547925"/>
            <a:ext cx="3445500" cy="5019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>
                <a:solidFill>
                  <a:srgbClr val="1C4161"/>
                </a:solidFill>
              </a:rPr>
              <a:t>execute the </a:t>
            </a:r>
            <a:r>
              <a:rPr>
                <a:solidFill>
                  <a:srgbClr val="1C4161"/>
                </a:solidFill>
              </a:rPr>
              <a:t>core services update plan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ge7c8a7e712_0_0"/>
          <p:cNvSpPr txBox="1"/>
          <p:nvPr/>
        </p:nvSpPr>
        <p:spPr>
          <a:xfrm>
            <a:off x="5153175" y="4609650"/>
            <a:ext cx="2311500" cy="5019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Create a public set of learning material on federated identity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e7c8a7e712_0_0"/>
          <p:cNvSpPr txBox="1"/>
          <p:nvPr/>
        </p:nvSpPr>
        <p:spPr>
          <a:xfrm>
            <a:off x="7539050" y="4611175"/>
            <a:ext cx="2206500" cy="5019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Community consultation on training needs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7c8a7e712_0_0"/>
          <p:cNvSpPr txBox="1"/>
          <p:nvPr/>
        </p:nvSpPr>
        <p:spPr>
          <a:xfrm>
            <a:off x="9772525" y="4609650"/>
            <a:ext cx="2311500" cy="5019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Update the training programs according to the consultation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e7c8a7e712_0_0"/>
          <p:cNvSpPr/>
          <p:nvPr/>
        </p:nvSpPr>
        <p:spPr>
          <a:xfrm>
            <a:off x="2086934" y="5470655"/>
            <a:ext cx="9976500" cy="1382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Operations, Deployment, Policy, Support and Engagement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ge7c8a7e712_0_0"/>
          <p:cNvSpPr txBox="1"/>
          <p:nvPr/>
        </p:nvSpPr>
        <p:spPr>
          <a:xfrm>
            <a:off x="5135650" y="2499300"/>
            <a:ext cx="34125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600">
                <a:solidFill>
                  <a:srgbClr val="1C4161"/>
                </a:solidFill>
              </a:rPr>
              <a:t>Establish the eduGAIN CSIRT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e7c8a7e712_0_0"/>
          <p:cNvSpPr txBox="1"/>
          <p:nvPr/>
        </p:nvSpPr>
        <p:spPr>
          <a:xfrm>
            <a:off x="8618576" y="2505650"/>
            <a:ext cx="34125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600">
                <a:solidFill>
                  <a:srgbClr val="1C4161"/>
                </a:solidFill>
              </a:rPr>
              <a:t>Outreach and networking for the eduGAIN CSIRT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ge7c8a7e712_0_0"/>
          <p:cNvSpPr txBox="1"/>
          <p:nvPr/>
        </p:nvSpPr>
        <p:spPr>
          <a:xfrm>
            <a:off x="10928875" y="3118825"/>
            <a:ext cx="11022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Communication Challenge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ge7c8a7e712_0_0"/>
          <p:cNvSpPr txBox="1"/>
          <p:nvPr/>
        </p:nvSpPr>
        <p:spPr>
          <a:xfrm>
            <a:off x="6302750" y="3126125"/>
            <a:ext cx="11607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Communication Challenge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ge7c8a7e712_0_0"/>
          <p:cNvSpPr txBox="1"/>
          <p:nvPr/>
        </p:nvSpPr>
        <p:spPr>
          <a:xfrm>
            <a:off x="7503824" y="3118825"/>
            <a:ext cx="3330600" cy="5646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Plan and run an inter-federated security incident simulation  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e7c8a7e712_0_0"/>
          <p:cNvSpPr txBox="1"/>
          <p:nvPr/>
        </p:nvSpPr>
        <p:spPr>
          <a:xfrm>
            <a:off x="6351425" y="3727500"/>
            <a:ext cx="3412500" cy="4092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Define an eduGAIN Support member training program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ge7c8a7e712_0_0"/>
          <p:cNvSpPr txBox="1"/>
          <p:nvPr/>
        </p:nvSpPr>
        <p:spPr>
          <a:xfrm>
            <a:off x="6351425" y="4187800"/>
            <a:ext cx="5668200" cy="4092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200">
                <a:solidFill>
                  <a:srgbClr val="1C4161"/>
                </a:solidFill>
              </a:rPr>
              <a:t> Extend the eduGAIN validator to cover support use cases (joint </a:t>
            </a:r>
            <a:r>
              <a:rPr sz="1200">
                <a:solidFill>
                  <a:srgbClr val="1C4161"/>
                </a:solidFill>
              </a:rPr>
              <a:t>activity with the eduGAIN OT)</a:t>
            </a:r>
            <a:r>
              <a:rPr sz="1200">
                <a:solidFill>
                  <a:srgbClr val="1C4161"/>
                </a:solidFill>
              </a:rPr>
              <a:t> </a:t>
            </a:r>
            <a:endParaRPr b="0" i="0" sz="12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"/>
          <p:cNvSpPr txBox="1"/>
          <p:nvPr>
            <p:ph type="title"/>
          </p:nvPr>
        </p:nvSpPr>
        <p:spPr>
          <a:xfrm>
            <a:off x="998895" y="205432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Arial"/>
              <a:buNone/>
            </a:pPr>
            <a:r>
              <a:rPr sz="2592"/>
              <a:t>eduGAIN Development Roadmap 2019/2020</a:t>
            </a:r>
            <a:endParaRPr sz="2592"/>
          </a:p>
        </p:txBody>
      </p:sp>
      <p:sp>
        <p:nvSpPr>
          <p:cNvPr id="375" name="Google Shape;375;p3"/>
          <p:cNvSpPr/>
          <p:nvPr/>
        </p:nvSpPr>
        <p:spPr>
          <a:xfrm>
            <a:off x="-23486" y="4299208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"/>
          <p:cNvSpPr/>
          <p:nvPr/>
        </p:nvSpPr>
        <p:spPr>
          <a:xfrm>
            <a:off x="-11743" y="3097881"/>
            <a:ext cx="12281715" cy="1199447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"/>
          <p:cNvSpPr/>
          <p:nvPr/>
        </p:nvSpPr>
        <p:spPr>
          <a:xfrm>
            <a:off x="0" y="1317093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3"/>
          <p:cNvCxnSpPr/>
          <p:nvPr/>
        </p:nvCxnSpPr>
        <p:spPr>
          <a:xfrm>
            <a:off x="1617379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9" name="Google Shape;379;p3"/>
          <p:cNvCxnSpPr/>
          <p:nvPr/>
        </p:nvCxnSpPr>
        <p:spPr>
          <a:xfrm>
            <a:off x="275819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0" name="Google Shape;380;p3"/>
          <p:cNvCxnSpPr/>
          <p:nvPr/>
        </p:nvCxnSpPr>
        <p:spPr>
          <a:xfrm>
            <a:off x="3913325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1" name="Google Shape;381;p3"/>
          <p:cNvCxnSpPr/>
          <p:nvPr/>
        </p:nvCxnSpPr>
        <p:spPr>
          <a:xfrm>
            <a:off x="506846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2" name="Google Shape;382;p3"/>
          <p:cNvCxnSpPr/>
          <p:nvPr/>
        </p:nvCxnSpPr>
        <p:spPr>
          <a:xfrm>
            <a:off x="737873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3" name="Google Shape;383;p3"/>
          <p:cNvCxnSpPr/>
          <p:nvPr/>
        </p:nvCxnSpPr>
        <p:spPr>
          <a:xfrm>
            <a:off x="8533865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4" name="Google Shape;384;p3"/>
          <p:cNvCxnSpPr/>
          <p:nvPr/>
        </p:nvCxnSpPr>
        <p:spPr>
          <a:xfrm>
            <a:off x="968900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5" name="Google Shape;385;p3"/>
          <p:cNvSpPr/>
          <p:nvPr/>
        </p:nvSpPr>
        <p:spPr>
          <a:xfrm>
            <a:off x="1603058" y="775985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6" name="Google Shape;386;p3"/>
          <p:cNvCxnSpPr/>
          <p:nvPr/>
        </p:nvCxnSpPr>
        <p:spPr>
          <a:xfrm>
            <a:off x="6223595" y="827316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7" name="Google Shape;387;p3"/>
          <p:cNvCxnSpPr/>
          <p:nvPr/>
        </p:nvCxnSpPr>
        <p:spPr>
          <a:xfrm>
            <a:off x="10844139" y="827316"/>
            <a:ext cx="0" cy="507235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8" name="Google Shape;388;p3"/>
          <p:cNvSpPr txBox="1"/>
          <p:nvPr/>
        </p:nvSpPr>
        <p:spPr>
          <a:xfrm>
            <a:off x="3575752" y="751353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"/>
          <p:cNvSpPr txBox="1"/>
          <p:nvPr/>
        </p:nvSpPr>
        <p:spPr>
          <a:xfrm>
            <a:off x="437039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"/>
          <p:cNvSpPr txBox="1"/>
          <p:nvPr/>
        </p:nvSpPr>
        <p:spPr>
          <a:xfrm>
            <a:off x="205913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"/>
          <p:cNvSpPr txBox="1"/>
          <p:nvPr/>
        </p:nvSpPr>
        <p:spPr>
          <a:xfrm>
            <a:off x="321476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3"/>
          <p:cNvSpPr txBox="1"/>
          <p:nvPr/>
        </p:nvSpPr>
        <p:spPr>
          <a:xfrm>
            <a:off x="899291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"/>
          <p:cNvSpPr txBox="1"/>
          <p:nvPr/>
        </p:nvSpPr>
        <p:spPr>
          <a:xfrm>
            <a:off x="668165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"/>
          <p:cNvSpPr txBox="1"/>
          <p:nvPr/>
        </p:nvSpPr>
        <p:spPr>
          <a:xfrm>
            <a:off x="783728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3"/>
          <p:cNvSpPr txBox="1"/>
          <p:nvPr/>
        </p:nvSpPr>
        <p:spPr>
          <a:xfrm>
            <a:off x="8223228" y="758455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3"/>
          <p:cNvSpPr txBox="1"/>
          <p:nvPr/>
        </p:nvSpPr>
        <p:spPr>
          <a:xfrm>
            <a:off x="552602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"/>
          <p:cNvSpPr txBox="1"/>
          <p:nvPr/>
        </p:nvSpPr>
        <p:spPr>
          <a:xfrm>
            <a:off x="10148553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"/>
          <p:cNvSpPr txBox="1"/>
          <p:nvPr/>
        </p:nvSpPr>
        <p:spPr>
          <a:xfrm>
            <a:off x="312802" y="1726259"/>
            <a:ext cx="1483451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F-ticks for eduGAIN</a:t>
            </a:r>
            <a:endParaRPr b="1" i="0" sz="1754" u="none" cap="none" strike="noStrik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3"/>
          <p:cNvSpPr/>
          <p:nvPr/>
        </p:nvSpPr>
        <p:spPr>
          <a:xfrm>
            <a:off x="241241" y="3338012"/>
            <a:ext cx="1798993" cy="64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Campus IdP toolkit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"/>
          <p:cNvSpPr txBox="1"/>
          <p:nvPr/>
        </p:nvSpPr>
        <p:spPr>
          <a:xfrm>
            <a:off x="320679" y="4651222"/>
            <a:ext cx="1409620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Sirtfi checking tool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3"/>
          <p:cNvSpPr txBox="1"/>
          <p:nvPr/>
        </p:nvSpPr>
        <p:spPr>
          <a:xfrm>
            <a:off x="1626722" y="143646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Technical development work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"/>
          <p:cNvSpPr txBox="1"/>
          <p:nvPr/>
        </p:nvSpPr>
        <p:spPr>
          <a:xfrm>
            <a:off x="5082497" y="1436464"/>
            <a:ext cx="2240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Implement the service visualisation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3"/>
          <p:cNvSpPr txBox="1"/>
          <p:nvPr/>
        </p:nvSpPr>
        <p:spPr>
          <a:xfrm>
            <a:off x="3901777" y="2278044"/>
            <a:ext cx="3418312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Prepare the adoption plan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"/>
          <p:cNvSpPr txBox="1"/>
          <p:nvPr/>
        </p:nvSpPr>
        <p:spPr>
          <a:xfrm>
            <a:off x="7390474" y="227804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Run the service following adoption plan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"/>
          <p:cNvSpPr txBox="1"/>
          <p:nvPr/>
        </p:nvSpPr>
        <p:spPr>
          <a:xfrm>
            <a:off x="3925735" y="3345932"/>
            <a:ext cx="2859532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the product offering and transition to production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3"/>
          <p:cNvSpPr txBox="1"/>
          <p:nvPr/>
        </p:nvSpPr>
        <p:spPr>
          <a:xfrm>
            <a:off x="1600290" y="3345932"/>
            <a:ext cx="2240280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Test the product within NREN IdP hosting service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3"/>
          <p:cNvSpPr txBox="1"/>
          <p:nvPr/>
        </p:nvSpPr>
        <p:spPr>
          <a:xfrm>
            <a:off x="6881095" y="3345932"/>
            <a:ext cx="1567575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Plan for service evolution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"/>
          <p:cNvSpPr txBox="1"/>
          <p:nvPr/>
        </p:nvSpPr>
        <p:spPr>
          <a:xfrm>
            <a:off x="3923150" y="4710875"/>
            <a:ext cx="6921000" cy="7107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Define and implement workflows for tool usage 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"/>
          <p:cNvSpPr/>
          <p:nvPr/>
        </p:nvSpPr>
        <p:spPr>
          <a:xfrm>
            <a:off x="1603058" y="5470655"/>
            <a:ext cx="9220500" cy="1382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Service Improvements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"/>
          <p:cNvSpPr/>
          <p:nvPr/>
        </p:nvSpPr>
        <p:spPr>
          <a:xfrm>
            <a:off x="9628833" y="4086832"/>
            <a:ext cx="1637565" cy="1161221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sz="1400" u="none" cap="none" strike="noStrik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Paused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2"/>
          <p:cNvSpPr/>
          <p:nvPr/>
        </p:nvSpPr>
        <p:spPr>
          <a:xfrm>
            <a:off x="-95967" y="4872242"/>
            <a:ext cx="12281715" cy="877252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42"/>
          <p:cNvSpPr txBox="1"/>
          <p:nvPr>
            <p:ph type="title"/>
          </p:nvPr>
        </p:nvSpPr>
        <p:spPr>
          <a:xfrm>
            <a:off x="998895" y="205432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Arial"/>
              <a:buNone/>
            </a:pPr>
            <a:r>
              <a:rPr sz="2592"/>
              <a:t>eduGAIN Development Roadmap 2020/2021</a:t>
            </a:r>
            <a:endParaRPr sz="2592"/>
          </a:p>
        </p:txBody>
      </p:sp>
      <p:sp>
        <p:nvSpPr>
          <p:cNvPr id="417" name="Google Shape;417;p42"/>
          <p:cNvSpPr/>
          <p:nvPr/>
        </p:nvSpPr>
        <p:spPr>
          <a:xfrm>
            <a:off x="-84224" y="2797017"/>
            <a:ext cx="12281715" cy="102880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42"/>
          <p:cNvSpPr/>
          <p:nvPr/>
        </p:nvSpPr>
        <p:spPr>
          <a:xfrm>
            <a:off x="-95967" y="3821886"/>
            <a:ext cx="12300213" cy="1050155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42"/>
          <p:cNvSpPr/>
          <p:nvPr/>
        </p:nvSpPr>
        <p:spPr>
          <a:xfrm>
            <a:off x="-84224" y="1318273"/>
            <a:ext cx="12281715" cy="1478744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0" name="Google Shape;420;p42"/>
          <p:cNvCxnSpPr/>
          <p:nvPr/>
        </p:nvCxnSpPr>
        <p:spPr>
          <a:xfrm>
            <a:off x="4115309" y="827316"/>
            <a:ext cx="0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1" name="Google Shape;421;p42"/>
          <p:cNvCxnSpPr/>
          <p:nvPr/>
        </p:nvCxnSpPr>
        <p:spPr>
          <a:xfrm flipH="1">
            <a:off x="5252282" y="827316"/>
            <a:ext cx="18162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2" name="Google Shape;422;p42"/>
          <p:cNvCxnSpPr/>
          <p:nvPr/>
        </p:nvCxnSpPr>
        <p:spPr>
          <a:xfrm>
            <a:off x="6425579" y="827316"/>
            <a:ext cx="11745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3" name="Google Shape;423;p42"/>
          <p:cNvCxnSpPr/>
          <p:nvPr/>
        </p:nvCxnSpPr>
        <p:spPr>
          <a:xfrm>
            <a:off x="8735849" y="827316"/>
            <a:ext cx="11742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4" name="Google Shape;424;p42"/>
          <p:cNvCxnSpPr/>
          <p:nvPr/>
        </p:nvCxnSpPr>
        <p:spPr>
          <a:xfrm>
            <a:off x="9890984" y="827316"/>
            <a:ext cx="0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5" name="Google Shape;425;p42"/>
          <p:cNvCxnSpPr/>
          <p:nvPr/>
        </p:nvCxnSpPr>
        <p:spPr>
          <a:xfrm>
            <a:off x="11046119" y="827316"/>
            <a:ext cx="0" cy="4922178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47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26" name="Google Shape;426;p42"/>
          <p:cNvSpPr/>
          <p:nvPr/>
        </p:nvSpPr>
        <p:spPr>
          <a:xfrm>
            <a:off x="1956010" y="775985"/>
            <a:ext cx="10245249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7" name="Google Shape;427;p42"/>
          <p:cNvCxnSpPr/>
          <p:nvPr/>
        </p:nvCxnSpPr>
        <p:spPr>
          <a:xfrm>
            <a:off x="7580714" y="827316"/>
            <a:ext cx="15507" cy="4922178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8" name="Google Shape;428;p42"/>
          <p:cNvCxnSpPr/>
          <p:nvPr/>
        </p:nvCxnSpPr>
        <p:spPr>
          <a:xfrm>
            <a:off x="12201258" y="827316"/>
            <a:ext cx="0" cy="4922178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29" name="Google Shape;429;p42"/>
          <p:cNvSpPr txBox="1"/>
          <p:nvPr/>
        </p:nvSpPr>
        <p:spPr>
          <a:xfrm>
            <a:off x="4932871" y="751353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42"/>
          <p:cNvSpPr txBox="1"/>
          <p:nvPr/>
        </p:nvSpPr>
        <p:spPr>
          <a:xfrm>
            <a:off x="572751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42"/>
          <p:cNvSpPr txBox="1"/>
          <p:nvPr/>
        </p:nvSpPr>
        <p:spPr>
          <a:xfrm>
            <a:off x="341625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42"/>
          <p:cNvSpPr txBox="1"/>
          <p:nvPr/>
        </p:nvSpPr>
        <p:spPr>
          <a:xfrm>
            <a:off x="457188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42"/>
          <p:cNvSpPr txBox="1"/>
          <p:nvPr/>
        </p:nvSpPr>
        <p:spPr>
          <a:xfrm>
            <a:off x="1035003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42"/>
          <p:cNvSpPr txBox="1"/>
          <p:nvPr/>
        </p:nvSpPr>
        <p:spPr>
          <a:xfrm>
            <a:off x="803877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42"/>
          <p:cNvSpPr txBox="1"/>
          <p:nvPr/>
        </p:nvSpPr>
        <p:spPr>
          <a:xfrm>
            <a:off x="919440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42"/>
          <p:cNvSpPr txBox="1"/>
          <p:nvPr/>
        </p:nvSpPr>
        <p:spPr>
          <a:xfrm>
            <a:off x="9580347" y="758455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42"/>
          <p:cNvSpPr txBox="1"/>
          <p:nvPr/>
        </p:nvSpPr>
        <p:spPr>
          <a:xfrm>
            <a:off x="688314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42"/>
          <p:cNvSpPr txBox="1"/>
          <p:nvPr/>
        </p:nvSpPr>
        <p:spPr>
          <a:xfrm>
            <a:off x="11505672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42"/>
          <p:cNvSpPr txBox="1"/>
          <p:nvPr/>
        </p:nvSpPr>
        <p:spPr>
          <a:xfrm>
            <a:off x="228578" y="1666099"/>
            <a:ext cx="1483451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F-ticks for eduGAIN</a:t>
            </a:r>
            <a:endParaRPr b="1" i="0" sz="1754" u="none" cap="none" strike="noStrik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42"/>
          <p:cNvSpPr/>
          <p:nvPr/>
        </p:nvSpPr>
        <p:spPr>
          <a:xfrm>
            <a:off x="175515" y="4074049"/>
            <a:ext cx="1798993" cy="64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Campus IdP toolkit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42"/>
          <p:cNvSpPr txBox="1"/>
          <p:nvPr/>
        </p:nvSpPr>
        <p:spPr>
          <a:xfrm>
            <a:off x="211392" y="2882624"/>
            <a:ext cx="1409620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eduGAIN Reporting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2"/>
          <p:cNvSpPr txBox="1"/>
          <p:nvPr/>
        </p:nvSpPr>
        <p:spPr>
          <a:xfrm>
            <a:off x="4175588" y="2019103"/>
            <a:ext cx="5703652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Run the service following adoption plan and evaluate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2"/>
          <p:cNvSpPr txBox="1"/>
          <p:nvPr/>
        </p:nvSpPr>
        <p:spPr>
          <a:xfrm>
            <a:off x="3684707" y="3987475"/>
            <a:ext cx="1567575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Plan for service evolution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42"/>
          <p:cNvSpPr txBox="1"/>
          <p:nvPr/>
        </p:nvSpPr>
        <p:spPr>
          <a:xfrm>
            <a:off x="5351165" y="3991587"/>
            <a:ext cx="6804739" cy="718612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Best effort continuous improvement stage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5" name="Google Shape;445;p42"/>
          <p:cNvCxnSpPr/>
          <p:nvPr/>
        </p:nvCxnSpPr>
        <p:spPr>
          <a:xfrm>
            <a:off x="2960177" y="775985"/>
            <a:ext cx="0" cy="4973509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4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46" name="Google Shape;446;p42"/>
          <p:cNvSpPr txBox="1"/>
          <p:nvPr/>
        </p:nvSpPr>
        <p:spPr>
          <a:xfrm>
            <a:off x="1646075" y="1376303"/>
            <a:ext cx="2461816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Implement the service visualisation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2"/>
          <p:cNvSpPr txBox="1"/>
          <p:nvPr/>
        </p:nvSpPr>
        <p:spPr>
          <a:xfrm>
            <a:off x="1646075" y="2019103"/>
            <a:ext cx="2459128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Prepare the adoption plan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42"/>
          <p:cNvSpPr txBox="1"/>
          <p:nvPr/>
        </p:nvSpPr>
        <p:spPr>
          <a:xfrm>
            <a:off x="1664573" y="3997745"/>
            <a:ext cx="1924306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Finalize the product offering, transition to production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42"/>
          <p:cNvSpPr txBox="1"/>
          <p:nvPr/>
        </p:nvSpPr>
        <p:spPr>
          <a:xfrm>
            <a:off x="6437413" y="4955729"/>
            <a:ext cx="1158808" cy="6840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5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Transition incubator results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42"/>
          <p:cNvSpPr/>
          <p:nvPr/>
        </p:nvSpPr>
        <p:spPr>
          <a:xfrm>
            <a:off x="168807" y="5005332"/>
            <a:ext cx="818678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PushMDQ</a:t>
            </a:r>
            <a:endParaRPr b="1" i="0" sz="1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42"/>
          <p:cNvSpPr txBox="1"/>
          <p:nvPr/>
        </p:nvSpPr>
        <p:spPr>
          <a:xfrm>
            <a:off x="7629287" y="4952275"/>
            <a:ext cx="4575000" cy="6840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Prepare testbed deployment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42"/>
          <p:cNvSpPr txBox="1"/>
          <p:nvPr/>
        </p:nvSpPr>
        <p:spPr>
          <a:xfrm>
            <a:off x="6437324" y="3002792"/>
            <a:ext cx="2310267" cy="684000"/>
          </a:xfrm>
          <a:prstGeom prst="rect">
            <a:avLst/>
          </a:prstGeom>
          <a:solidFill>
            <a:srgbClr val="9CC2E5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Collaboration with incubator on StatsRep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42"/>
          <p:cNvSpPr txBox="1"/>
          <p:nvPr/>
        </p:nvSpPr>
        <p:spPr>
          <a:xfrm>
            <a:off x="8825846" y="2988477"/>
            <a:ext cx="1119642" cy="684000"/>
          </a:xfrm>
          <a:prstGeom prst="rect">
            <a:avLst/>
          </a:prstGeom>
          <a:solidFill>
            <a:srgbClr val="9CC2E5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Transition incubator results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42"/>
          <p:cNvSpPr txBox="1"/>
          <p:nvPr/>
        </p:nvSpPr>
        <p:spPr>
          <a:xfrm>
            <a:off x="9945489" y="1749242"/>
            <a:ext cx="2162288" cy="1644055"/>
          </a:xfrm>
          <a:prstGeom prst="rect">
            <a:avLst/>
          </a:prstGeom>
          <a:noFill/>
          <a:ln cap="flat" cmpd="sng" w="9525">
            <a:solidFill>
              <a:srgbClr val="2F5496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Plan for tools consolidation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42"/>
          <p:cNvSpPr/>
          <p:nvPr/>
        </p:nvSpPr>
        <p:spPr>
          <a:xfrm>
            <a:off x="1434014" y="5555586"/>
            <a:ext cx="10709858" cy="138203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Service Improvements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e7c8a7e712_0_46"/>
          <p:cNvSpPr/>
          <p:nvPr/>
        </p:nvSpPr>
        <p:spPr>
          <a:xfrm>
            <a:off x="-95967" y="4872242"/>
            <a:ext cx="12281700" cy="87720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ge7c8a7e712_0_46"/>
          <p:cNvSpPr/>
          <p:nvPr/>
        </p:nvSpPr>
        <p:spPr>
          <a:xfrm>
            <a:off x="-84224" y="2797017"/>
            <a:ext cx="12281700" cy="10287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e7c8a7e712_0_46"/>
          <p:cNvSpPr/>
          <p:nvPr/>
        </p:nvSpPr>
        <p:spPr>
          <a:xfrm>
            <a:off x="-95967" y="3821886"/>
            <a:ext cx="12300300" cy="1050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e7c8a7e712_0_46"/>
          <p:cNvSpPr/>
          <p:nvPr/>
        </p:nvSpPr>
        <p:spPr>
          <a:xfrm>
            <a:off x="-84224" y="1318273"/>
            <a:ext cx="12281700" cy="147870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4" name="Google Shape;464;ge7c8a7e712_0_46"/>
          <p:cNvCxnSpPr/>
          <p:nvPr/>
        </p:nvCxnSpPr>
        <p:spPr>
          <a:xfrm>
            <a:off x="4115309" y="827316"/>
            <a:ext cx="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65" name="Google Shape;465;ge7c8a7e712_0_46"/>
          <p:cNvCxnSpPr/>
          <p:nvPr/>
        </p:nvCxnSpPr>
        <p:spPr>
          <a:xfrm flipH="1">
            <a:off x="5252144" y="827316"/>
            <a:ext cx="1830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66" name="Google Shape;466;ge7c8a7e712_0_46"/>
          <p:cNvCxnSpPr/>
          <p:nvPr/>
        </p:nvCxnSpPr>
        <p:spPr>
          <a:xfrm>
            <a:off x="6425579" y="827316"/>
            <a:ext cx="1170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67" name="Google Shape;467;ge7c8a7e712_0_46"/>
          <p:cNvCxnSpPr/>
          <p:nvPr/>
        </p:nvCxnSpPr>
        <p:spPr>
          <a:xfrm>
            <a:off x="8735849" y="827316"/>
            <a:ext cx="1170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68" name="Google Shape;468;ge7c8a7e712_0_46"/>
          <p:cNvCxnSpPr/>
          <p:nvPr/>
        </p:nvCxnSpPr>
        <p:spPr>
          <a:xfrm>
            <a:off x="9890984" y="827316"/>
            <a:ext cx="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69" name="Google Shape;469;ge7c8a7e712_0_46"/>
          <p:cNvCxnSpPr/>
          <p:nvPr/>
        </p:nvCxnSpPr>
        <p:spPr>
          <a:xfrm>
            <a:off x="11046119" y="827316"/>
            <a:ext cx="0" cy="4922100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765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0" name="Google Shape;470;ge7c8a7e712_0_46"/>
          <p:cNvSpPr/>
          <p:nvPr/>
        </p:nvSpPr>
        <p:spPr>
          <a:xfrm>
            <a:off x="1956010" y="775985"/>
            <a:ext cx="10245300" cy="54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1" name="Google Shape;471;ge7c8a7e712_0_46"/>
          <p:cNvCxnSpPr/>
          <p:nvPr/>
        </p:nvCxnSpPr>
        <p:spPr>
          <a:xfrm>
            <a:off x="7580714" y="827316"/>
            <a:ext cx="15600" cy="49221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72" name="Google Shape;472;ge7c8a7e712_0_46"/>
          <p:cNvCxnSpPr/>
          <p:nvPr/>
        </p:nvCxnSpPr>
        <p:spPr>
          <a:xfrm>
            <a:off x="12201258" y="827316"/>
            <a:ext cx="0" cy="49221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3" name="Google Shape;473;ge7c8a7e712_0_46"/>
          <p:cNvSpPr txBox="1"/>
          <p:nvPr/>
        </p:nvSpPr>
        <p:spPr>
          <a:xfrm>
            <a:off x="4932871" y="751353"/>
            <a:ext cx="61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b="1">
                <a:solidFill>
                  <a:srgbClr val="FFFFFF"/>
                </a:solidFill>
              </a:rPr>
              <a:t>1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e7c8a7e712_0_46"/>
          <p:cNvSpPr txBox="1"/>
          <p:nvPr/>
        </p:nvSpPr>
        <p:spPr>
          <a:xfrm>
            <a:off x="5727516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e7c8a7e712_0_46"/>
          <p:cNvSpPr txBox="1"/>
          <p:nvPr/>
        </p:nvSpPr>
        <p:spPr>
          <a:xfrm>
            <a:off x="3416256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ge7c8a7e712_0_46"/>
          <p:cNvSpPr txBox="1"/>
          <p:nvPr/>
        </p:nvSpPr>
        <p:spPr>
          <a:xfrm>
            <a:off x="4571886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ge7c8a7e712_0_46"/>
          <p:cNvSpPr txBox="1"/>
          <p:nvPr/>
        </p:nvSpPr>
        <p:spPr>
          <a:xfrm>
            <a:off x="10350037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ge7c8a7e712_0_46"/>
          <p:cNvSpPr txBox="1"/>
          <p:nvPr/>
        </p:nvSpPr>
        <p:spPr>
          <a:xfrm>
            <a:off x="8038777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Q1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7c8a7e712_0_46"/>
          <p:cNvSpPr txBox="1"/>
          <p:nvPr/>
        </p:nvSpPr>
        <p:spPr>
          <a:xfrm>
            <a:off x="9194407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Q2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ge7c8a7e712_0_46"/>
          <p:cNvSpPr txBox="1"/>
          <p:nvPr/>
        </p:nvSpPr>
        <p:spPr>
          <a:xfrm>
            <a:off x="9580347" y="758455"/>
            <a:ext cx="61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b="1">
                <a:solidFill>
                  <a:srgbClr val="FFFFFF"/>
                </a:solidFill>
              </a:rPr>
              <a:t>2</a:t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ge7c8a7e712_0_46"/>
          <p:cNvSpPr txBox="1"/>
          <p:nvPr/>
        </p:nvSpPr>
        <p:spPr>
          <a:xfrm>
            <a:off x="6883146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e7c8a7e712_0_46"/>
          <p:cNvSpPr txBox="1"/>
          <p:nvPr/>
        </p:nvSpPr>
        <p:spPr>
          <a:xfrm>
            <a:off x="11505672" y="986735"/>
            <a:ext cx="455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Q4</a:t>
            </a:r>
            <a:endParaRPr b="1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e7c8a7e712_0_46"/>
          <p:cNvSpPr txBox="1"/>
          <p:nvPr/>
        </p:nvSpPr>
        <p:spPr>
          <a:xfrm>
            <a:off x="228578" y="1666099"/>
            <a:ext cx="14835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Arial"/>
              <a:buNone/>
            </a:pPr>
            <a:r>
              <a:rPr b="1" i="0" sz="1754" u="none" cap="none" strike="noStrik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F-ticks for eduGAIN</a:t>
            </a:r>
            <a:endParaRPr b="1" i="0" sz="1754" u="none" cap="none" strike="noStrik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e7c8a7e712_0_46"/>
          <p:cNvSpPr/>
          <p:nvPr/>
        </p:nvSpPr>
        <p:spPr>
          <a:xfrm>
            <a:off x="175515" y="4074049"/>
            <a:ext cx="17991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BF9000"/>
                </a:solidFill>
                <a:latin typeface="Arial"/>
                <a:ea typeface="Arial"/>
                <a:cs typeface="Arial"/>
                <a:sym typeface="Arial"/>
              </a:rPr>
              <a:t>Campus IdP toolkit</a:t>
            </a:r>
            <a:endParaRPr b="1" i="0" sz="18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e7c8a7e712_0_46"/>
          <p:cNvSpPr txBox="1"/>
          <p:nvPr/>
        </p:nvSpPr>
        <p:spPr>
          <a:xfrm>
            <a:off x="211392" y="2882624"/>
            <a:ext cx="14097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eduGAIN Reporting</a:t>
            </a:r>
            <a:endParaRPr b="1" i="0" sz="18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e7c8a7e712_0_46"/>
          <p:cNvSpPr txBox="1"/>
          <p:nvPr/>
        </p:nvSpPr>
        <p:spPr>
          <a:xfrm>
            <a:off x="2487950" y="1456925"/>
            <a:ext cx="2782500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Run the service following adoption plan and evaluate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e7c8a7e712_0_46"/>
          <p:cNvSpPr txBox="1"/>
          <p:nvPr/>
        </p:nvSpPr>
        <p:spPr>
          <a:xfrm>
            <a:off x="3008774" y="3991575"/>
            <a:ext cx="3416700" cy="718500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Best effort continuous improvement stage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8" name="Google Shape;488;ge7c8a7e712_0_46"/>
          <p:cNvCxnSpPr/>
          <p:nvPr/>
        </p:nvCxnSpPr>
        <p:spPr>
          <a:xfrm>
            <a:off x="2960177" y="775985"/>
            <a:ext cx="0" cy="497340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07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89" name="Google Shape;489;ge7c8a7e712_0_46"/>
          <p:cNvSpPr/>
          <p:nvPr/>
        </p:nvSpPr>
        <p:spPr>
          <a:xfrm>
            <a:off x="168807" y="5005332"/>
            <a:ext cx="818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PushMDQ</a:t>
            </a:r>
            <a:endParaRPr b="1" i="0" sz="1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e7c8a7e712_0_46"/>
          <p:cNvSpPr txBox="1"/>
          <p:nvPr/>
        </p:nvSpPr>
        <p:spPr>
          <a:xfrm>
            <a:off x="2904887" y="4952275"/>
            <a:ext cx="4575000" cy="6840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Prepare testbed deployment</a:t>
            </a:r>
            <a:endParaRPr b="0" i="0" sz="16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ge7c8a7e712_0_46"/>
          <p:cNvSpPr txBox="1"/>
          <p:nvPr/>
        </p:nvSpPr>
        <p:spPr>
          <a:xfrm>
            <a:off x="2600875" y="3198814"/>
            <a:ext cx="1650900" cy="564300"/>
          </a:xfrm>
          <a:prstGeom prst="rect">
            <a:avLst/>
          </a:prstGeom>
          <a:solidFill>
            <a:srgbClr val="9CC2E5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3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Collaboration with incubator on StatsRep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e7c8a7e712_0_46"/>
          <p:cNvSpPr txBox="1"/>
          <p:nvPr/>
        </p:nvSpPr>
        <p:spPr>
          <a:xfrm>
            <a:off x="4330049" y="3187000"/>
            <a:ext cx="1119600" cy="564300"/>
          </a:xfrm>
          <a:prstGeom prst="rect">
            <a:avLst/>
          </a:prstGeom>
          <a:solidFill>
            <a:srgbClr val="9CC2E5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3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Transition incubator results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e7c8a7e712_0_46"/>
          <p:cNvSpPr txBox="1"/>
          <p:nvPr/>
        </p:nvSpPr>
        <p:spPr>
          <a:xfrm>
            <a:off x="5449700" y="2196725"/>
            <a:ext cx="2130900" cy="943200"/>
          </a:xfrm>
          <a:prstGeom prst="rect">
            <a:avLst/>
          </a:prstGeom>
          <a:noFill/>
          <a:ln cap="flat" cmpd="sng" w="9525">
            <a:solidFill>
              <a:srgbClr val="2F5496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sz="1600" u="none" cap="none" strike="noStrike">
                <a:solidFill>
                  <a:srgbClr val="1C4161"/>
                </a:solidFill>
                <a:latin typeface="Arial"/>
                <a:ea typeface="Arial"/>
                <a:cs typeface="Arial"/>
                <a:sym typeface="Arial"/>
              </a:rPr>
              <a:t>Plan for tools consolidation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ge7c8a7e712_0_46"/>
          <p:cNvSpPr txBox="1"/>
          <p:nvPr>
            <p:ph type="title"/>
          </p:nvPr>
        </p:nvSpPr>
        <p:spPr>
          <a:xfrm>
            <a:off x="998895" y="20543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111111"/>
              <a:buFont typeface="Arial"/>
              <a:buNone/>
            </a:pPr>
            <a:r>
              <a:rPr sz="2592"/>
              <a:t>eduGAIN Development Roadmap 2021/2022</a:t>
            </a:r>
            <a:endParaRPr sz="2592"/>
          </a:p>
        </p:txBody>
      </p:sp>
      <p:sp>
        <p:nvSpPr>
          <p:cNvPr id="495" name="Google Shape;495;ge7c8a7e712_0_46"/>
          <p:cNvSpPr txBox="1"/>
          <p:nvPr/>
        </p:nvSpPr>
        <p:spPr>
          <a:xfrm>
            <a:off x="7592100" y="4952275"/>
            <a:ext cx="2276400" cy="6840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>
                <a:solidFill>
                  <a:srgbClr val="1C4161"/>
                </a:solidFill>
              </a:rPr>
              <a:t>Run the testbed with the support of the community </a:t>
            </a:r>
            <a:endParaRPr b="0" i="0" sz="13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e7c8a7e712_0_46"/>
          <p:cNvSpPr txBox="1"/>
          <p:nvPr/>
        </p:nvSpPr>
        <p:spPr>
          <a:xfrm>
            <a:off x="9913450" y="4952275"/>
            <a:ext cx="2276400" cy="684000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sz="1500">
                <a:solidFill>
                  <a:srgbClr val="1C4161"/>
                </a:solidFill>
              </a:rPr>
              <a:t>Evaluate the results and plan next steps</a:t>
            </a:r>
            <a:endParaRPr b="0" i="0" sz="150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ge7c8a7e712_0_46"/>
          <p:cNvSpPr txBox="1"/>
          <p:nvPr/>
        </p:nvSpPr>
        <p:spPr>
          <a:xfrm>
            <a:off x="6527891" y="4007000"/>
            <a:ext cx="2162400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>
                <a:solidFill>
                  <a:srgbClr val="1C4161"/>
                </a:solidFill>
              </a:rPr>
              <a:t>Community consultation for the evolution of the toolkit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ge7c8a7e712_0_46"/>
          <p:cNvSpPr txBox="1"/>
          <p:nvPr/>
        </p:nvSpPr>
        <p:spPr>
          <a:xfrm>
            <a:off x="8739780" y="4007000"/>
            <a:ext cx="3416700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>
                <a:solidFill>
                  <a:srgbClr val="1C4161"/>
                </a:solidFill>
              </a:rPr>
              <a:t>Toolkit update according to consultation results</a:t>
            </a:r>
            <a:endParaRPr b="0" i="0" u="none" cap="none" strike="noStrike">
              <a:solidFill>
                <a:srgbClr val="1C4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ge7c8a7e712_0_46"/>
          <p:cNvSpPr/>
          <p:nvPr/>
        </p:nvSpPr>
        <p:spPr>
          <a:xfrm>
            <a:off x="1434014" y="5555586"/>
            <a:ext cx="10710000" cy="1382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Continuous Service Improvements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2019-05-23T15:01:58Z</dcterms:created>
  <dc:creator>Marina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