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2"/>
  </p:notesMasterIdLst>
  <p:handoutMasterIdLst>
    <p:handoutMasterId r:id="rId13"/>
  </p:handoutMasterIdLst>
  <p:sldIdLst>
    <p:sldId id="360" r:id="rId8"/>
    <p:sldId id="505" r:id="rId9"/>
    <p:sldId id="506" r:id="rId10"/>
    <p:sldId id="3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ED1556"/>
    <a:srgbClr val="E24301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81703" autoAdjust="0"/>
  </p:normalViewPr>
  <p:slideViewPr>
    <p:cSldViewPr snapToGrid="0">
      <p:cViewPr>
        <p:scale>
          <a:sx n="90" d="100"/>
          <a:sy n="90" d="100"/>
        </p:scale>
        <p:origin x="1248" y="6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64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B7312-6A5B-4199-9491-465D245519B5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0A80D-BE90-448D-BE68-5646A0E81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25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1E27FC-F0C6-48C9-9B7A-E74549739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 descr="\\CHFILE02\Folders\Francesca\My Documents\GEANT\GN4\GN4-1\Templates\geant_logo_300dpi.jpg">
            <a:extLst>
              <a:ext uri="{FF2B5EF4-FFF2-40B4-BE49-F238E27FC236}">
                <a16:creationId xmlns:a16="http://schemas.microsoft.com/office/drawing/2014/main" id="{9DF325C2-97E1-4B76-9BCE-F933E25D432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78EFB8-5C6E-4D25-A3F1-8CB179D56254}"/>
              </a:ext>
            </a:extLst>
          </p:cNvPr>
          <p:cNvSpPr/>
          <p:nvPr userDrawn="1"/>
        </p:nvSpPr>
        <p:spPr>
          <a:xfrm>
            <a:off x="9387782" y="6292970"/>
            <a:ext cx="1142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1021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3" y="1834440"/>
            <a:ext cx="7134035" cy="1599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3600" b="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eduGAIN roadmap</a:t>
            </a:r>
            <a:br>
              <a:rPr lang="en-US" sz="3600" b="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600" b="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Operations  and  Development</a:t>
            </a: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90" r:id="rId3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8895" y="2467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eduGAIN </a:t>
            </a:r>
            <a:r>
              <a:rPr lang="en-US" dirty="0"/>
              <a:t>Operations and Deployment Roadmap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4341732"/>
            <a:ext cx="12281715" cy="16004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-11743" y="2768260"/>
            <a:ext cx="12281715" cy="15815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987472"/>
            <a:ext cx="12281715" cy="18087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281534" y="1403850"/>
            <a:ext cx="1245938" cy="972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edu</a:t>
            </a:r>
            <a:r>
              <a:rPr lang="sr-Latn-RS" sz="1800" dirty="0" smtClean="0">
                <a:solidFill>
                  <a:schemeClr val="accent6">
                    <a:lumMod val="75000"/>
                  </a:schemeClr>
                </a:solidFill>
              </a:rPr>
              <a:t>GAIN Operations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17379" y="487065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58190" y="487065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13325" y="487065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068460" y="487065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78730" y="487065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533865" y="487065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9689000" y="487065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03058" y="446364"/>
            <a:ext cx="9241081" cy="5411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6223595" y="487065"/>
            <a:ext cx="0" cy="54551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844139" y="487065"/>
            <a:ext cx="0" cy="54551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75752" y="421732"/>
            <a:ext cx="610598" cy="343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9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70397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59137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14767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92918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81658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37288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23228" y="428834"/>
            <a:ext cx="610598" cy="343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26027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</a:t>
            </a:r>
            <a:r>
              <a:rPr lang="sr-Latn-RS" sz="1100" b="1" dirty="0" smtClean="0">
                <a:solidFill>
                  <a:schemeClr val="bg1"/>
                </a:solidFill>
              </a:rPr>
              <a:t>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48553" y="657114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</a:t>
            </a:r>
            <a:r>
              <a:rPr lang="sr-Latn-RS" sz="1100" b="1" dirty="0" smtClean="0">
                <a:solidFill>
                  <a:schemeClr val="bg1"/>
                </a:solidFill>
              </a:rPr>
              <a:t>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55449" y="2851999"/>
            <a:ext cx="2240280" cy="7315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Setup procedures and tooling for security support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85101" y="2851999"/>
            <a:ext cx="2221896" cy="7315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Pilot security support function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77969" y="2851999"/>
            <a:ext cx="2240280" cy="7315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Summarize pilot results and </a:t>
            </a:r>
            <a:r>
              <a:rPr lang="sr-Latn-RS" sz="1600" dirty="0" smtClean="0">
                <a:solidFill>
                  <a:srgbClr val="1C4161"/>
                </a:solidFill>
              </a:rPr>
              <a:t>define further plans for production 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0704" y="3231307"/>
            <a:ext cx="12478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b="1" dirty="0" smtClean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eduGAIN Support</a:t>
            </a:r>
            <a:endParaRPr lang="en-GB" b="1" dirty="0">
              <a:solidFill>
                <a:schemeClr val="accent4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61719" y="4423234"/>
            <a:ext cx="2311367" cy="7315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Finalize eduGAIN Operational Practice Statement and MRPS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3" name="Title 2"/>
          <p:cNvSpPr txBox="1">
            <a:spLocks/>
          </p:cNvSpPr>
          <p:nvPr/>
        </p:nvSpPr>
        <p:spPr>
          <a:xfrm>
            <a:off x="281534" y="4646471"/>
            <a:ext cx="1183928" cy="1002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eduGAIN Policy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13732" y="1805218"/>
            <a:ext cx="3380453" cy="5486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Prepare long-term plan for r</a:t>
            </a:r>
            <a:r>
              <a:rPr lang="sr-Latn-RS" sz="1600" dirty="0" smtClean="0">
                <a:solidFill>
                  <a:srgbClr val="1C4161"/>
                </a:solidFill>
              </a:rPr>
              <a:t>edesign</a:t>
            </a:r>
            <a:r>
              <a:rPr lang="en-US" sz="1600" dirty="0" smtClean="0">
                <a:solidFill>
                  <a:srgbClr val="1C4161"/>
                </a:solidFill>
              </a:rPr>
              <a:t> </a:t>
            </a:r>
            <a:r>
              <a:rPr lang="sr-Latn-RS" sz="1600" dirty="0" smtClean="0">
                <a:solidFill>
                  <a:srgbClr val="1C4161"/>
                </a:solidFill>
              </a:rPr>
              <a:t>of </a:t>
            </a:r>
            <a:r>
              <a:rPr lang="sr-Latn-RS" sz="1600" dirty="0" smtClean="0">
                <a:solidFill>
                  <a:srgbClr val="1C4161"/>
                </a:solidFill>
              </a:rPr>
              <a:t>metadata signing </a:t>
            </a:r>
            <a:r>
              <a:rPr lang="sr-Latn-RS" sz="1600" dirty="0" smtClean="0">
                <a:solidFill>
                  <a:srgbClr val="1C4161"/>
                </a:solidFill>
              </a:rPr>
              <a:t>practice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1603058" y="5470655"/>
            <a:ext cx="9220614" cy="1382031"/>
          </a:xfrm>
          <a:prstGeom prst="rightArrow">
            <a:avLst/>
          </a:prstGeom>
          <a:solidFill>
            <a:srgbClr val="F57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dirty="0" smtClean="0"/>
              <a:t>Continuous Operations, </a:t>
            </a:r>
            <a:r>
              <a:rPr lang="sr-Latn-RS" sz="2000" dirty="0" smtClean="0"/>
              <a:t>Deployment </a:t>
            </a:r>
            <a:r>
              <a:rPr lang="sr-Latn-RS" sz="2000" dirty="0" smtClean="0"/>
              <a:t>of </a:t>
            </a:r>
            <a:r>
              <a:rPr lang="sr-Latn-RS" sz="2000" dirty="0" smtClean="0"/>
              <a:t>Enhancements</a:t>
            </a:r>
            <a:r>
              <a:rPr lang="en-US" sz="2000" dirty="0" smtClean="0"/>
              <a:t>, Support and Engagement</a:t>
            </a:r>
            <a:endParaRPr lang="en-GB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2762526" y="5221126"/>
            <a:ext cx="3454595" cy="54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dash"/>
          </a:ln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Enforcement of the new MRPS and SAML Profile, as agreed by the SG 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24401" y="3641625"/>
            <a:ext cx="2760695" cy="64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Train and make new people for </a:t>
            </a:r>
            <a:r>
              <a:rPr lang="sr-Latn-RS" sz="1600" dirty="0" smtClean="0">
                <a:solidFill>
                  <a:srgbClr val="1C4161"/>
                </a:solidFill>
              </a:rPr>
              <a:t>support </a:t>
            </a:r>
            <a:r>
              <a:rPr lang="sr-Latn-RS" sz="1600" dirty="0" smtClean="0">
                <a:solidFill>
                  <a:srgbClr val="1C4161"/>
                </a:solidFill>
              </a:rPr>
              <a:t>team fully operational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67252" y="3641625"/>
            <a:ext cx="2921346" cy="6400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Extension and improvement of the proactive support function  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73086" y="1805218"/>
            <a:ext cx="1461148" cy="5486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Community </a:t>
            </a:r>
            <a:r>
              <a:rPr lang="sr-Latn-RS" sz="1600" dirty="0" smtClean="0">
                <a:solidFill>
                  <a:srgbClr val="1C4161"/>
                </a:solidFill>
              </a:rPr>
              <a:t>consultations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03883" y="1805218"/>
            <a:ext cx="4240255" cy="5486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Finalize the plan and </a:t>
            </a:r>
            <a:r>
              <a:rPr lang="sr-Latn-RS" sz="1600" dirty="0" smtClean="0">
                <a:solidFill>
                  <a:srgbClr val="1C4161"/>
                </a:solidFill>
              </a:rPr>
              <a:t>implement the </a:t>
            </a:r>
            <a:r>
              <a:rPr lang="sr-Latn-RS" sz="1600" dirty="0" smtClean="0">
                <a:solidFill>
                  <a:srgbClr val="1C4161"/>
                </a:solidFill>
              </a:rPr>
              <a:t>new metadata signing practice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20578" y="2395142"/>
            <a:ext cx="9220147" cy="34163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prstDash val="dash"/>
          </a:ln>
        </p:spPr>
        <p:txBody>
          <a:bodyPr wrap="square" t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Ongoing improvements to the eduGAIN operations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31701" y="1027326"/>
            <a:ext cx="2288099" cy="7315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Prepare and implement short-term metadata certificate renewal plan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5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8895" y="20543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edu</a:t>
            </a:r>
            <a:r>
              <a:rPr lang="sr-Latn-RS" dirty="0"/>
              <a:t>GAIN</a:t>
            </a:r>
            <a:r>
              <a:rPr lang="en-US" dirty="0"/>
              <a:t> Development Roadmap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23486" y="4299208"/>
            <a:ext cx="12281715" cy="16004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-11743" y="3097881"/>
            <a:ext cx="12281715" cy="11994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1317093"/>
            <a:ext cx="12281715" cy="18087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617379" y="827316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58190" y="82731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13325" y="827316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068460" y="82731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78730" y="82731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533865" y="827316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9689000" y="82731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03058" y="775985"/>
            <a:ext cx="9241081" cy="5411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6223595" y="827316"/>
            <a:ext cx="0" cy="54551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844139" y="827316"/>
            <a:ext cx="0" cy="507235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75752" y="751353"/>
            <a:ext cx="610598" cy="343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9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70397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59137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14767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92918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81658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37288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23228" y="758455"/>
            <a:ext cx="610598" cy="343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26027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</a:t>
            </a:r>
            <a:r>
              <a:rPr lang="sr-Latn-RS" sz="1100" b="1" dirty="0" smtClean="0">
                <a:solidFill>
                  <a:schemeClr val="bg1"/>
                </a:solidFill>
              </a:rPr>
              <a:t>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48553" y="98673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</a:t>
            </a:r>
            <a:r>
              <a:rPr lang="sr-Latn-RS" sz="1100" b="1" dirty="0" smtClean="0">
                <a:solidFill>
                  <a:schemeClr val="bg1"/>
                </a:solidFill>
              </a:rPr>
              <a:t>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42" name="Title 2"/>
          <p:cNvSpPr txBox="1">
            <a:spLocks/>
          </p:cNvSpPr>
          <p:nvPr/>
        </p:nvSpPr>
        <p:spPr>
          <a:xfrm>
            <a:off x="312802" y="1726259"/>
            <a:ext cx="1483451" cy="943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sr-Latn-RS" dirty="0" smtClean="0">
                <a:solidFill>
                  <a:schemeClr val="accent6">
                    <a:lumMod val="75000"/>
                  </a:schemeClr>
                </a:solidFill>
              </a:rPr>
              <a:t>F-ticks for eduGAIN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41241" y="3338012"/>
            <a:ext cx="1798993" cy="646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b="1" dirty="0" smtClean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Campus IdP toolkit</a:t>
            </a:r>
            <a:endParaRPr lang="en-GB" b="1" dirty="0">
              <a:solidFill>
                <a:schemeClr val="accent4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Title 2"/>
          <p:cNvSpPr txBox="1">
            <a:spLocks/>
          </p:cNvSpPr>
          <p:nvPr/>
        </p:nvSpPr>
        <p:spPr>
          <a:xfrm>
            <a:off x="320679" y="4651222"/>
            <a:ext cx="1409620" cy="943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sr-Latn-RS" dirty="0" smtClean="0">
                <a:solidFill>
                  <a:schemeClr val="accent5">
                    <a:lumMod val="75000"/>
                  </a:schemeClr>
                </a:solidFill>
              </a:rPr>
              <a:t>Sirtfi checking tool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26722" y="1436464"/>
            <a:ext cx="3383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600" dirty="0"/>
              <a:t>Technical development work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5082497" y="1436464"/>
            <a:ext cx="2240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600" dirty="0"/>
              <a:t>Implement the </a:t>
            </a:r>
            <a:r>
              <a:rPr lang="en-US" sz="1600" dirty="0" smtClean="0"/>
              <a:t>service</a:t>
            </a:r>
            <a:r>
              <a:rPr lang="sr-Latn-RS" sz="1600" dirty="0" smtClean="0"/>
              <a:t> visualisation</a:t>
            </a:r>
            <a:endParaRPr lang="en-GB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3901777" y="2278044"/>
            <a:ext cx="3418312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sr-Latn-RS" sz="1600" dirty="0" smtClean="0"/>
              <a:t>Prepare the adoption plan</a:t>
            </a:r>
            <a:endParaRPr lang="en-GB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390474" y="2278044"/>
            <a:ext cx="3383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sr-Latn-RS" sz="1600" dirty="0" smtClean="0"/>
              <a:t>Run the service </a:t>
            </a:r>
            <a:r>
              <a:rPr lang="en-US" sz="1600" dirty="0" smtClean="0"/>
              <a:t>following adoption plan</a:t>
            </a:r>
            <a:endParaRPr lang="en-GB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3925735" y="3345932"/>
            <a:ext cx="2859532" cy="710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Finalize the product offering and transition to production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00290" y="3345932"/>
            <a:ext cx="2240280" cy="710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Test the product within NREN IdP hosting service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81095" y="3345932"/>
            <a:ext cx="1567575" cy="710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Plan for service evolution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23159" y="4406069"/>
            <a:ext cx="4526280" cy="54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Define and implement workflows for tool usage 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33430" y="5097466"/>
            <a:ext cx="4591157" cy="54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Run the service pilot starting with basic workflow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1603058" y="5470655"/>
            <a:ext cx="9220614" cy="1382031"/>
          </a:xfrm>
          <a:prstGeom prst="rightArrow">
            <a:avLst/>
          </a:prstGeom>
          <a:solidFill>
            <a:srgbClr val="F57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dirty="0"/>
              <a:t>Continuous </a:t>
            </a:r>
            <a:r>
              <a:rPr lang="en-US" sz="2000" dirty="0"/>
              <a:t>Service Improvements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6718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D12A78A-BF01-44C7-9E35-6D822C0E8866}">
  <ds:schemaRefs>
    <ds:schemaRef ds:uri="http://schemas.microsoft.com/office/infopath/2007/PartnerControls"/>
    <ds:schemaRef ds:uri="http://purl.org/dc/dcmitype/"/>
    <ds:schemaRef ds:uri="e2e8627e-9120-4592-bf70-1c86d23ddb27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33c70a20-266a-45ad-bf4a-dd457e1766dc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 (2)</Template>
  <TotalTime>0</TotalTime>
  <Words>213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Advert-Black</vt:lpstr>
      <vt:lpstr>Arial</vt:lpstr>
      <vt:lpstr>Calibri</vt:lpstr>
      <vt:lpstr>Calibri Light</vt:lpstr>
      <vt:lpstr>Tahoma</vt:lpstr>
      <vt:lpstr>Verdana</vt:lpstr>
      <vt:lpstr>Custom Design</vt:lpstr>
      <vt:lpstr>1_Custom Design</vt:lpstr>
      <vt:lpstr>Office Theme</vt:lpstr>
      <vt:lpstr>PowerPoint Presentation</vt:lpstr>
      <vt:lpstr>eduGAIN Operations and Deployment Roadmap</vt:lpstr>
      <vt:lpstr>eduGAIN Development Roadmap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Marina</cp:lastModifiedBy>
  <cp:revision>39</cp:revision>
  <dcterms:created xsi:type="dcterms:W3CDTF">2019-05-23T15:01:58Z</dcterms:created>
  <dcterms:modified xsi:type="dcterms:W3CDTF">2019-05-31T13:07:51Z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