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  <p:sldMasterId id="2147483681" r:id="rId3"/>
  </p:sldMasterIdLst>
  <p:notesMasterIdLst>
    <p:notesMasterId r:id="rId11"/>
  </p:notesMasterIdLst>
  <p:sldIdLst>
    <p:sldId id="256" r:id="rId4"/>
    <p:sldId id="261" r:id="rId5"/>
    <p:sldId id="257" r:id="rId6"/>
    <p:sldId id="262" r:id="rId7"/>
    <p:sldId id="258" r:id="rId8"/>
    <p:sldId id="264" r:id="rId9"/>
    <p:sldId id="259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j+g9mwLWxidKYwYDld11pQoUFYT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9"/>
    <p:restoredTop sz="94643"/>
  </p:normalViewPr>
  <p:slideViewPr>
    <p:cSldViewPr snapToGrid="0" snapToObjects="1">
      <p:cViewPr varScale="1">
        <p:scale>
          <a:sx n="114" d="100"/>
          <a:sy n="114" d="100"/>
        </p:scale>
        <p:origin x="19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5678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180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Custom Layout">
  <p:cSld name="13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2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75" name="Google Shape;75;p2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29"/>
          <p:cNvPicPr preferRelativeResize="0"/>
          <p:nvPr/>
        </p:nvPicPr>
        <p:blipFill rotWithShape="1">
          <a:blip r:embed="rId2">
            <a:alphaModFix/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2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65081"/>
              </a:buClr>
              <a:buSzPts val="3200"/>
              <a:buFont typeface="Calibri"/>
              <a:buNone/>
              <a:defRPr>
                <a:solidFill>
                  <a:srgbClr val="06508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6" name="Google Shape;86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3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3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3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2" name="Google Shape;92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3748" y="-8626"/>
            <a:ext cx="2868252" cy="6866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3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3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3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3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99" name="Google Shape;99;p3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3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3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4" name="Google Shape;104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3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7" name="Google Shape;107;p3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Custom Layout">
  <p:cSld name="6_Custom Layou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0" name="Google Shape;110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3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Custom Layout">
  <p:cSld name="7_Custom Layou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90968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7" name="Google Shape;117;p3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3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9_Custom Layout">
  <p:cSld name="9_Custom Layou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3" name="Google Shape;123;p3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3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3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1_Custom Layout">
  <p:cSld name="11_Custom Layout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29" name="Google Shape;129;p3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37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p3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" name="Google Shape;27;p1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1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2_Custom Layout">
  <p:cSld name="12_Custom Layou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3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35" name="Google Shape;135;p3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3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3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5_Custom Layout">
  <p:cSld name="15_Custom Layou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3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1" name="Google Shape;141;p3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3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p3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6_Custom Layout">
  <p:cSld name="16_Custom Layou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4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47" name="Google Shape;147;p4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4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4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_Custom Layout">
  <p:cSld name="19_Custom Layou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4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3" name="Google Shape;153;p4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4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4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1_Custom Layout">
  <p:cSld name="21_Custom Layout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4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59" name="Google Shape;159;p4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4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4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2_Custom Layout">
  <p:cSld name="22_Custom Layout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4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65" name="Google Shape;165;p4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4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4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3_Custom Layout">
  <p:cSld name="23_Custom Layout"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54879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4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1" name="Google Shape;171;p4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4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3" name="Google Shape;173;p4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4_Custom Layout">
  <p:cSld name="24_Custom Layout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4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7" name="Google Shape;177;p4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4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4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5_Custom Layout">
  <p:cSld name="25_Custom Layout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-55418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46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3" name="Google Shape;183;p46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46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5" name="Google Shape;185;p46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6_Custom Layout">
  <p:cSld name="26_Custom Layout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89" name="Google Shape;189;p47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7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47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235117" y="220264"/>
            <a:ext cx="1566983" cy="891472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19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4" name="Google Shape;34;p19" descr="\\CHFILE02\Folders\Francesca\My Documents\GEANT\GN4\GN4-1\Templates\geant_logo_300dpi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9"/>
          <p:cNvSpPr/>
          <p:nvPr/>
        </p:nvSpPr>
        <p:spPr>
          <a:xfrm>
            <a:off x="9387782" y="6292970"/>
            <a:ext cx="114262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7_Custom Layout">
  <p:cSld name="27_Custom Layou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48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95" name="Google Shape;195;p48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48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48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8_Custom Layout">
  <p:cSld name="28_Custom Layout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49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201" name="Google Shape;201;p49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49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3" name="Google Shape;203;p49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4_Custom Layout">
  <p:cSld name="14_Custom Layou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9" name="Google Shape;39;p20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20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2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5" name="Google Shape;45;p21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0_Custom Layout">
  <p:cSld name="20_Custom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22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1" name="Google Shape;51;p22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22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8_Custom Layout">
  <p:cSld name="18_Custom Layou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3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7" name="Google Shape;57;p23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23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0_Custom Layout">
  <p:cSld name="10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3" name="Google Shape;63;p24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24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Custom Layout">
  <p:cSld name="8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2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9" name="Google Shape;69;p2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Char char="•"/>
              <a:defRPr>
                <a:solidFill>
                  <a:srgbClr val="1E4E79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Char char="•"/>
              <a:defRPr>
                <a:solidFill>
                  <a:srgbClr val="1E4E79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Char char="•"/>
              <a:defRPr>
                <a:solidFill>
                  <a:srgbClr val="1E4E79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1200"/>
              <a:buFont typeface="Arial"/>
              <a:buNone/>
            </a:pPr>
            <a:r>
              <a:rPr lang="en-US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26" Type="http://schemas.openxmlformats.org/officeDocument/2006/relationships/slideLayout" Target="../slideLayouts/slideLayout27.xml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31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3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p15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5"/>
          <p:cNvSpPr txBox="1"/>
          <p:nvPr/>
        </p:nvSpPr>
        <p:spPr>
          <a:xfrm>
            <a:off x="892438" y="1825625"/>
            <a:ext cx="7134035" cy="1599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eduroam roadmap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Operations and Development</a:t>
            </a:r>
            <a:endParaRPr sz="36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15"/>
          <p:cNvSpPr txBox="1"/>
          <p:nvPr/>
        </p:nvSpPr>
        <p:spPr>
          <a:xfrm>
            <a:off x="892438" y="6087277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15"/>
          <p:cNvPicPr preferRelativeResize="0"/>
          <p:nvPr/>
        </p:nvPicPr>
        <p:blipFill rotWithShape="1">
          <a:blip r:embed="rId4">
            <a:alphaModFix/>
          </a:blip>
          <a:srcRect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7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32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3" name="Google Shape;23;p17"/>
          <p:cNvSpPr txBox="1"/>
          <p:nvPr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6508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rgbClr val="06508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6" name="Google Shape;206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7" name="Google Shape;207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8" name="Google Shape;208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9" name="Google Shape;209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0" name="Google Shape;210;p27"/>
          <p:cNvPicPr preferRelativeResize="0"/>
          <p:nvPr/>
        </p:nvPicPr>
        <p:blipFill rotWithShape="1">
          <a:blip r:embed="rId3">
            <a:alphaModFix/>
          </a:blip>
          <a:srcRect l="29113" t="13460" r="32413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7"/>
          <p:cNvSpPr txBox="1"/>
          <p:nvPr/>
        </p:nvSpPr>
        <p:spPr>
          <a:xfrm>
            <a:off x="998895" y="2538238"/>
            <a:ext cx="6087102" cy="47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en-US" sz="44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  <a:endParaRPr sz="44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27"/>
          <p:cNvSpPr txBox="1"/>
          <p:nvPr/>
        </p:nvSpPr>
        <p:spPr>
          <a:xfrm>
            <a:off x="998895" y="5110823"/>
            <a:ext cx="2427973" cy="428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2000" b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27"/>
          <p:cNvSpPr txBox="1"/>
          <p:nvPr/>
        </p:nvSpPr>
        <p:spPr>
          <a:xfrm>
            <a:off x="998896" y="3357061"/>
            <a:ext cx="5003270" cy="36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 sz="20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27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Association on behalf of the GN4 Phase 3 project (GN4-3).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research leading to these results has received funding from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European Union’s Horizon 2020 research and innovation programme under Grant Agreement No. 856726 (GN4-3).</a:t>
            </a:r>
            <a:endParaRPr sz="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5" name="Google Shape;215;p2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3347" y="6157486"/>
            <a:ext cx="568670" cy="362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27"/>
          <p:cNvPicPr preferRelativeResize="0"/>
          <p:nvPr/>
        </p:nvPicPr>
        <p:blipFill rotWithShape="1">
          <a:blip r:embed="rId5">
            <a:alphaModFix/>
          </a:blip>
          <a:srcRect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450BD6-4A62-EB46-B488-11CBB6AE4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Version history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DF34372-1628-584C-A150-D3E43DF6FE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73324"/>
              </p:ext>
            </p:extLst>
          </p:nvPr>
        </p:nvGraphicFramePr>
        <p:xfrm>
          <a:off x="805366" y="1455647"/>
          <a:ext cx="9342244" cy="163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3005">
                  <a:extLst>
                    <a:ext uri="{9D8B030D-6E8A-4147-A177-3AD203B41FA5}">
                      <a16:colId xmlns:a16="http://schemas.microsoft.com/office/drawing/2014/main" val="1513857520"/>
                    </a:ext>
                  </a:extLst>
                </a:gridCol>
                <a:gridCol w="1349297">
                  <a:extLst>
                    <a:ext uri="{9D8B030D-6E8A-4147-A177-3AD203B41FA5}">
                      <a16:colId xmlns:a16="http://schemas.microsoft.com/office/drawing/2014/main" val="3166296859"/>
                    </a:ext>
                  </a:extLst>
                </a:gridCol>
                <a:gridCol w="3311912">
                  <a:extLst>
                    <a:ext uri="{9D8B030D-6E8A-4147-A177-3AD203B41FA5}">
                      <a16:colId xmlns:a16="http://schemas.microsoft.com/office/drawing/2014/main" val="705326958"/>
                    </a:ext>
                  </a:extLst>
                </a:gridCol>
                <a:gridCol w="3468030">
                  <a:extLst>
                    <a:ext uri="{9D8B030D-6E8A-4147-A177-3AD203B41FA5}">
                      <a16:colId xmlns:a16="http://schemas.microsoft.com/office/drawing/2014/main" val="22347179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Authors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Change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21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M. </a:t>
                      </a:r>
                      <a:r>
                        <a:rPr lang="en-US" dirty="0" err="1"/>
                        <a:t>Milinovic</a:t>
                      </a:r>
                      <a:r>
                        <a:rPr lang="en-US" dirty="0"/>
                        <a:t>, L. Florio, M. Adomeit,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Initial version for 2019/2020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276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M. </a:t>
                      </a:r>
                      <a:r>
                        <a:rPr lang="en-US" dirty="0" err="1"/>
                        <a:t>Milinovic</a:t>
                      </a:r>
                      <a:r>
                        <a:rPr lang="en-US" dirty="0"/>
                        <a:t>, L. Florio, M. Adomeit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Update of 2019/2020 roadmap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89304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August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dirty="0"/>
                        <a:t>M. </a:t>
                      </a:r>
                      <a:r>
                        <a:rPr lang="en-US" dirty="0" err="1"/>
                        <a:t>Milinovic</a:t>
                      </a:r>
                      <a:r>
                        <a:rPr lang="en-US" dirty="0"/>
                        <a:t>, L. Florio, M. Adomeit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Roadmap for 2020/2021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194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66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"/>
          <p:cNvSpPr txBox="1">
            <a:spLocks noGrp="1"/>
          </p:cNvSpPr>
          <p:nvPr>
            <p:ph type="title"/>
          </p:nvPr>
        </p:nvSpPr>
        <p:spPr>
          <a:xfrm>
            <a:off x="998895" y="4818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 dirty="0" err="1"/>
              <a:t>eduroam</a:t>
            </a:r>
            <a:r>
              <a:rPr lang="en-US" sz="2880" dirty="0"/>
              <a:t> Operations and Deployment Roadmap 2019/2020</a:t>
            </a:r>
            <a:endParaRPr sz="2880" dirty="0"/>
          </a:p>
        </p:txBody>
      </p:sp>
      <p:sp>
        <p:nvSpPr>
          <p:cNvPr id="227" name="Google Shape;227;p3"/>
          <p:cNvSpPr/>
          <p:nvPr/>
        </p:nvSpPr>
        <p:spPr>
          <a:xfrm>
            <a:off x="-7670" y="4883153"/>
            <a:ext cx="12241217" cy="98639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"/>
          <p:cNvSpPr/>
          <p:nvPr/>
        </p:nvSpPr>
        <p:spPr>
          <a:xfrm>
            <a:off x="-19413" y="3360474"/>
            <a:ext cx="12241217" cy="1533502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"/>
          <p:cNvSpPr/>
          <p:nvPr/>
        </p:nvSpPr>
        <p:spPr>
          <a:xfrm>
            <a:off x="-7670" y="1527072"/>
            <a:ext cx="12241217" cy="1840947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"/>
          <p:cNvSpPr txBox="1"/>
          <p:nvPr/>
        </p:nvSpPr>
        <p:spPr>
          <a:xfrm>
            <a:off x="-19413" y="1860508"/>
            <a:ext cx="1583989" cy="103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en-US" sz="1754" b="1" i="0" u="none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eduroam Database v2.0</a:t>
            </a:r>
            <a:endParaRPr sz="1754" b="1" i="0" u="none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1" name="Google Shape;231;p3"/>
          <p:cNvCxnSpPr/>
          <p:nvPr/>
        </p:nvCxnSpPr>
        <p:spPr>
          <a:xfrm>
            <a:off x="1564214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2" name="Google Shape;232;p3"/>
          <p:cNvCxnSpPr/>
          <p:nvPr/>
        </p:nvCxnSpPr>
        <p:spPr>
          <a:xfrm>
            <a:off x="2705025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3" name="Google Shape;233;p3"/>
          <p:cNvCxnSpPr/>
          <p:nvPr/>
        </p:nvCxnSpPr>
        <p:spPr>
          <a:xfrm>
            <a:off x="3860160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4" name="Google Shape;234;p3"/>
          <p:cNvCxnSpPr/>
          <p:nvPr/>
        </p:nvCxnSpPr>
        <p:spPr>
          <a:xfrm>
            <a:off x="5015295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5" name="Google Shape;235;p3"/>
          <p:cNvCxnSpPr/>
          <p:nvPr/>
        </p:nvCxnSpPr>
        <p:spPr>
          <a:xfrm>
            <a:off x="7325565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6" name="Google Shape;236;p3"/>
          <p:cNvCxnSpPr/>
          <p:nvPr/>
        </p:nvCxnSpPr>
        <p:spPr>
          <a:xfrm>
            <a:off x="8480700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7" name="Google Shape;237;p3"/>
          <p:cNvCxnSpPr/>
          <p:nvPr/>
        </p:nvCxnSpPr>
        <p:spPr>
          <a:xfrm>
            <a:off x="9635835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8" name="Google Shape;238;p3"/>
          <p:cNvSpPr/>
          <p:nvPr/>
        </p:nvSpPr>
        <p:spPr>
          <a:xfrm>
            <a:off x="1549893" y="985965"/>
            <a:ext cx="9241081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3"/>
          <p:cNvCxnSpPr/>
          <p:nvPr/>
        </p:nvCxnSpPr>
        <p:spPr>
          <a:xfrm>
            <a:off x="6170430" y="1026666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0" name="Google Shape;240;p3"/>
          <p:cNvCxnSpPr/>
          <p:nvPr/>
        </p:nvCxnSpPr>
        <p:spPr>
          <a:xfrm>
            <a:off x="10790974" y="1026666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1" name="Google Shape;241;p3"/>
          <p:cNvSpPr txBox="1"/>
          <p:nvPr/>
        </p:nvSpPr>
        <p:spPr>
          <a:xfrm>
            <a:off x="3522587" y="935933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2019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"/>
          <p:cNvSpPr txBox="1"/>
          <p:nvPr/>
        </p:nvSpPr>
        <p:spPr>
          <a:xfrm>
            <a:off x="431723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"/>
          <p:cNvSpPr txBox="1"/>
          <p:nvPr/>
        </p:nvSpPr>
        <p:spPr>
          <a:xfrm>
            <a:off x="200597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"/>
          <p:cNvSpPr txBox="1"/>
          <p:nvPr/>
        </p:nvSpPr>
        <p:spPr>
          <a:xfrm>
            <a:off x="316160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"/>
          <p:cNvSpPr txBox="1"/>
          <p:nvPr/>
        </p:nvSpPr>
        <p:spPr>
          <a:xfrm>
            <a:off x="893975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"/>
          <p:cNvSpPr txBox="1"/>
          <p:nvPr/>
        </p:nvSpPr>
        <p:spPr>
          <a:xfrm>
            <a:off x="662849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"/>
          <p:cNvSpPr txBox="1"/>
          <p:nvPr/>
        </p:nvSpPr>
        <p:spPr>
          <a:xfrm>
            <a:off x="778412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"/>
          <p:cNvSpPr txBox="1"/>
          <p:nvPr/>
        </p:nvSpPr>
        <p:spPr>
          <a:xfrm>
            <a:off x="8170063" y="968435"/>
            <a:ext cx="610598" cy="343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"/>
          <p:cNvSpPr txBox="1"/>
          <p:nvPr/>
        </p:nvSpPr>
        <p:spPr>
          <a:xfrm>
            <a:off x="547286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3"/>
          <p:cNvSpPr txBox="1"/>
          <p:nvPr/>
        </p:nvSpPr>
        <p:spPr>
          <a:xfrm>
            <a:off x="10095388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"/>
          <p:cNvSpPr txBox="1"/>
          <p:nvPr/>
        </p:nvSpPr>
        <p:spPr>
          <a:xfrm>
            <a:off x="2701346" y="2240175"/>
            <a:ext cx="6934500" cy="5247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Align eduroam db access tools with eduroam db v2.0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"/>
          <p:cNvSpPr txBox="1"/>
          <p:nvPr/>
        </p:nvSpPr>
        <p:spPr>
          <a:xfrm>
            <a:off x="8018362" y="2876793"/>
            <a:ext cx="6603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Tools prepared</a:t>
            </a:r>
            <a:endParaRPr sz="120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"/>
          <p:cNvSpPr txBox="1"/>
          <p:nvPr/>
        </p:nvSpPr>
        <p:spPr>
          <a:xfrm>
            <a:off x="9924594" y="2876793"/>
            <a:ext cx="1709700" cy="4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New features deployed to the monitor site</a:t>
            </a:r>
            <a:endParaRPr sz="120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"/>
          <p:cNvSpPr txBox="1"/>
          <p:nvPr/>
        </p:nvSpPr>
        <p:spPr>
          <a:xfrm>
            <a:off x="2691649" y="3487000"/>
            <a:ext cx="5619949" cy="1298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Draft the audit procedure and prepare the accomplying tools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"/>
          <p:cNvSpPr txBox="1"/>
          <p:nvPr/>
        </p:nvSpPr>
        <p:spPr>
          <a:xfrm>
            <a:off x="8395582" y="3476227"/>
            <a:ext cx="1173000" cy="1298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Pilot with European NRENs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"/>
          <p:cNvSpPr txBox="1"/>
          <p:nvPr/>
        </p:nvSpPr>
        <p:spPr>
          <a:xfrm>
            <a:off x="9635825" y="3476175"/>
            <a:ext cx="1172400" cy="12987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Summarize pilot results and conclude the final procedure with SG and GeGC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"/>
          <p:cNvSpPr/>
          <p:nvPr/>
        </p:nvSpPr>
        <p:spPr>
          <a:xfrm>
            <a:off x="-19413" y="3764812"/>
            <a:ext cx="1172415" cy="652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eduroam Audit</a:t>
            </a:r>
            <a:endParaRPr sz="1800" b="1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"/>
          <p:cNvSpPr txBox="1"/>
          <p:nvPr/>
        </p:nvSpPr>
        <p:spPr>
          <a:xfrm>
            <a:off x="1564214" y="4973219"/>
            <a:ext cx="2240143" cy="779304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Collect the proposals for the new Policy from stakeholders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"/>
          <p:cNvSpPr txBox="1"/>
          <p:nvPr/>
        </p:nvSpPr>
        <p:spPr>
          <a:xfrm>
            <a:off x="3859300" y="4973225"/>
            <a:ext cx="5709300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draft of the new Policy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"/>
          <p:cNvSpPr txBox="1"/>
          <p:nvPr/>
        </p:nvSpPr>
        <p:spPr>
          <a:xfrm>
            <a:off x="9635850" y="4965750"/>
            <a:ext cx="1155000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Consultati</a:t>
            </a:r>
            <a:r>
              <a:rPr lang="en-US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 period with the SG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"/>
          <p:cNvSpPr txBox="1"/>
          <p:nvPr/>
        </p:nvSpPr>
        <p:spPr>
          <a:xfrm>
            <a:off x="-19413" y="4846114"/>
            <a:ext cx="1505154" cy="103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en-US" sz="18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eduroam Policy Update</a:t>
            </a:r>
            <a:endParaRPr sz="1800" b="1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"/>
          <p:cNvSpPr/>
          <p:nvPr/>
        </p:nvSpPr>
        <p:spPr>
          <a:xfrm>
            <a:off x="-28936" y="5476236"/>
            <a:ext cx="12229473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Operations, Support and Deployment of Enhancements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"/>
          <p:cNvSpPr/>
          <p:nvPr/>
        </p:nvSpPr>
        <p:spPr>
          <a:xfrm>
            <a:off x="8957888" y="2623978"/>
            <a:ext cx="244800" cy="259800"/>
          </a:xfrm>
          <a:prstGeom prst="ellipse">
            <a:avLst/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"/>
          <p:cNvSpPr/>
          <p:nvPr/>
        </p:nvSpPr>
        <p:spPr>
          <a:xfrm>
            <a:off x="9489150" y="2623978"/>
            <a:ext cx="244800" cy="259800"/>
          </a:xfrm>
          <a:prstGeom prst="ellipse">
            <a:avLst/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5" name="Google Shape;265;p3"/>
          <p:cNvCxnSpPr/>
          <p:nvPr/>
        </p:nvCxnSpPr>
        <p:spPr>
          <a:xfrm rot="10800000" flipH="1">
            <a:off x="8649802" y="2880030"/>
            <a:ext cx="414600" cy="185400"/>
          </a:xfrm>
          <a:prstGeom prst="bentConnector2">
            <a:avLst/>
          </a:prstGeom>
          <a:noFill/>
          <a:ln w="9525" cap="flat" cmpd="sng">
            <a:solidFill>
              <a:srgbClr val="54813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6" name="Google Shape;266;p3"/>
          <p:cNvCxnSpPr>
            <a:stCxn id="253" idx="1"/>
            <a:endCxn id="264" idx="4"/>
          </p:cNvCxnSpPr>
          <p:nvPr/>
        </p:nvCxnSpPr>
        <p:spPr>
          <a:xfrm rot="10800000">
            <a:off x="9611694" y="2883843"/>
            <a:ext cx="312900" cy="198900"/>
          </a:xfrm>
          <a:prstGeom prst="bentConnector2">
            <a:avLst/>
          </a:prstGeom>
          <a:noFill/>
          <a:ln w="9525" cap="flat" cmpd="sng">
            <a:solidFill>
              <a:srgbClr val="54813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267" name="Google Shape;267;p3"/>
          <p:cNvSpPr txBox="1"/>
          <p:nvPr/>
        </p:nvSpPr>
        <p:spPr>
          <a:xfrm>
            <a:off x="1560102" y="1598200"/>
            <a:ext cx="5765400" cy="5247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Migration to the </a:t>
            </a:r>
            <a:b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eduroam db v2.0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"/>
          <p:cNvSpPr txBox="1">
            <a:spLocks noGrp="1"/>
          </p:cNvSpPr>
          <p:nvPr>
            <p:ph type="title"/>
          </p:nvPr>
        </p:nvSpPr>
        <p:spPr>
          <a:xfrm>
            <a:off x="998895" y="481871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 dirty="0" err="1"/>
              <a:t>eduroam</a:t>
            </a:r>
            <a:r>
              <a:rPr lang="en-US" sz="2880" dirty="0"/>
              <a:t> Operations and Deployment Roadmap 2020/2021</a:t>
            </a:r>
            <a:endParaRPr sz="2880" dirty="0"/>
          </a:p>
        </p:txBody>
      </p:sp>
      <p:sp>
        <p:nvSpPr>
          <p:cNvPr id="227" name="Google Shape;227;p3"/>
          <p:cNvSpPr/>
          <p:nvPr/>
        </p:nvSpPr>
        <p:spPr>
          <a:xfrm>
            <a:off x="3477" y="4883153"/>
            <a:ext cx="12241217" cy="986398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8" name="Google Shape;228;p3"/>
          <p:cNvSpPr/>
          <p:nvPr/>
        </p:nvSpPr>
        <p:spPr>
          <a:xfrm>
            <a:off x="2886" y="3360474"/>
            <a:ext cx="12241217" cy="1533502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9" name="Google Shape;229;p3"/>
          <p:cNvSpPr/>
          <p:nvPr/>
        </p:nvSpPr>
        <p:spPr>
          <a:xfrm>
            <a:off x="-7674" y="1527072"/>
            <a:ext cx="12241217" cy="1840947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0" name="Google Shape;230;p3"/>
          <p:cNvSpPr txBox="1"/>
          <p:nvPr/>
        </p:nvSpPr>
        <p:spPr>
          <a:xfrm>
            <a:off x="225908" y="1860508"/>
            <a:ext cx="1583989" cy="103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en-US" sz="1754" b="1" i="0" u="none" dirty="0" err="1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754" b="1" i="0" u="none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 Database</a:t>
            </a:r>
            <a:br>
              <a:rPr lang="en-US" sz="1754" b="1" i="0" u="none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754" b="1" i="0" u="none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 v2.0</a:t>
            </a:r>
            <a:endParaRPr sz="1754" b="1" i="0" u="none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3" name="Google Shape;233;p3"/>
          <p:cNvCxnSpPr/>
          <p:nvPr/>
        </p:nvCxnSpPr>
        <p:spPr>
          <a:xfrm>
            <a:off x="4166418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4" name="Google Shape;234;p3"/>
          <p:cNvCxnSpPr/>
          <p:nvPr/>
        </p:nvCxnSpPr>
        <p:spPr>
          <a:xfrm>
            <a:off x="5311406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5" name="Google Shape;235;p3"/>
          <p:cNvCxnSpPr/>
          <p:nvPr/>
        </p:nvCxnSpPr>
        <p:spPr>
          <a:xfrm>
            <a:off x="6456394" y="96938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6" name="Google Shape;236;p3"/>
          <p:cNvCxnSpPr/>
          <p:nvPr/>
        </p:nvCxnSpPr>
        <p:spPr>
          <a:xfrm>
            <a:off x="8746370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37" name="Google Shape;237;p3"/>
          <p:cNvCxnSpPr/>
          <p:nvPr/>
        </p:nvCxnSpPr>
        <p:spPr>
          <a:xfrm>
            <a:off x="9891358" y="1026666"/>
            <a:ext cx="0" cy="5455125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8" name="Google Shape;238;p3"/>
          <p:cNvSpPr/>
          <p:nvPr/>
        </p:nvSpPr>
        <p:spPr>
          <a:xfrm>
            <a:off x="1876081" y="985965"/>
            <a:ext cx="10319933" cy="54110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9" name="Google Shape;239;p3"/>
          <p:cNvCxnSpPr/>
          <p:nvPr/>
        </p:nvCxnSpPr>
        <p:spPr>
          <a:xfrm>
            <a:off x="7601382" y="96843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40" name="Google Shape;240;p3"/>
          <p:cNvCxnSpPr/>
          <p:nvPr/>
        </p:nvCxnSpPr>
        <p:spPr>
          <a:xfrm>
            <a:off x="12181332" y="996788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1" name="Google Shape;241;p3"/>
          <p:cNvSpPr txBox="1"/>
          <p:nvPr/>
        </p:nvSpPr>
        <p:spPr>
          <a:xfrm>
            <a:off x="4927627" y="935933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3"/>
          <p:cNvSpPr txBox="1"/>
          <p:nvPr/>
        </p:nvSpPr>
        <p:spPr>
          <a:xfrm>
            <a:off x="572227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"/>
          <p:cNvSpPr txBox="1"/>
          <p:nvPr/>
        </p:nvSpPr>
        <p:spPr>
          <a:xfrm>
            <a:off x="341101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"/>
          <p:cNvSpPr txBox="1"/>
          <p:nvPr/>
        </p:nvSpPr>
        <p:spPr>
          <a:xfrm>
            <a:off x="456664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"/>
          <p:cNvSpPr txBox="1"/>
          <p:nvPr/>
        </p:nvSpPr>
        <p:spPr>
          <a:xfrm>
            <a:off x="1034479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"/>
          <p:cNvSpPr txBox="1"/>
          <p:nvPr/>
        </p:nvSpPr>
        <p:spPr>
          <a:xfrm>
            <a:off x="803353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"/>
          <p:cNvSpPr txBox="1"/>
          <p:nvPr/>
        </p:nvSpPr>
        <p:spPr>
          <a:xfrm>
            <a:off x="9189163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"/>
          <p:cNvSpPr txBox="1"/>
          <p:nvPr/>
        </p:nvSpPr>
        <p:spPr>
          <a:xfrm>
            <a:off x="9575103" y="968435"/>
            <a:ext cx="610598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" name="Google Shape;249;p3"/>
          <p:cNvSpPr txBox="1"/>
          <p:nvPr/>
        </p:nvSpPr>
        <p:spPr>
          <a:xfrm>
            <a:off x="6877902" y="1196715"/>
            <a:ext cx="455122" cy="291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"/>
          <p:cNvSpPr txBox="1"/>
          <p:nvPr/>
        </p:nvSpPr>
        <p:spPr>
          <a:xfrm>
            <a:off x="1674463" y="2240175"/>
            <a:ext cx="4816734" cy="5247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Align eduroam db access tools with eduroam db v2.0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"/>
          <p:cNvSpPr txBox="1"/>
          <p:nvPr/>
        </p:nvSpPr>
        <p:spPr>
          <a:xfrm>
            <a:off x="4674014" y="2898077"/>
            <a:ext cx="86000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Tools prepared</a:t>
            </a:r>
            <a:endParaRPr sz="120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"/>
          <p:cNvSpPr txBox="1"/>
          <p:nvPr/>
        </p:nvSpPr>
        <p:spPr>
          <a:xfrm>
            <a:off x="5995243" y="2898077"/>
            <a:ext cx="222677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New features deployed to the monitor site</a:t>
            </a:r>
            <a:endParaRPr sz="1200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"/>
          <p:cNvSpPr txBox="1"/>
          <p:nvPr/>
        </p:nvSpPr>
        <p:spPr>
          <a:xfrm>
            <a:off x="6455627" y="3481434"/>
            <a:ext cx="1173000" cy="140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Pilot with European NRENs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"/>
          <p:cNvSpPr txBox="1"/>
          <p:nvPr/>
        </p:nvSpPr>
        <p:spPr>
          <a:xfrm>
            <a:off x="7680836" y="3481434"/>
            <a:ext cx="1057997" cy="140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Summarize pilot results and conclude the final procedure with SG and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GeGC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3"/>
          <p:cNvSpPr/>
          <p:nvPr/>
        </p:nvSpPr>
        <p:spPr>
          <a:xfrm>
            <a:off x="259358" y="3764812"/>
            <a:ext cx="1172415" cy="652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8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 Audit</a:t>
            </a:r>
            <a:endParaRPr sz="1800" b="1" dirty="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"/>
          <p:cNvSpPr txBox="1"/>
          <p:nvPr/>
        </p:nvSpPr>
        <p:spPr>
          <a:xfrm>
            <a:off x="1617931" y="4973969"/>
            <a:ext cx="5860373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draft of the new Policy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"/>
          <p:cNvSpPr txBox="1"/>
          <p:nvPr/>
        </p:nvSpPr>
        <p:spPr>
          <a:xfrm>
            <a:off x="7615520" y="4973969"/>
            <a:ext cx="1123313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Consultati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n period with the SG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"/>
          <p:cNvSpPr txBox="1"/>
          <p:nvPr/>
        </p:nvSpPr>
        <p:spPr>
          <a:xfrm>
            <a:off x="248211" y="4846114"/>
            <a:ext cx="1505154" cy="1034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en-US" sz="1800" b="1" dirty="0" err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 Policy </a:t>
            </a:r>
            <a:br>
              <a:rPr lang="en-U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Update</a:t>
            </a:r>
            <a:endParaRPr sz="1800" b="1" dirty="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"/>
          <p:cNvSpPr/>
          <p:nvPr/>
        </p:nvSpPr>
        <p:spPr>
          <a:xfrm>
            <a:off x="5739203" y="2623978"/>
            <a:ext cx="318837" cy="259800"/>
          </a:xfrm>
          <a:prstGeom prst="ellipse">
            <a:avLst/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"/>
          <p:cNvSpPr/>
          <p:nvPr/>
        </p:nvSpPr>
        <p:spPr>
          <a:xfrm>
            <a:off x="6270465" y="2623978"/>
            <a:ext cx="318837" cy="259800"/>
          </a:xfrm>
          <a:prstGeom prst="ellipse">
            <a:avLst/>
          </a:prstGeom>
          <a:solidFill>
            <a:srgbClr val="54813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5" name="Google Shape;265;p3"/>
          <p:cNvCxnSpPr>
            <a:cxnSpLocks/>
          </p:cNvCxnSpPr>
          <p:nvPr/>
        </p:nvCxnSpPr>
        <p:spPr>
          <a:xfrm flipV="1">
            <a:off x="5505154" y="2880030"/>
            <a:ext cx="414600" cy="185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54813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266" name="Google Shape;266;p3"/>
          <p:cNvCxnSpPr>
            <a:cxnSpLocks/>
            <a:endCxn id="264" idx="4"/>
          </p:cNvCxnSpPr>
          <p:nvPr/>
        </p:nvCxnSpPr>
        <p:spPr>
          <a:xfrm rot="10800000">
            <a:off x="6429884" y="2883779"/>
            <a:ext cx="350062" cy="198965"/>
          </a:xfrm>
          <a:prstGeom prst="bentConnector2">
            <a:avLst/>
          </a:prstGeom>
          <a:noFill/>
          <a:ln w="9525" cap="flat" cmpd="sng">
            <a:solidFill>
              <a:srgbClr val="54813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46" name="Google Shape;237;p3">
            <a:extLst>
              <a:ext uri="{FF2B5EF4-FFF2-40B4-BE49-F238E27FC236}">
                <a16:creationId xmlns:a16="http://schemas.microsoft.com/office/drawing/2014/main" id="{DF99A7EF-5E89-164C-8D2F-23F0B97A1ED2}"/>
              </a:ext>
            </a:extLst>
          </p:cNvPr>
          <p:cNvCxnSpPr>
            <a:cxnSpLocks/>
          </p:cNvCxnSpPr>
          <p:nvPr/>
        </p:nvCxnSpPr>
        <p:spPr>
          <a:xfrm>
            <a:off x="11036346" y="1499578"/>
            <a:ext cx="0" cy="4992796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3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7" name="Google Shape;267;p3"/>
          <p:cNvSpPr txBox="1"/>
          <p:nvPr/>
        </p:nvSpPr>
        <p:spPr>
          <a:xfrm>
            <a:off x="1674463" y="1598200"/>
            <a:ext cx="2483244" cy="5247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Migration to the </a:t>
            </a:r>
            <a:b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db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v2.0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4" name="Google Shape;239;p3">
            <a:extLst>
              <a:ext uri="{FF2B5EF4-FFF2-40B4-BE49-F238E27FC236}">
                <a16:creationId xmlns:a16="http://schemas.microsoft.com/office/drawing/2014/main" id="{E47F37D1-D536-5F42-AACF-29ADA4FEEACC}"/>
              </a:ext>
            </a:extLst>
          </p:cNvPr>
          <p:cNvCxnSpPr/>
          <p:nvPr/>
        </p:nvCxnSpPr>
        <p:spPr>
          <a:xfrm>
            <a:off x="3021430" y="985965"/>
            <a:ext cx="0" cy="5455125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62" name="Google Shape;262;p3"/>
          <p:cNvSpPr/>
          <p:nvPr/>
        </p:nvSpPr>
        <p:spPr>
          <a:xfrm>
            <a:off x="283292" y="5476236"/>
            <a:ext cx="12229473" cy="138203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Operations, Support and Deployment of Enhancements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245;p3">
            <a:extLst>
              <a:ext uri="{FF2B5EF4-FFF2-40B4-BE49-F238E27FC236}">
                <a16:creationId xmlns:a16="http://schemas.microsoft.com/office/drawing/2014/main" id="{10C248B0-4CBA-D148-88A1-B4CA0EADADDF}"/>
              </a:ext>
            </a:extLst>
          </p:cNvPr>
          <p:cNvSpPr txBox="1"/>
          <p:nvPr/>
        </p:nvSpPr>
        <p:spPr>
          <a:xfrm>
            <a:off x="11431868" y="1196715"/>
            <a:ext cx="455122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1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256;p3">
            <a:extLst>
              <a:ext uri="{FF2B5EF4-FFF2-40B4-BE49-F238E27FC236}">
                <a16:creationId xmlns:a16="http://schemas.microsoft.com/office/drawing/2014/main" id="{310F6414-4787-3C4D-9CA9-76FB21B30ABE}"/>
              </a:ext>
            </a:extLst>
          </p:cNvPr>
          <p:cNvSpPr txBox="1"/>
          <p:nvPr/>
        </p:nvSpPr>
        <p:spPr>
          <a:xfrm>
            <a:off x="8762964" y="3481434"/>
            <a:ext cx="1674577" cy="140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Perform f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irst round of  audit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256;p3">
            <a:extLst>
              <a:ext uri="{FF2B5EF4-FFF2-40B4-BE49-F238E27FC236}">
                <a16:creationId xmlns:a16="http://schemas.microsoft.com/office/drawing/2014/main" id="{48F60B47-5D85-D747-AC46-EA122A0BEA4D}"/>
              </a:ext>
            </a:extLst>
          </p:cNvPr>
          <p:cNvSpPr txBox="1"/>
          <p:nvPr/>
        </p:nvSpPr>
        <p:spPr>
          <a:xfrm>
            <a:off x="10586749" y="3481434"/>
            <a:ext cx="1542373" cy="140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Analysis and publish of the resu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lts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251;p3">
            <a:extLst>
              <a:ext uri="{FF2B5EF4-FFF2-40B4-BE49-F238E27FC236}">
                <a16:creationId xmlns:a16="http://schemas.microsoft.com/office/drawing/2014/main" id="{A9C52275-7B61-1E4C-A871-0B6CF2FCD8CD}"/>
              </a:ext>
            </a:extLst>
          </p:cNvPr>
          <p:cNvSpPr txBox="1"/>
          <p:nvPr/>
        </p:nvSpPr>
        <p:spPr>
          <a:xfrm>
            <a:off x="6553667" y="1857806"/>
            <a:ext cx="5620130" cy="5247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Move to continuous operations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254;p3">
            <a:extLst>
              <a:ext uri="{FF2B5EF4-FFF2-40B4-BE49-F238E27FC236}">
                <a16:creationId xmlns:a16="http://schemas.microsoft.com/office/drawing/2014/main" id="{5580809A-E3E7-7542-8278-112753FFAABE}"/>
              </a:ext>
            </a:extLst>
          </p:cNvPr>
          <p:cNvSpPr txBox="1"/>
          <p:nvPr/>
        </p:nvSpPr>
        <p:spPr>
          <a:xfrm>
            <a:off x="1608608" y="3481434"/>
            <a:ext cx="4794810" cy="140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Draft the audit procedure and prepare the accomplying tools</a:t>
            </a:r>
            <a:endParaRPr sz="140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260;p3">
            <a:extLst>
              <a:ext uri="{FF2B5EF4-FFF2-40B4-BE49-F238E27FC236}">
                <a16:creationId xmlns:a16="http://schemas.microsoft.com/office/drawing/2014/main" id="{2580ED8E-D5FB-4F41-A718-FDA052513412}"/>
              </a:ext>
            </a:extLst>
          </p:cNvPr>
          <p:cNvSpPr txBox="1"/>
          <p:nvPr/>
        </p:nvSpPr>
        <p:spPr>
          <a:xfrm>
            <a:off x="8804369" y="4973969"/>
            <a:ext cx="1123313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the final version of the Policy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260;p3">
            <a:extLst>
              <a:ext uri="{FF2B5EF4-FFF2-40B4-BE49-F238E27FC236}">
                <a16:creationId xmlns:a16="http://schemas.microsoft.com/office/drawing/2014/main" id="{37D4CB90-312A-A64C-9742-869C3BC10E84}"/>
              </a:ext>
            </a:extLst>
          </p:cNvPr>
          <p:cNvSpPr txBox="1"/>
          <p:nvPr/>
        </p:nvSpPr>
        <p:spPr>
          <a:xfrm>
            <a:off x="10010697" y="4973969"/>
            <a:ext cx="2163099" cy="7794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Organise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the Policy signing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584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8"/>
          <p:cNvSpPr txBox="1">
            <a:spLocks noGrp="1"/>
          </p:cNvSpPr>
          <p:nvPr>
            <p:ph type="title"/>
          </p:nvPr>
        </p:nvSpPr>
        <p:spPr>
          <a:xfrm>
            <a:off x="998895" y="25859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 dirty="0" err="1"/>
              <a:t>eduroam</a:t>
            </a:r>
            <a:r>
              <a:rPr lang="en-US" sz="2880" dirty="0"/>
              <a:t> Development Roadmap 2019/2020</a:t>
            </a:r>
            <a:endParaRPr sz="2880" dirty="0"/>
          </a:p>
        </p:txBody>
      </p:sp>
      <p:sp>
        <p:nvSpPr>
          <p:cNvPr id="273" name="Google Shape;273;p8"/>
          <p:cNvSpPr/>
          <p:nvPr/>
        </p:nvSpPr>
        <p:spPr>
          <a:xfrm>
            <a:off x="0" y="5618760"/>
            <a:ext cx="12191999" cy="1239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Service Improvements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4" name="Google Shape;274;p8"/>
          <p:cNvGrpSpPr/>
          <p:nvPr/>
        </p:nvGrpSpPr>
        <p:grpSpPr>
          <a:xfrm>
            <a:off x="11" y="611410"/>
            <a:ext cx="12191741" cy="5395083"/>
            <a:chOff x="-245275" y="994157"/>
            <a:chExt cx="9724608" cy="4164801"/>
          </a:xfrm>
        </p:grpSpPr>
        <p:sp>
          <p:nvSpPr>
            <p:cNvPr id="275" name="Google Shape;275;p8"/>
            <p:cNvSpPr/>
            <p:nvPr/>
          </p:nvSpPr>
          <p:spPr>
            <a:xfrm>
              <a:off x="-245275" y="4387613"/>
              <a:ext cx="9724500" cy="759000"/>
            </a:xfrm>
            <a:prstGeom prst="rect">
              <a:avLst/>
            </a:prstGeom>
            <a:solidFill>
              <a:srgbClr val="D389D5">
                <a:alpha val="4549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8"/>
            <p:cNvSpPr/>
            <p:nvPr/>
          </p:nvSpPr>
          <p:spPr>
            <a:xfrm>
              <a:off x="-245275" y="3243524"/>
              <a:ext cx="9724500" cy="1143000"/>
            </a:xfrm>
            <a:prstGeom prst="rect">
              <a:avLst/>
            </a:prstGeom>
            <a:solidFill>
              <a:srgbClr val="DDEAF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8"/>
            <p:cNvSpPr/>
            <p:nvPr/>
          </p:nvSpPr>
          <p:spPr>
            <a:xfrm>
              <a:off x="-245275" y="2511220"/>
              <a:ext cx="9724500" cy="731400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8"/>
            <p:cNvSpPr/>
            <p:nvPr/>
          </p:nvSpPr>
          <p:spPr>
            <a:xfrm>
              <a:off x="-245275" y="1416320"/>
              <a:ext cx="9724500" cy="1097400"/>
            </a:xfrm>
            <a:prstGeom prst="rect">
              <a:avLst/>
            </a:prstGeom>
            <a:solidFill>
              <a:srgbClr val="E1EF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79" name="Google Shape;279;p8"/>
            <p:cNvCxnSpPr/>
            <p:nvPr/>
          </p:nvCxnSpPr>
          <p:spPr>
            <a:xfrm>
              <a:off x="8380269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0" name="Google Shape;280;p8"/>
            <p:cNvCxnSpPr/>
            <p:nvPr/>
          </p:nvCxnSpPr>
          <p:spPr>
            <a:xfrm>
              <a:off x="1516338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1" name="Google Shape;281;p8"/>
            <p:cNvCxnSpPr/>
            <p:nvPr/>
          </p:nvCxnSpPr>
          <p:spPr>
            <a:xfrm>
              <a:off x="2278997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2" name="Google Shape;282;p8"/>
            <p:cNvCxnSpPr/>
            <p:nvPr/>
          </p:nvCxnSpPr>
          <p:spPr>
            <a:xfrm>
              <a:off x="3041656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3" name="Google Shape;283;p8"/>
            <p:cNvCxnSpPr/>
            <p:nvPr/>
          </p:nvCxnSpPr>
          <p:spPr>
            <a:xfrm>
              <a:off x="3804315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4" name="Google Shape;284;p8"/>
            <p:cNvCxnSpPr/>
            <p:nvPr/>
          </p:nvCxnSpPr>
          <p:spPr>
            <a:xfrm>
              <a:off x="5329633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5" name="Google Shape;285;p8"/>
            <p:cNvCxnSpPr/>
            <p:nvPr/>
          </p:nvCxnSpPr>
          <p:spPr>
            <a:xfrm>
              <a:off x="9142929" y="1044158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6" name="Google Shape;286;p8"/>
            <p:cNvCxnSpPr/>
            <p:nvPr/>
          </p:nvCxnSpPr>
          <p:spPr>
            <a:xfrm>
              <a:off x="6092292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87" name="Google Shape;287;p8"/>
            <p:cNvCxnSpPr/>
            <p:nvPr/>
          </p:nvCxnSpPr>
          <p:spPr>
            <a:xfrm>
              <a:off x="6854951" y="1035365"/>
              <a:ext cx="0" cy="4114800"/>
            </a:xfrm>
            <a:prstGeom prst="straightConnector1">
              <a:avLst/>
            </a:prstGeom>
            <a:noFill/>
            <a:ln w="9525" cap="flat" cmpd="sng">
              <a:solidFill>
                <a:schemeClr val="accent1">
                  <a:alpha val="38820"/>
                </a:scheme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288" name="Google Shape;288;p8"/>
            <p:cNvSpPr/>
            <p:nvPr/>
          </p:nvSpPr>
          <p:spPr>
            <a:xfrm>
              <a:off x="1512833" y="1028183"/>
              <a:ext cx="7966500" cy="3852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9" name="Google Shape;289;p8"/>
            <p:cNvSpPr txBox="1"/>
            <p:nvPr/>
          </p:nvSpPr>
          <p:spPr>
            <a:xfrm>
              <a:off x="2824812" y="994157"/>
              <a:ext cx="486600" cy="261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2019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8"/>
            <p:cNvSpPr txBox="1"/>
            <p:nvPr/>
          </p:nvSpPr>
          <p:spPr>
            <a:xfrm>
              <a:off x="3250286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Q3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1" name="Google Shape;291;p8"/>
            <p:cNvSpPr txBox="1"/>
            <p:nvPr/>
          </p:nvSpPr>
          <p:spPr>
            <a:xfrm>
              <a:off x="1734180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Q1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2" name="Google Shape;292;p8"/>
            <p:cNvSpPr txBox="1"/>
            <p:nvPr/>
          </p:nvSpPr>
          <p:spPr>
            <a:xfrm>
              <a:off x="2492233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Q2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3" name="Google Shape;293;p8"/>
            <p:cNvSpPr txBox="1"/>
            <p:nvPr/>
          </p:nvSpPr>
          <p:spPr>
            <a:xfrm>
              <a:off x="6293236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Q3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4" name="Google Shape;294;p8"/>
            <p:cNvSpPr txBox="1"/>
            <p:nvPr/>
          </p:nvSpPr>
          <p:spPr>
            <a:xfrm>
              <a:off x="4777130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Q1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5" name="Google Shape;295;p8"/>
            <p:cNvSpPr txBox="1"/>
            <p:nvPr/>
          </p:nvSpPr>
          <p:spPr>
            <a:xfrm>
              <a:off x="5535183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Q2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6" name="Google Shape;296;p8"/>
            <p:cNvSpPr txBox="1"/>
            <p:nvPr/>
          </p:nvSpPr>
          <p:spPr>
            <a:xfrm>
              <a:off x="5875033" y="1017039"/>
              <a:ext cx="486600" cy="261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2020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8"/>
            <p:cNvSpPr txBox="1"/>
            <p:nvPr/>
          </p:nvSpPr>
          <p:spPr>
            <a:xfrm>
              <a:off x="4008339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Q4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8"/>
            <p:cNvSpPr txBox="1"/>
            <p:nvPr/>
          </p:nvSpPr>
          <p:spPr>
            <a:xfrm>
              <a:off x="7051289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Q4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9" name="Google Shape;299;p8"/>
            <p:cNvSpPr txBox="1"/>
            <p:nvPr/>
          </p:nvSpPr>
          <p:spPr>
            <a:xfrm>
              <a:off x="7809342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Q1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0" name="Google Shape;300;p8"/>
            <p:cNvSpPr txBox="1"/>
            <p:nvPr/>
          </p:nvSpPr>
          <p:spPr>
            <a:xfrm>
              <a:off x="8556658" y="1208737"/>
              <a:ext cx="365700" cy="235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Q2</a:t>
              </a:r>
              <a:endParaRPr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1" name="Google Shape;301;p8"/>
            <p:cNvSpPr txBox="1"/>
            <p:nvPr/>
          </p:nvSpPr>
          <p:spPr>
            <a:xfrm>
              <a:off x="8648307" y="1017039"/>
              <a:ext cx="486600" cy="261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2021</a:t>
              </a:r>
              <a:endParaRPr sz="1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02" name="Google Shape;302;p8"/>
            <p:cNvCxnSpPr/>
            <p:nvPr/>
          </p:nvCxnSpPr>
          <p:spPr>
            <a:xfrm>
              <a:off x="4566974" y="1035365"/>
              <a:ext cx="0" cy="4114800"/>
            </a:xfrm>
            <a:prstGeom prst="straightConnector1">
              <a:avLst/>
            </a:prstGeom>
            <a:noFill/>
            <a:ln w="12700" cap="flat" cmpd="sng">
              <a:solidFill>
                <a:srgbClr val="0C0C0C">
                  <a:alpha val="2196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303" name="Google Shape;303;p8"/>
            <p:cNvCxnSpPr/>
            <p:nvPr/>
          </p:nvCxnSpPr>
          <p:spPr>
            <a:xfrm>
              <a:off x="7617610" y="1035365"/>
              <a:ext cx="0" cy="4114800"/>
            </a:xfrm>
            <a:prstGeom prst="straightConnector1">
              <a:avLst/>
            </a:prstGeom>
            <a:noFill/>
            <a:ln w="12700" cap="flat" cmpd="sng">
              <a:solidFill>
                <a:srgbClr val="0C0C0C">
                  <a:alpha val="21960"/>
                </a:srgbClr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304" name="Google Shape;304;p8"/>
            <p:cNvSpPr txBox="1"/>
            <p:nvPr/>
          </p:nvSpPr>
          <p:spPr>
            <a:xfrm>
              <a:off x="-188327" y="1533833"/>
              <a:ext cx="1183200" cy="72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48135"/>
                </a:buClr>
                <a:buSzPts val="1754"/>
                <a:buFont typeface="Calibri"/>
                <a:buNone/>
              </a:pPr>
              <a:r>
                <a:rPr lang="en-US" sz="1754" b="1" dirty="0" err="1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eduroam</a:t>
              </a:r>
              <a:r>
                <a:rPr lang="en-US" sz="1754" b="1" dirty="0">
                  <a:solidFill>
                    <a:srgbClr val="548135"/>
                  </a:solidFill>
                  <a:latin typeface="Calibri"/>
                  <a:ea typeface="Calibri"/>
                  <a:cs typeface="Calibri"/>
                  <a:sym typeface="Calibri"/>
                </a:rPr>
                <a:t> Managed SP</a:t>
              </a:r>
              <a:endParaRPr sz="1754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-188327" y="2496761"/>
              <a:ext cx="1686300" cy="71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dirty="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Certificate Provisioning Redesign (</a:t>
              </a:r>
              <a:r>
                <a:rPr lang="en-US" sz="1800" b="1" dirty="0" err="1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eduPKI</a:t>
              </a:r>
              <a:r>
                <a:rPr lang="en-US" sz="1800" b="1" dirty="0">
                  <a:solidFill>
                    <a:srgbClr val="BF9000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 sz="18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 txBox="1"/>
            <p:nvPr/>
          </p:nvSpPr>
          <p:spPr>
            <a:xfrm>
              <a:off x="-188327" y="3417512"/>
              <a:ext cx="1124400" cy="72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F5496"/>
                </a:buClr>
                <a:buSzPts val="1800"/>
                <a:buFont typeface="Calibri"/>
                <a:buNone/>
              </a:pPr>
              <a:r>
                <a:rPr lang="en-US" sz="1800" b="1">
                  <a:solidFill>
                    <a:srgbClr val="2F5496"/>
                  </a:solidFill>
                  <a:latin typeface="Calibri"/>
                  <a:ea typeface="Calibri"/>
                  <a:cs typeface="Calibri"/>
                  <a:sym typeface="Calibri"/>
                </a:rPr>
                <a:t>End-user Diagnostics</a:t>
              </a:r>
              <a:endParaRPr sz="1800" b="1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8"/>
            <p:cNvSpPr txBox="1"/>
            <p:nvPr/>
          </p:nvSpPr>
          <p:spPr>
            <a:xfrm>
              <a:off x="-211354" y="4398337"/>
              <a:ext cx="1193700" cy="72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030A0"/>
                </a:buClr>
                <a:buSzPts val="1800"/>
                <a:buFont typeface="Calibri"/>
                <a:buNone/>
              </a:pPr>
              <a:r>
                <a:rPr lang="en-US" sz="1800" b="1">
                  <a:solidFill>
                    <a:srgbClr val="7030A0"/>
                  </a:solidFill>
                  <a:latin typeface="Calibri"/>
                  <a:ea typeface="Calibri"/>
                  <a:cs typeface="Calibri"/>
                  <a:sym typeface="Calibri"/>
                </a:rPr>
                <a:t>Radsecproxy</a:t>
              </a:r>
              <a:endParaRPr/>
            </a:p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030A0"/>
                </a:buClr>
                <a:buSzPts val="1800"/>
                <a:buFont typeface="Calibri"/>
                <a:buNone/>
              </a:pPr>
              <a:r>
                <a:rPr lang="en-US" sz="1800" b="1">
                  <a:solidFill>
                    <a:srgbClr val="7030A0"/>
                  </a:solidFill>
                  <a:latin typeface="Calibri"/>
                  <a:ea typeface="Calibri"/>
                  <a:cs typeface="Calibri"/>
                  <a:sym typeface="Calibri"/>
                </a:rPr>
                <a:t>Development</a:t>
              </a:r>
              <a:endParaRPr sz="18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 txBox="1"/>
            <p:nvPr/>
          </p:nvSpPr>
          <p:spPr>
            <a:xfrm>
              <a:off x="1520923" y="1461099"/>
              <a:ext cx="1463100" cy="548700"/>
            </a:xfrm>
            <a:prstGeom prst="rect">
              <a:avLst/>
            </a:prstGeom>
            <a:solidFill>
              <a:srgbClr val="A8D08C"/>
            </a:solidFill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Technical development work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8"/>
            <p:cNvSpPr txBox="1"/>
            <p:nvPr/>
          </p:nvSpPr>
          <p:spPr>
            <a:xfrm>
              <a:off x="3043601" y="1461099"/>
              <a:ext cx="1463100" cy="548700"/>
            </a:xfrm>
            <a:prstGeom prst="rect">
              <a:avLst/>
            </a:prstGeom>
            <a:solidFill>
              <a:srgbClr val="A8D08C"/>
            </a:solidFill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Implement the service prototype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 txBox="1"/>
            <p:nvPr/>
          </p:nvSpPr>
          <p:spPr>
            <a:xfrm>
              <a:off x="4561330" y="1461090"/>
              <a:ext cx="2248200" cy="548700"/>
            </a:xfrm>
            <a:prstGeom prst="rect">
              <a:avLst/>
            </a:prstGeom>
            <a:solidFill>
              <a:srgbClr val="A8D08C"/>
            </a:solidFill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Prepare for the PLM approved pilot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1" name="Google Shape;311;p8"/>
            <p:cNvSpPr txBox="1"/>
            <p:nvPr/>
          </p:nvSpPr>
          <p:spPr>
            <a:xfrm>
              <a:off x="6852133" y="1461090"/>
              <a:ext cx="2290800" cy="548700"/>
            </a:xfrm>
            <a:prstGeom prst="rect">
              <a:avLst/>
            </a:prstGeom>
            <a:solidFill>
              <a:srgbClr val="A8D08C"/>
            </a:solidFill>
            <a:ln>
              <a:noFill/>
            </a:ln>
          </p:spPr>
          <p:txBody>
            <a:bodyPr spcFirstLastPara="1" wrap="square" lIns="91425" tIns="0" rIns="91425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Run the service pilot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2" name="Google Shape;312;p8"/>
            <p:cNvSpPr txBox="1"/>
            <p:nvPr/>
          </p:nvSpPr>
          <p:spPr>
            <a:xfrm>
              <a:off x="3043254" y="2603477"/>
              <a:ext cx="1463100" cy="5487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Technical development and policy change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3" name="Google Shape;313;p8"/>
            <p:cNvSpPr txBox="1"/>
            <p:nvPr/>
          </p:nvSpPr>
          <p:spPr>
            <a:xfrm>
              <a:off x="3042317" y="3342693"/>
              <a:ext cx="1463100" cy="548700"/>
            </a:xfrm>
            <a:prstGeom prst="rect">
              <a:avLst/>
            </a:prstGeom>
            <a:solidFill>
              <a:srgbClr val="8DA9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Develop improvements to user communication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8"/>
            <p:cNvSpPr txBox="1"/>
            <p:nvPr/>
          </p:nvSpPr>
          <p:spPr>
            <a:xfrm>
              <a:off x="4562544" y="2603478"/>
              <a:ext cx="1454700" cy="5487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Testing new system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8"/>
            <p:cNvSpPr txBox="1"/>
            <p:nvPr/>
          </p:nvSpPr>
          <p:spPr>
            <a:xfrm>
              <a:off x="6052175" y="2604269"/>
              <a:ext cx="800100" cy="548700"/>
            </a:xfrm>
            <a:prstGeom prst="rect">
              <a:avLst/>
            </a:pr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Deploy in CAT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8"/>
            <p:cNvSpPr txBox="1"/>
            <p:nvPr/>
          </p:nvSpPr>
          <p:spPr>
            <a:xfrm>
              <a:off x="4561168" y="3335318"/>
              <a:ext cx="3056400" cy="548700"/>
            </a:xfrm>
            <a:prstGeom prst="rect">
              <a:avLst/>
            </a:prstGeom>
            <a:solidFill>
              <a:srgbClr val="8DA9D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Integrate hardware probes, F-ticks and eduroam db 2.0. Deploy in CAT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8"/>
            <p:cNvSpPr txBox="1"/>
            <p:nvPr/>
          </p:nvSpPr>
          <p:spPr>
            <a:xfrm>
              <a:off x="1518739" y="4469270"/>
              <a:ext cx="1463100" cy="548700"/>
            </a:xfrm>
            <a:prstGeom prst="rect">
              <a:avLst/>
            </a:prstGeom>
            <a:solidFill>
              <a:srgbClr val="D389D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Code Rewrite radsecproxy V1.8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8"/>
            <p:cNvSpPr txBox="1"/>
            <p:nvPr/>
          </p:nvSpPr>
          <p:spPr>
            <a:xfrm>
              <a:off x="3043580" y="4469270"/>
              <a:ext cx="1463100" cy="548700"/>
            </a:xfrm>
            <a:prstGeom prst="rect">
              <a:avLst/>
            </a:prstGeom>
            <a:solidFill>
              <a:srgbClr val="D389D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DNS</a:t>
              </a:r>
              <a:b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 radsecproxy V1.9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8"/>
            <p:cNvSpPr txBox="1"/>
            <p:nvPr/>
          </p:nvSpPr>
          <p:spPr>
            <a:xfrm>
              <a:off x="4554217" y="4465765"/>
              <a:ext cx="1463100" cy="548700"/>
            </a:xfrm>
            <a:prstGeom prst="rect">
              <a:avLst/>
            </a:prstGeom>
            <a:solidFill>
              <a:srgbClr val="D389D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Load-balancing and pooling</a:t>
              </a:r>
              <a:b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 radsecproxy V2.0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8"/>
            <p:cNvSpPr txBox="1"/>
            <p:nvPr/>
          </p:nvSpPr>
          <p:spPr>
            <a:xfrm>
              <a:off x="6095432" y="4465765"/>
              <a:ext cx="1463100" cy="548700"/>
            </a:xfrm>
            <a:prstGeom prst="rect">
              <a:avLst/>
            </a:prstGeom>
            <a:solidFill>
              <a:srgbClr val="D389D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Systemd integration</a:t>
              </a:r>
              <a:b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4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 radsecproxy V2.1</a:t>
              </a:r>
              <a:endParaRPr sz="14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8"/>
            <p:cNvSpPr/>
            <p:nvPr/>
          </p:nvSpPr>
          <p:spPr>
            <a:xfrm>
              <a:off x="3905825" y="3865343"/>
              <a:ext cx="183000" cy="183000"/>
            </a:xfrm>
            <a:prstGeom prst="ellipse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8"/>
            <p:cNvSpPr txBox="1"/>
            <p:nvPr/>
          </p:nvSpPr>
          <p:spPr>
            <a:xfrm>
              <a:off x="1771551" y="3762370"/>
              <a:ext cx="10449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Prototype hardware probe available</a:t>
              </a:r>
              <a:endParaRPr sz="12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23" name="Google Shape;323;p8"/>
            <p:cNvCxnSpPr>
              <a:stCxn id="322" idx="3"/>
              <a:endCxn id="321" idx="2"/>
            </p:cNvCxnSpPr>
            <p:nvPr/>
          </p:nvCxnSpPr>
          <p:spPr>
            <a:xfrm>
              <a:off x="2816451" y="3953170"/>
              <a:ext cx="1089300" cy="3600"/>
            </a:xfrm>
            <a:prstGeom prst="straightConnector1">
              <a:avLst/>
            </a:prstGeom>
            <a:noFill/>
            <a:ln w="9525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324" name="Google Shape;324;p8"/>
            <p:cNvSpPr/>
            <p:nvPr/>
          </p:nvSpPr>
          <p:spPr>
            <a:xfrm>
              <a:off x="4329956" y="3865343"/>
              <a:ext cx="183000" cy="183000"/>
            </a:xfrm>
            <a:prstGeom prst="ellipse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8"/>
            <p:cNvSpPr txBox="1"/>
            <p:nvPr/>
          </p:nvSpPr>
          <p:spPr>
            <a:xfrm>
              <a:off x="2783786" y="3990741"/>
              <a:ext cx="1062000" cy="38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00">
                  <a:solidFill>
                    <a:srgbClr val="1C4161"/>
                  </a:solidFill>
                  <a:latin typeface="Calibri"/>
                  <a:ea typeface="Calibri"/>
                  <a:cs typeface="Calibri"/>
                  <a:sym typeface="Calibri"/>
                </a:rPr>
                <a:t>Access to F-ticks and db 2.0 available</a:t>
              </a:r>
              <a:endParaRPr sz="120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26" name="Google Shape;326;p8"/>
            <p:cNvCxnSpPr>
              <a:stCxn id="325" idx="3"/>
              <a:endCxn id="324" idx="4"/>
            </p:cNvCxnSpPr>
            <p:nvPr/>
          </p:nvCxnSpPr>
          <p:spPr>
            <a:xfrm rot="10800000" flipH="1">
              <a:off x="3845786" y="4048341"/>
              <a:ext cx="575700" cy="133200"/>
            </a:xfrm>
            <a:prstGeom prst="bentConnector2">
              <a:avLst/>
            </a:prstGeom>
            <a:noFill/>
            <a:ln w="9525" cap="flat" cmpd="sng">
              <a:solidFill>
                <a:srgbClr val="1E4E79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277;p8">
            <a:extLst>
              <a:ext uri="{FF2B5EF4-FFF2-40B4-BE49-F238E27FC236}">
                <a16:creationId xmlns:a16="http://schemas.microsoft.com/office/drawing/2014/main" id="{1E0FB21F-0579-124F-BE39-8CB6B5520CFF}"/>
              </a:ext>
            </a:extLst>
          </p:cNvPr>
          <p:cNvSpPr/>
          <p:nvPr/>
        </p:nvSpPr>
        <p:spPr>
          <a:xfrm>
            <a:off x="17" y="2025198"/>
            <a:ext cx="11917853" cy="9474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8"/>
          <p:cNvSpPr txBox="1">
            <a:spLocks noGrp="1"/>
          </p:cNvSpPr>
          <p:nvPr>
            <p:ph type="title"/>
          </p:nvPr>
        </p:nvSpPr>
        <p:spPr>
          <a:xfrm>
            <a:off x="776237" y="268847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880"/>
              <a:buFont typeface="Calibri"/>
              <a:buNone/>
            </a:pPr>
            <a:r>
              <a:rPr lang="en-US" sz="2880" dirty="0" err="1"/>
              <a:t>eduroam</a:t>
            </a:r>
            <a:r>
              <a:rPr lang="en-US" sz="2880" dirty="0"/>
              <a:t> Development Roadmap 2020/2021</a:t>
            </a:r>
            <a:endParaRPr sz="2880" dirty="0"/>
          </a:p>
        </p:txBody>
      </p:sp>
      <p:sp>
        <p:nvSpPr>
          <p:cNvPr id="273" name="Google Shape;273;p8"/>
          <p:cNvSpPr/>
          <p:nvPr/>
        </p:nvSpPr>
        <p:spPr>
          <a:xfrm>
            <a:off x="0" y="5618760"/>
            <a:ext cx="12191999" cy="123924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5703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Continuous Service Improvements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8"/>
          <p:cNvSpPr/>
          <p:nvPr/>
        </p:nvSpPr>
        <p:spPr>
          <a:xfrm>
            <a:off x="-1669" y="5007293"/>
            <a:ext cx="11917853" cy="983209"/>
          </a:xfrm>
          <a:prstGeom prst="rect">
            <a:avLst/>
          </a:prstGeom>
          <a:solidFill>
            <a:srgbClr val="D389D5">
              <a:alpha val="4549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8"/>
          <p:cNvSpPr/>
          <p:nvPr/>
        </p:nvSpPr>
        <p:spPr>
          <a:xfrm>
            <a:off x="-1669" y="3888204"/>
            <a:ext cx="11917853" cy="1128694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8"/>
          <p:cNvSpPr/>
          <p:nvPr/>
        </p:nvSpPr>
        <p:spPr>
          <a:xfrm>
            <a:off x="-1669" y="2951185"/>
            <a:ext cx="11917853" cy="947456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8"/>
          <p:cNvSpPr/>
          <p:nvPr/>
        </p:nvSpPr>
        <p:spPr>
          <a:xfrm>
            <a:off x="-1669" y="1169296"/>
            <a:ext cx="11917853" cy="886900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0" name="Google Shape;280;p8"/>
          <p:cNvCxnSpPr/>
          <p:nvPr/>
        </p:nvCxnSpPr>
        <p:spPr>
          <a:xfrm>
            <a:off x="2217882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1" name="Google Shape;281;p8"/>
          <p:cNvCxnSpPr/>
          <p:nvPr/>
        </p:nvCxnSpPr>
        <p:spPr>
          <a:xfrm>
            <a:off x="3431547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2" name="Google Shape;282;p8"/>
          <p:cNvCxnSpPr/>
          <p:nvPr/>
        </p:nvCxnSpPr>
        <p:spPr>
          <a:xfrm>
            <a:off x="4645212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3" name="Google Shape;283;p8"/>
          <p:cNvCxnSpPr/>
          <p:nvPr/>
        </p:nvCxnSpPr>
        <p:spPr>
          <a:xfrm>
            <a:off x="5858877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4" name="Google Shape;284;p8"/>
          <p:cNvCxnSpPr/>
          <p:nvPr/>
        </p:nvCxnSpPr>
        <p:spPr>
          <a:xfrm>
            <a:off x="8286207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6" name="Google Shape;286;p8"/>
          <p:cNvCxnSpPr/>
          <p:nvPr/>
        </p:nvCxnSpPr>
        <p:spPr>
          <a:xfrm>
            <a:off x="9499872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87" name="Google Shape;287;p8"/>
          <p:cNvCxnSpPr/>
          <p:nvPr/>
        </p:nvCxnSpPr>
        <p:spPr>
          <a:xfrm>
            <a:off x="10713537" y="675808"/>
            <a:ext cx="0" cy="5330312"/>
          </a:xfrm>
          <a:prstGeom prst="straightConnector1">
            <a:avLst/>
          </a:prstGeom>
          <a:noFill/>
          <a:ln w="9525" cap="flat" cmpd="sng">
            <a:solidFill>
              <a:schemeClr val="accent1">
                <a:alpha val="38820"/>
              </a:scheme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8" name="Google Shape;288;p8"/>
          <p:cNvSpPr/>
          <p:nvPr/>
        </p:nvSpPr>
        <p:spPr>
          <a:xfrm>
            <a:off x="2213488" y="666504"/>
            <a:ext cx="9704381" cy="498988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8"/>
          <p:cNvSpPr txBox="1"/>
          <p:nvPr/>
        </p:nvSpPr>
        <p:spPr>
          <a:xfrm>
            <a:off x="3858316" y="622427"/>
            <a:ext cx="610050" cy="339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0" name="Google Shape;290;p8"/>
          <p:cNvSpPr txBox="1"/>
          <p:nvPr/>
        </p:nvSpPr>
        <p:spPr>
          <a:xfrm>
            <a:off x="5081795" y="834285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2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1" name="Google Shape;291;p8"/>
          <p:cNvSpPr txBox="1"/>
          <p:nvPr/>
        </p:nvSpPr>
        <p:spPr>
          <a:xfrm>
            <a:off x="2634709" y="854982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8"/>
          <p:cNvSpPr txBox="1"/>
          <p:nvPr/>
        </p:nvSpPr>
        <p:spPr>
          <a:xfrm>
            <a:off x="3842153" y="868076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8"/>
          <p:cNvSpPr txBox="1"/>
          <p:nvPr/>
        </p:nvSpPr>
        <p:spPr>
          <a:xfrm>
            <a:off x="9969384" y="900394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Q3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8"/>
          <p:cNvSpPr txBox="1"/>
          <p:nvPr/>
        </p:nvSpPr>
        <p:spPr>
          <a:xfrm>
            <a:off x="7451693" y="900394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Q1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8"/>
          <p:cNvSpPr txBox="1"/>
          <p:nvPr/>
        </p:nvSpPr>
        <p:spPr>
          <a:xfrm>
            <a:off x="8699521" y="900394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Q2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8"/>
          <p:cNvSpPr txBox="1"/>
          <p:nvPr/>
        </p:nvSpPr>
        <p:spPr>
          <a:xfrm>
            <a:off x="7682378" y="652068"/>
            <a:ext cx="610050" cy="339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sz="1400" b="1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8"/>
          <p:cNvSpPr txBox="1"/>
          <p:nvPr/>
        </p:nvSpPr>
        <p:spPr>
          <a:xfrm>
            <a:off x="6241714" y="868077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8"/>
          <p:cNvSpPr txBox="1"/>
          <p:nvPr/>
        </p:nvSpPr>
        <p:spPr>
          <a:xfrm>
            <a:off x="11107044" y="900394"/>
            <a:ext cx="458478" cy="305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Q4</a:t>
            </a:r>
            <a:endParaRPr sz="1200" b="1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02" name="Google Shape;302;p8"/>
          <p:cNvCxnSpPr/>
          <p:nvPr/>
        </p:nvCxnSpPr>
        <p:spPr>
          <a:xfrm>
            <a:off x="7072542" y="675808"/>
            <a:ext cx="0" cy="5330312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303" name="Google Shape;303;p8"/>
          <p:cNvCxnSpPr/>
          <p:nvPr/>
        </p:nvCxnSpPr>
        <p:spPr>
          <a:xfrm>
            <a:off x="11927201" y="622427"/>
            <a:ext cx="0" cy="5330312"/>
          </a:xfrm>
          <a:prstGeom prst="straightConnector1">
            <a:avLst/>
          </a:prstGeom>
          <a:noFill/>
          <a:ln w="12700" cap="flat" cmpd="sng">
            <a:solidFill>
              <a:srgbClr val="0C0C0C">
                <a:alpha val="21960"/>
              </a:srgbClr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04" name="Google Shape;304;p8"/>
          <p:cNvSpPr txBox="1"/>
          <p:nvPr/>
        </p:nvSpPr>
        <p:spPr>
          <a:xfrm>
            <a:off x="80744" y="1230727"/>
            <a:ext cx="1483378" cy="700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48135"/>
              </a:buClr>
              <a:buSzPts val="1754"/>
              <a:buFont typeface="Calibri"/>
              <a:buNone/>
            </a:pPr>
            <a:r>
              <a:rPr lang="en-US" sz="1754" b="1" dirty="0" err="1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754" b="1" dirty="0">
                <a:solidFill>
                  <a:srgbClr val="548135"/>
                </a:solidFill>
                <a:latin typeface="Calibri"/>
                <a:ea typeface="Calibri"/>
                <a:cs typeface="Calibri"/>
                <a:sym typeface="Calibri"/>
              </a:rPr>
              <a:t> Managed SP</a:t>
            </a:r>
            <a:endParaRPr sz="1754" b="1" dirty="0">
              <a:solidFill>
                <a:srgbClr val="54813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8"/>
          <p:cNvSpPr/>
          <p:nvPr/>
        </p:nvSpPr>
        <p:spPr>
          <a:xfrm>
            <a:off x="80744" y="2976523"/>
            <a:ext cx="2114114" cy="923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Certificate Provisioning Redesign (</a:t>
            </a:r>
            <a:r>
              <a:rPr lang="en-US" sz="1700" b="1" dirty="0" err="1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eduPKI</a:t>
            </a:r>
            <a:r>
              <a:rPr lang="en-US" sz="1700" b="1" dirty="0">
                <a:solidFill>
                  <a:srgbClr val="BF9000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700" b="1" dirty="0">
              <a:solidFill>
                <a:srgbClr val="BF9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8"/>
          <p:cNvSpPr txBox="1"/>
          <p:nvPr/>
        </p:nvSpPr>
        <p:spPr>
          <a:xfrm>
            <a:off x="80744" y="3904862"/>
            <a:ext cx="1409660" cy="943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Calibri"/>
              <a:buNone/>
            </a:pPr>
            <a:r>
              <a:rPr lang="en-US" sz="1800" b="1" dirty="0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End-user Diagnostics</a:t>
            </a:r>
            <a:endParaRPr sz="1800" b="1" dirty="0">
              <a:solidFill>
                <a:srgbClr val="2F54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8"/>
          <p:cNvSpPr txBox="1"/>
          <p:nvPr/>
        </p:nvSpPr>
        <p:spPr>
          <a:xfrm>
            <a:off x="51875" y="5032202"/>
            <a:ext cx="1496542" cy="943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Calibri"/>
              <a:buNone/>
            </a:pPr>
            <a:r>
              <a:rPr lang="en-US" sz="18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Radsecproxy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Calibri"/>
              <a:buNone/>
            </a:pPr>
            <a:r>
              <a:rPr lang="en-US" sz="18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endParaRPr sz="1800" b="1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8"/>
          <p:cNvSpPr txBox="1"/>
          <p:nvPr/>
        </p:nvSpPr>
        <p:spPr>
          <a:xfrm>
            <a:off x="2243981" y="1242285"/>
            <a:ext cx="3521303" cy="684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Prepare for the PLM approved pilot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8"/>
          <p:cNvSpPr txBox="1"/>
          <p:nvPr/>
        </p:nvSpPr>
        <p:spPr>
          <a:xfrm>
            <a:off x="7077783" y="1242285"/>
            <a:ext cx="2330621" cy="684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Run the service pilot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8"/>
          <p:cNvSpPr txBox="1"/>
          <p:nvPr/>
        </p:nvSpPr>
        <p:spPr>
          <a:xfrm>
            <a:off x="2245504" y="3118909"/>
            <a:ext cx="3577350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Testing new system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8"/>
          <p:cNvSpPr txBox="1"/>
          <p:nvPr/>
        </p:nvSpPr>
        <p:spPr>
          <a:xfrm>
            <a:off x="5894901" y="3118909"/>
            <a:ext cx="1147897" cy="684000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Deploy in CAT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8"/>
          <p:cNvSpPr txBox="1"/>
          <p:nvPr/>
        </p:nvSpPr>
        <p:spPr>
          <a:xfrm>
            <a:off x="2208552" y="4090001"/>
            <a:ext cx="7199852" cy="6840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Integrate hardware probes, F-ticks and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db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2.0. Deploy in CAT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8"/>
          <p:cNvSpPr txBox="1"/>
          <p:nvPr/>
        </p:nvSpPr>
        <p:spPr>
          <a:xfrm>
            <a:off x="7081873" y="5119831"/>
            <a:ext cx="2326531" cy="684000"/>
          </a:xfrm>
          <a:prstGeom prst="rect">
            <a:avLst/>
          </a:prstGeom>
          <a:solidFill>
            <a:srgbClr val="D389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Load-balancing and pooling</a:t>
            </a:r>
            <a:b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radsecproxy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V2.0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8"/>
          <p:cNvSpPr txBox="1"/>
          <p:nvPr/>
        </p:nvSpPr>
        <p:spPr>
          <a:xfrm>
            <a:off x="9501995" y="5119831"/>
            <a:ext cx="2415874" cy="684000"/>
          </a:xfrm>
          <a:prstGeom prst="rect">
            <a:avLst/>
          </a:prstGeom>
          <a:solidFill>
            <a:srgbClr val="D389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Systemd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integration</a:t>
            </a:r>
            <a:b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radsecproxy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V2.1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311;p8">
            <a:extLst>
              <a:ext uri="{FF2B5EF4-FFF2-40B4-BE49-F238E27FC236}">
                <a16:creationId xmlns:a16="http://schemas.microsoft.com/office/drawing/2014/main" id="{7B2B38DF-B236-3347-8648-E7CEB4901C91}"/>
              </a:ext>
            </a:extLst>
          </p:cNvPr>
          <p:cNvSpPr txBox="1"/>
          <p:nvPr/>
        </p:nvSpPr>
        <p:spPr>
          <a:xfrm>
            <a:off x="5856754" y="1242285"/>
            <a:ext cx="1124319" cy="684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PLM approval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311;p8">
            <a:extLst>
              <a:ext uri="{FF2B5EF4-FFF2-40B4-BE49-F238E27FC236}">
                <a16:creationId xmlns:a16="http://schemas.microsoft.com/office/drawing/2014/main" id="{6B3A630E-4D48-244E-8BC2-93D9765C477F}"/>
              </a:ext>
            </a:extLst>
          </p:cNvPr>
          <p:cNvSpPr txBox="1"/>
          <p:nvPr/>
        </p:nvSpPr>
        <p:spPr>
          <a:xfrm>
            <a:off x="9488276" y="1242285"/>
            <a:ext cx="2429593" cy="684000"/>
          </a:xfrm>
          <a:prstGeom prst="rect">
            <a:avLst/>
          </a:prstGeom>
          <a:solidFill>
            <a:srgbClr val="A8D08C"/>
          </a:solidFill>
          <a:ln>
            <a:noFill/>
          </a:ln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Prepar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 for service transition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305;p8">
            <a:extLst>
              <a:ext uri="{FF2B5EF4-FFF2-40B4-BE49-F238E27FC236}">
                <a16:creationId xmlns:a16="http://schemas.microsoft.com/office/drawing/2014/main" id="{6BEFE5A0-B9D6-474F-8147-38A0B9A87569}"/>
              </a:ext>
            </a:extLst>
          </p:cNvPr>
          <p:cNvSpPr/>
          <p:nvPr/>
        </p:nvSpPr>
        <p:spPr>
          <a:xfrm>
            <a:off x="71413" y="2270877"/>
            <a:ext cx="2114114" cy="467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700" b="1" dirty="0" err="1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OpenRoaming</a:t>
            </a:r>
            <a:endParaRPr sz="1700" b="1" dirty="0">
              <a:solidFill>
                <a:schemeClr val="accent2">
                  <a:lumMod val="7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314;p8">
            <a:extLst>
              <a:ext uri="{FF2B5EF4-FFF2-40B4-BE49-F238E27FC236}">
                <a16:creationId xmlns:a16="http://schemas.microsoft.com/office/drawing/2014/main" id="{AEED1A74-1849-E54F-85ED-7079F65BDA52}"/>
              </a:ext>
            </a:extLst>
          </p:cNvPr>
          <p:cNvSpPr txBox="1"/>
          <p:nvPr/>
        </p:nvSpPr>
        <p:spPr>
          <a:xfrm>
            <a:off x="2236173" y="2174860"/>
            <a:ext cx="2373016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Initial design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315;p8">
            <a:extLst>
              <a:ext uri="{FF2B5EF4-FFF2-40B4-BE49-F238E27FC236}">
                <a16:creationId xmlns:a16="http://schemas.microsoft.com/office/drawing/2014/main" id="{C514C902-2DF4-094A-89F3-162D9080453F}"/>
              </a:ext>
            </a:extLst>
          </p:cNvPr>
          <p:cNvSpPr txBox="1"/>
          <p:nvPr/>
        </p:nvSpPr>
        <p:spPr>
          <a:xfrm>
            <a:off x="4674952" y="2179171"/>
            <a:ext cx="1125630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Testing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315;p8">
            <a:extLst>
              <a:ext uri="{FF2B5EF4-FFF2-40B4-BE49-F238E27FC236}">
                <a16:creationId xmlns:a16="http://schemas.microsoft.com/office/drawing/2014/main" id="{398AB45A-EDAF-3C45-9C4E-9A8C2A0A7662}"/>
              </a:ext>
            </a:extLst>
          </p:cNvPr>
          <p:cNvSpPr txBox="1"/>
          <p:nvPr/>
        </p:nvSpPr>
        <p:spPr>
          <a:xfrm>
            <a:off x="5874855" y="2174860"/>
            <a:ext cx="3533549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Deployments (introduce a new feature in </a:t>
            </a:r>
            <a:r>
              <a:rPr lang="en-US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315;p8">
            <a:extLst>
              <a:ext uri="{FF2B5EF4-FFF2-40B4-BE49-F238E27FC236}">
                <a16:creationId xmlns:a16="http://schemas.microsoft.com/office/drawing/2014/main" id="{5D3C91EF-59DD-B540-B729-1459E5862FDC}"/>
              </a:ext>
            </a:extLst>
          </p:cNvPr>
          <p:cNvSpPr txBox="1"/>
          <p:nvPr/>
        </p:nvSpPr>
        <p:spPr>
          <a:xfrm>
            <a:off x="9509204" y="2174860"/>
            <a:ext cx="2408665" cy="684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Evaluate results and define future plan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251;p3">
            <a:extLst>
              <a:ext uri="{FF2B5EF4-FFF2-40B4-BE49-F238E27FC236}">
                <a16:creationId xmlns:a16="http://schemas.microsoft.com/office/drawing/2014/main" id="{A5C754A8-34A3-7343-BED0-9F7A2BEE3A80}"/>
              </a:ext>
            </a:extLst>
          </p:cNvPr>
          <p:cNvSpPr txBox="1"/>
          <p:nvPr/>
        </p:nvSpPr>
        <p:spPr>
          <a:xfrm>
            <a:off x="7102287" y="3118909"/>
            <a:ext cx="4815582" cy="684000"/>
          </a:xfrm>
          <a:prstGeom prst="rect">
            <a:avLst/>
          </a:prstGeom>
          <a:noFill/>
          <a:ln>
            <a:solidFill>
              <a:schemeClr val="accent2"/>
            </a:solidFill>
            <a:prstDash val="dash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Move to continuous operations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315;p8">
            <a:extLst>
              <a:ext uri="{FF2B5EF4-FFF2-40B4-BE49-F238E27FC236}">
                <a16:creationId xmlns:a16="http://schemas.microsoft.com/office/drawing/2014/main" id="{72EC0516-6C68-2343-ACD0-8FA7A890E54B}"/>
              </a:ext>
            </a:extLst>
          </p:cNvPr>
          <p:cNvSpPr txBox="1"/>
          <p:nvPr/>
        </p:nvSpPr>
        <p:spPr>
          <a:xfrm>
            <a:off x="9509204" y="4090001"/>
            <a:ext cx="2408665" cy="684000"/>
          </a:xfrm>
          <a:prstGeom prst="rect">
            <a:avLst/>
          </a:prstGeom>
          <a:solidFill>
            <a:srgbClr val="8DA9DB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indent="0" algn="ctr">
              <a:buNone/>
              <a:defRPr>
                <a:solidFill>
                  <a:srgbClr val="1C4161"/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en-US" dirty="0">
                <a:sym typeface="Calibri"/>
              </a:rPr>
              <a:t>Evaluate results and define future plan</a:t>
            </a:r>
            <a:endParaRPr dirty="0">
              <a:sym typeface="Calibri"/>
            </a:endParaRPr>
          </a:p>
        </p:txBody>
      </p:sp>
      <p:sp>
        <p:nvSpPr>
          <p:cNvPr id="68" name="Google Shape;319;p8">
            <a:extLst>
              <a:ext uri="{FF2B5EF4-FFF2-40B4-BE49-F238E27FC236}">
                <a16:creationId xmlns:a16="http://schemas.microsoft.com/office/drawing/2014/main" id="{0F46C080-163E-9243-B18C-4E692EB8102C}"/>
              </a:ext>
            </a:extLst>
          </p:cNvPr>
          <p:cNvSpPr txBox="1"/>
          <p:nvPr/>
        </p:nvSpPr>
        <p:spPr>
          <a:xfrm>
            <a:off x="2208550" y="5119831"/>
            <a:ext cx="3558859" cy="684000"/>
          </a:xfrm>
          <a:prstGeom prst="rect">
            <a:avLst/>
          </a:prstGeom>
          <a:solidFill>
            <a:srgbClr val="D389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Community requested features </a:t>
            </a:r>
            <a:r>
              <a:rPr lang="en-US" sz="1400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V1.9</a:t>
            </a:r>
            <a:endParaRPr sz="1400"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319;p8">
            <a:extLst>
              <a:ext uri="{FF2B5EF4-FFF2-40B4-BE49-F238E27FC236}">
                <a16:creationId xmlns:a16="http://schemas.microsoft.com/office/drawing/2014/main" id="{16F61882-2A17-E94D-8ADE-64C32880FB95}"/>
              </a:ext>
            </a:extLst>
          </p:cNvPr>
          <p:cNvSpPr txBox="1"/>
          <p:nvPr/>
        </p:nvSpPr>
        <p:spPr>
          <a:xfrm>
            <a:off x="5869742" y="5119831"/>
            <a:ext cx="1111332" cy="684000"/>
          </a:xfrm>
          <a:prstGeom prst="rect">
            <a:avLst/>
          </a:prstGeom>
          <a:solidFill>
            <a:srgbClr val="D389D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DNS </a:t>
            </a:r>
            <a:r>
              <a:rPr lang="en-US" dirty="0" err="1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radsecproxy</a:t>
            </a:r>
            <a:r>
              <a:rPr lang="en-US" dirty="0">
                <a:solidFill>
                  <a:srgbClr val="1C4161"/>
                </a:solidFill>
                <a:latin typeface="Calibri"/>
                <a:ea typeface="Calibri"/>
                <a:cs typeface="Calibri"/>
                <a:sym typeface="Calibri"/>
              </a:rPr>
              <a:t> V1.10</a:t>
            </a:r>
            <a:endParaRPr dirty="0">
              <a:solidFill>
                <a:srgbClr val="1C41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83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17406</TotalTime>
  <Words>510</Words>
  <Application>Microsoft Macintosh PowerPoint</Application>
  <PresentationFormat>Widescreen</PresentationFormat>
  <Paragraphs>141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Custom Design</vt:lpstr>
      <vt:lpstr>Office Theme</vt:lpstr>
      <vt:lpstr>1_Custom Design</vt:lpstr>
      <vt:lpstr>PowerPoint Presentation</vt:lpstr>
      <vt:lpstr>Version history</vt:lpstr>
      <vt:lpstr>eduroam Operations and Deployment Roadmap 2019/2020</vt:lpstr>
      <vt:lpstr>eduroam Operations and Deployment Roadmap 2020/2021</vt:lpstr>
      <vt:lpstr>eduroam Development Roadmap 2019/2020</vt:lpstr>
      <vt:lpstr>eduroam Development Roadmap 2020/2021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 Vermezovic</cp:lastModifiedBy>
  <cp:revision>12</cp:revision>
  <dcterms:created xsi:type="dcterms:W3CDTF">2019-05-23T15:01:58Z</dcterms:created>
  <dcterms:modified xsi:type="dcterms:W3CDTF">2020-08-10T13:20:22Z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