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6" r:id="rId5"/>
    <p:sldMasterId id="2147483688" r:id="rId6"/>
    <p:sldMasterId id="2147483648" r:id="rId7"/>
  </p:sldMasterIdLst>
  <p:notesMasterIdLst>
    <p:notesMasterId r:id="rId20"/>
  </p:notesMasterIdLst>
  <p:sldIdLst>
    <p:sldId id="360" r:id="rId8"/>
    <p:sldId id="363" r:id="rId9"/>
    <p:sldId id="504" r:id="rId10"/>
    <p:sldId id="495" r:id="rId11"/>
    <p:sldId id="497" r:id="rId12"/>
    <p:sldId id="498" r:id="rId13"/>
    <p:sldId id="505" r:id="rId14"/>
    <p:sldId id="500" r:id="rId15"/>
    <p:sldId id="501" r:id="rId16"/>
    <p:sldId id="502" r:id="rId17"/>
    <p:sldId id="503" r:id="rId18"/>
    <p:sldId id="361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F5F"/>
    <a:srgbClr val="ED1556"/>
    <a:srgbClr val="E24301"/>
    <a:srgbClr val="A7B3B4"/>
    <a:srgbClr val="CC007B"/>
    <a:srgbClr val="712177"/>
    <a:srgbClr val="065081"/>
    <a:srgbClr val="99BDCB"/>
    <a:srgbClr val="4C7F94"/>
    <a:srgbClr val="C7DB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503" autoAdjust="0"/>
    <p:restoredTop sz="81703" autoAdjust="0"/>
  </p:normalViewPr>
  <p:slideViewPr>
    <p:cSldViewPr snapToGrid="0">
      <p:cViewPr varScale="1">
        <p:scale>
          <a:sx n="115" d="100"/>
          <a:sy n="115" d="100"/>
        </p:scale>
        <p:origin x="288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8" d="100"/>
          <a:sy n="88" d="100"/>
        </p:scale>
        <p:origin x="3822" y="10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4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8.xml"/><Relationship Id="rId23" Type="http://schemas.openxmlformats.org/officeDocument/2006/relationships/theme" Target="theme/theme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customXml" Target="../customXml/item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6DFA2B-42E7-483C-89A7-B63D17235420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A26957-3063-4AF5-9C10-771E4439D98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69946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2.jpg"/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5.jpg"/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jpg"/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7.jpg"/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8.jpg"/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9.jp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0.jp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jpg"/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jp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3.jp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4.jp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5.jp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6.jpg"/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7.jp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8.jp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9.jp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0.jp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1.jpg"/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3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2.jpg"/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3.jpg"/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png"/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0708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0968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126088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4206531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758571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619654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055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85503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08889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588102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234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92707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187293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630975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406311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8068410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904316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297075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65982149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4879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82821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837511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-55418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0563594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5880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639"/>
          <a:stretch/>
        </p:blipFill>
        <p:spPr>
          <a:xfrm>
            <a:off x="10319656" y="0"/>
            <a:ext cx="1872343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6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8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rgbClr val="06508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83407954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9543991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8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29253813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35117" y="220264"/>
            <a:ext cx="1566983" cy="891472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1E27FC-F0C6-48C9-9B7A-E745497395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8" name="Picture 7" descr="\\CHFILE02\Folders\Francesca\My Documents\GEANT\GN4\GN4-1\Templates\geant_logo_300dpi.jpg">
            <a:extLst>
              <a:ext uri="{FF2B5EF4-FFF2-40B4-BE49-F238E27FC236}">
                <a16:creationId xmlns:a16="http://schemas.microsoft.com/office/drawing/2014/main" id="{9DF325C2-97E1-4B76-9BCE-F933E25D432F}"/>
              </a:ext>
            </a:extLst>
          </p:cNvPr>
          <p:cNvPicPr/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98165" y="6046590"/>
            <a:ext cx="1003935" cy="49276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F078EFB8-5C6E-4D25-A3F1-8CB179D56254}"/>
              </a:ext>
            </a:extLst>
          </p:cNvPr>
          <p:cNvSpPr/>
          <p:nvPr userDrawn="1"/>
        </p:nvSpPr>
        <p:spPr>
          <a:xfrm>
            <a:off x="9387782" y="6292970"/>
            <a:ext cx="11426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585102122"/>
      </p:ext>
    </p:extLst>
  </p:cSld>
  <p:clrMapOvr>
    <a:masterClrMapping/>
  </p:clrMapOvr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3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48701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00926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748" y="-8626"/>
            <a:ext cx="2868252" cy="68667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9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289312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7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097782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76923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7386" y="0"/>
            <a:ext cx="2864614" cy="6858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335"/>
          <a:stretch/>
        </p:blipFill>
        <p:spPr>
          <a:xfrm>
            <a:off x="10787186" y="6071366"/>
            <a:ext cx="1099028" cy="511436"/>
          </a:xfrm>
          <a:prstGeom prst="rect">
            <a:avLst/>
          </a:prstGeom>
        </p:spPr>
      </p:pic>
      <p:sp>
        <p:nvSpPr>
          <p:cNvPr id="9" name="Text Placeholder 24"/>
          <p:cNvSpPr>
            <a:spLocks noGrp="1"/>
          </p:cNvSpPr>
          <p:nvPr>
            <p:ph idx="1"/>
          </p:nvPr>
        </p:nvSpPr>
        <p:spPr>
          <a:xfrm>
            <a:off x="998895" y="1428050"/>
            <a:ext cx="863363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  <a:lvl2pPr>
              <a:defRPr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>
                <a:solidFill>
                  <a:schemeClr val="accent1">
                    <a:lumMod val="50000"/>
                  </a:schemeClr>
                </a:solidFill>
              </a:defRPr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  <a:lvl5pPr>
              <a:defRPr>
                <a:solidFill>
                  <a:schemeClr val="accent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 dirty="0"/>
          </a:p>
        </p:txBody>
      </p:sp>
      <p:sp>
        <p:nvSpPr>
          <p:cNvPr id="7" name="Text Placeholder 6"/>
          <p:cNvSpPr txBox="1">
            <a:spLocks/>
          </p:cNvSpPr>
          <p:nvPr userDrawn="1"/>
        </p:nvSpPr>
        <p:spPr>
          <a:xfrm>
            <a:off x="8785191" y="6317559"/>
            <a:ext cx="1532963" cy="34067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US" sz="1200" dirty="0">
                <a:solidFill>
                  <a:srgbClr val="03435F"/>
                </a:solidFill>
                <a:latin typeface="+mn-lt"/>
              </a:rPr>
              <a:t>www.geant.org</a:t>
            </a:r>
            <a:endParaRPr lang="en-GB" sz="1200" dirty="0">
              <a:solidFill>
                <a:srgbClr val="03435F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65586246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png"/><Relationship Id="rId4" Type="http://schemas.openxmlformats.org/officeDocument/2006/relationships/image" Target="../media/image3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slideLayout" Target="../slideLayouts/slideLayout20.xml"/><Relationship Id="rId26" Type="http://schemas.openxmlformats.org/officeDocument/2006/relationships/slideLayout" Target="../slideLayouts/slideLayout28.xml"/><Relationship Id="rId3" Type="http://schemas.openxmlformats.org/officeDocument/2006/relationships/slideLayout" Target="../slideLayouts/slideLayout5.xml"/><Relationship Id="rId21" Type="http://schemas.openxmlformats.org/officeDocument/2006/relationships/slideLayout" Target="../slideLayouts/slideLayout23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slideLayout" Target="../slideLayouts/slideLayout19.xml"/><Relationship Id="rId25" Type="http://schemas.openxmlformats.org/officeDocument/2006/relationships/slideLayout" Target="../slideLayouts/slideLayout27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20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1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24" Type="http://schemas.openxmlformats.org/officeDocument/2006/relationships/slideLayout" Target="../slideLayouts/slideLayout26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23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12.xml"/><Relationship Id="rId19" Type="http://schemas.openxmlformats.org/officeDocument/2006/relationships/slideLayout" Target="../slideLayouts/slideLayout21.xml"/><Relationship Id="rId31" Type="http://schemas.openxmlformats.org/officeDocument/2006/relationships/theme" Target="../theme/theme3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Relationship Id="rId22" Type="http://schemas.openxmlformats.org/officeDocument/2006/relationships/slideLayout" Target="../slideLayouts/slideLayout24.xml"/><Relationship Id="rId27" Type="http://schemas.openxmlformats.org/officeDocument/2006/relationships/slideLayout" Target="../slideLayouts/slideLayout29.xml"/><Relationship Id="rId30" Type="http://schemas.openxmlformats.org/officeDocument/2006/relationships/slideLayout" Target="../slideLayouts/slideLayout3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892438" y="1825625"/>
            <a:ext cx="7134035" cy="1599876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en-US" sz="3600" b="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eduroam </a:t>
            </a:r>
            <a:r>
              <a:rPr lang="sr-Latn-RS" sz="3600" b="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roadmap</a:t>
            </a:r>
          </a:p>
          <a:p>
            <a:pPr algn="l">
              <a:lnSpc>
                <a:spcPct val="150000"/>
              </a:lnSpc>
            </a:pPr>
            <a:r>
              <a:rPr lang="en-US" sz="3600" b="0" dirty="0" smtClean="0">
                <a:solidFill>
                  <a:schemeClr val="bg1"/>
                </a:solidFill>
                <a:latin typeface="+mn-lt"/>
                <a:ea typeface="Tahoma" panose="020B0604030504040204" pitchFamily="34" charset="0"/>
                <a:cs typeface="Tahoma" panose="020B0604030504040204" pitchFamily="34" charset="0"/>
              </a:rPr>
              <a:t>Operations and Development</a:t>
            </a: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892438" y="6087277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29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D7EAA8-B7E5-4FC7-AB41-745FA14F2C83}" type="datetimeFigureOut">
              <a:rPr lang="en-GB" smtClean="0"/>
              <a:t>31/05/2019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98E993-549D-46EE-BEB7-091808556954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114" t="13460" r="32414" b="53353"/>
          <a:stretch/>
        </p:blipFill>
        <p:spPr>
          <a:xfrm flipH="1">
            <a:off x="0" y="-24064"/>
            <a:ext cx="12208809" cy="6882064"/>
          </a:xfrm>
          <a:prstGeom prst="rect">
            <a:avLst/>
          </a:prstGeom>
          <a:ln>
            <a:noFill/>
          </a:ln>
        </p:spPr>
      </p:pic>
      <p:sp>
        <p:nvSpPr>
          <p:cNvPr id="8" name="Text Placeholder 10"/>
          <p:cNvSpPr txBox="1">
            <a:spLocks/>
          </p:cNvSpPr>
          <p:nvPr userDrawn="1"/>
        </p:nvSpPr>
        <p:spPr>
          <a:xfrm>
            <a:off x="998895" y="2538238"/>
            <a:ext cx="6087102" cy="47324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4400" b="1" dirty="0">
                <a:solidFill>
                  <a:schemeClr val="bg1"/>
                </a:solidFill>
                <a:latin typeface="+mn-lt"/>
              </a:rPr>
              <a:t>Thank</a:t>
            </a:r>
            <a:r>
              <a:rPr lang="en-US" sz="4400" b="1" baseline="0" dirty="0">
                <a:solidFill>
                  <a:schemeClr val="bg1"/>
                </a:solidFill>
                <a:latin typeface="+mn-lt"/>
              </a:rPr>
              <a:t> you</a:t>
            </a:r>
            <a:endParaRPr lang="en-US" sz="44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0" name="Text Placeholder 6"/>
          <p:cNvSpPr txBox="1">
            <a:spLocks/>
          </p:cNvSpPr>
          <p:nvPr userDrawn="1"/>
        </p:nvSpPr>
        <p:spPr>
          <a:xfrm>
            <a:off x="998895" y="5110823"/>
            <a:ext cx="2427973" cy="428319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>
                <a:solidFill>
                  <a:schemeClr val="bg1"/>
                </a:solidFill>
                <a:latin typeface="+mn-lt"/>
              </a:rPr>
              <a:t>www.geant.org</a:t>
            </a:r>
            <a:endParaRPr lang="en-GB" sz="2000" b="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3" name="Text Placeholder 6"/>
          <p:cNvSpPr txBox="1">
            <a:spLocks/>
          </p:cNvSpPr>
          <p:nvPr userDrawn="1"/>
        </p:nvSpPr>
        <p:spPr>
          <a:xfrm>
            <a:off x="998896" y="3357061"/>
            <a:ext cx="5003270" cy="36067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schemeClr val="bg1"/>
                </a:solidFill>
                <a:latin typeface="+mn-lt"/>
              </a:rPr>
              <a:t>Any questions?</a:t>
            </a:r>
            <a:endParaRPr lang="en-GB" sz="2000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622016" y="6108114"/>
            <a:ext cx="23481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© GÉANT Association on behalf of the GN4 Phase 3 project (GN4-3).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research leading to these results has received funding from</a:t>
            </a:r>
          </a:p>
          <a:p>
            <a:r>
              <a:rPr lang="en-GB" sz="600" kern="1200" dirty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the European Union’s Horizon 2020 research and innovation programme under Grant Agreement No. 856726 (GN4-3).</a:t>
            </a:r>
            <a:endParaRPr lang="en-GB" sz="600" dirty="0">
              <a:solidFill>
                <a:schemeClr val="bg1"/>
              </a:solidFill>
              <a:effectLst/>
              <a:latin typeface="+mn-lt"/>
            </a:endParaRP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3347" y="6157486"/>
            <a:ext cx="568670" cy="362920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" b="-7428"/>
          <a:stretch/>
        </p:blipFill>
        <p:spPr>
          <a:xfrm>
            <a:off x="998895" y="520296"/>
            <a:ext cx="1432450" cy="876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53467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8895" y="705164"/>
            <a:ext cx="9894723" cy="43090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8895" y="1353031"/>
            <a:ext cx="807285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998895" y="6229350"/>
            <a:ext cx="132717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C291A8E1-EA52-46DB-B869-DB8F37812DDF}" type="slidenum">
              <a:rPr lang="en-GB" sz="1200" smtClean="0">
                <a:solidFill>
                  <a:srgbClr val="065081"/>
                </a:solidFill>
                <a:latin typeface="+mn-lt"/>
              </a:rPr>
              <a:t>‹#›</a:t>
            </a:fld>
            <a:endParaRPr lang="en-GB" sz="1200" dirty="0">
              <a:solidFill>
                <a:srgbClr val="065081"/>
              </a:solidFill>
              <a:latin typeface="+mn-lt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2" r:id="rId16"/>
    <p:sldLayoutId id="2147483673" r:id="rId17"/>
    <p:sldLayoutId id="2147483674" r:id="rId18"/>
    <p:sldLayoutId id="2147483675" r:id="rId19"/>
    <p:sldLayoutId id="2147483676" r:id="rId20"/>
    <p:sldLayoutId id="2147483677" r:id="rId21"/>
    <p:sldLayoutId id="2147483678" r:id="rId22"/>
    <p:sldLayoutId id="2147483679" r:id="rId23"/>
    <p:sldLayoutId id="2147483680" r:id="rId24"/>
    <p:sldLayoutId id="2147483681" r:id="rId25"/>
    <p:sldLayoutId id="2147483682" r:id="rId26"/>
    <p:sldLayoutId id="2147483683" r:id="rId27"/>
    <p:sldLayoutId id="2147483684" r:id="rId28"/>
    <p:sldLayoutId id="2147483685" r:id="rId29"/>
    <p:sldLayoutId id="2147483690" r:id="rId3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GB" sz="3200" b="1" kern="1200" dirty="0">
          <a:solidFill>
            <a:schemeClr val="accent1">
              <a:lumMod val="50000"/>
            </a:schemeClr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97608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Development Roadmap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2700" dirty="0">
                <a:solidFill>
                  <a:schemeClr val="accent1">
                    <a:lumMod val="75000"/>
                  </a:schemeClr>
                </a:solidFill>
              </a:rPr>
              <a:t>Work Item: additional building blocks for end-user diagnostics - </a:t>
            </a:r>
            <a:r>
              <a:rPr lang="en-US" sz="2700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10579961" cy="4351338"/>
          </a:xfrm>
        </p:spPr>
        <p:txBody>
          <a:bodyPr>
            <a:normAutofit/>
          </a:bodyPr>
          <a:lstStyle/>
          <a:p>
            <a:r>
              <a:rPr lang="de-DE" sz="2400" dirty="0"/>
              <a:t>2019-06 : start work on improvements to user communications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	        (</a:t>
            </a:r>
            <a:r>
              <a:rPr lang="de-DE" sz="2400" dirty="0"/>
              <a:t>actionable </a:t>
            </a:r>
            <a:r>
              <a:rPr lang="de-DE" sz="2400" dirty="0" smtClean="0"/>
              <a:t>insights) with </a:t>
            </a:r>
            <a:r>
              <a:rPr lang="de-DE" sz="2400" dirty="0"/>
              <a:t>dataset available in eduroam DB v1</a:t>
            </a:r>
          </a:p>
          <a:p>
            <a:r>
              <a:rPr lang="de-DE" sz="2400" dirty="0"/>
              <a:t>2019-10 : first (prototype) hardware probe available, start work on </a:t>
            </a:r>
            <a:r>
              <a:rPr lang="de-DE" sz="2400" dirty="0" smtClean="0"/>
              <a:t>  </a:t>
            </a:r>
            <a:br>
              <a:rPr lang="de-DE" sz="2400" dirty="0" smtClean="0"/>
            </a:br>
            <a:r>
              <a:rPr lang="de-DE" sz="2400" dirty="0" smtClean="0"/>
              <a:t>	        integration </a:t>
            </a:r>
            <a:r>
              <a:rPr lang="de-DE" sz="2400" dirty="0"/>
              <a:t>of probes </a:t>
            </a:r>
            <a:r>
              <a:rPr lang="de-DE" sz="2400" dirty="0" smtClean="0"/>
              <a:t>into </a:t>
            </a:r>
            <a:r>
              <a:rPr lang="de-DE" sz="2400" dirty="0"/>
              <a:t>diagnostics framework</a:t>
            </a:r>
          </a:p>
          <a:p>
            <a:r>
              <a:rPr lang="de-DE" sz="2400" dirty="0"/>
              <a:t>2019-11 : world-wide deadline for eduroam DB v2 upgrade</a:t>
            </a:r>
          </a:p>
          <a:p>
            <a:r>
              <a:rPr lang="de-DE" sz="2400" dirty="0"/>
              <a:t>2019-12 : access to F-Ticks real-time feed available, eduroam DB data v2 available</a:t>
            </a:r>
          </a:p>
          <a:p>
            <a:r>
              <a:rPr lang="de-DE" sz="2400" dirty="0"/>
              <a:t>2020-10 : hardware probes, F-Ticks, eduroam DB v2 fully integrated,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	        code </a:t>
            </a:r>
            <a:r>
              <a:rPr lang="de-DE" sz="2400" dirty="0"/>
              <a:t>available in </a:t>
            </a:r>
            <a:r>
              <a:rPr lang="de-DE" sz="2400" dirty="0" smtClean="0"/>
              <a:t>aCAT </a:t>
            </a:r>
            <a:r>
              <a:rPr lang="de-DE" sz="2400" dirty="0"/>
              <a:t>2.0.x release</a:t>
            </a:r>
          </a:p>
          <a:p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0167543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Development Roadmap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 Item: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radsecproxy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software 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development - 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2019-06: </a:t>
            </a:r>
            <a:r>
              <a:rPr lang="hr-HR" sz="2400" dirty="0"/>
              <a:t>rewrite (radsecproxy 1.8</a:t>
            </a:r>
            <a:r>
              <a:rPr lang="en-US" sz="2400" dirty="0"/>
              <a:t>)</a:t>
            </a:r>
          </a:p>
          <a:p>
            <a:r>
              <a:rPr lang="en-US" sz="2400" dirty="0"/>
              <a:t>2019-12: </a:t>
            </a:r>
            <a:r>
              <a:rPr lang="da-DK" sz="2400" dirty="0"/>
              <a:t>DNS (radsecprox 1.9) </a:t>
            </a:r>
          </a:p>
          <a:p>
            <a:r>
              <a:rPr lang="da-DK" sz="2400" dirty="0"/>
              <a:t>2020-07: </a:t>
            </a:r>
            <a:r>
              <a:rPr lang="en-US" sz="2400" dirty="0"/>
              <a:t>load-balancing and pooling (</a:t>
            </a:r>
            <a:r>
              <a:rPr lang="en-US" sz="2400" dirty="0" err="1"/>
              <a:t>radsecproxy</a:t>
            </a:r>
            <a:r>
              <a:rPr lang="en-US" sz="2400" dirty="0"/>
              <a:t> 2.0)</a:t>
            </a:r>
          </a:p>
          <a:p>
            <a:r>
              <a:rPr lang="en-US" sz="2400" dirty="0"/>
              <a:t>2020-12: </a:t>
            </a:r>
            <a:r>
              <a:rPr lang="hr-HR" sz="2400" dirty="0"/>
              <a:t>systemd integration</a:t>
            </a:r>
            <a:r>
              <a:rPr lang="en-US" sz="2400" dirty="0"/>
              <a:t> </a:t>
            </a:r>
            <a:r>
              <a:rPr lang="hr-HR" sz="2400" dirty="0"/>
              <a:t>(radsecproxy 2.1</a:t>
            </a:r>
            <a:r>
              <a:rPr lang="en-US" sz="2400" dirty="0"/>
              <a:t>)</a:t>
            </a:r>
            <a:endParaRPr lang="hr-HR" sz="2400" dirty="0"/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187480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622813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8894" y="1428050"/>
            <a:ext cx="10728817" cy="4351338"/>
          </a:xfrm>
        </p:spPr>
        <p:txBody>
          <a:bodyPr>
            <a:noAutofit/>
          </a:bodyPr>
          <a:lstStyle/>
          <a:p>
            <a:r>
              <a:rPr lang="de-DE" sz="2400" dirty="0"/>
              <a:t>[ops] eduroam db ver 2.0: 2019-01 – 2020-02</a:t>
            </a:r>
          </a:p>
          <a:p>
            <a:r>
              <a:rPr lang="de-DE" sz="2400" dirty="0"/>
              <a:t>[ops] eduroam audit: 2019-04 – 2020-11</a:t>
            </a:r>
          </a:p>
          <a:p>
            <a:r>
              <a:rPr lang="de-DE" sz="2400" dirty="0"/>
              <a:t>[ops] eduroam documentation: 2019-01  - 2020-12</a:t>
            </a:r>
          </a:p>
          <a:p>
            <a:r>
              <a:rPr lang="de-DE" sz="2400" dirty="0"/>
              <a:t>[ops] Continuos maintenance &amp; deploment of improvements : 2019-01 – 2022-12</a:t>
            </a:r>
          </a:p>
          <a:p>
            <a:r>
              <a:rPr lang="de-DE" sz="2400" dirty="0"/>
              <a:t>[dev] eduroam Managed SP: 2019-01 – 2021-06</a:t>
            </a:r>
          </a:p>
          <a:p>
            <a:r>
              <a:rPr lang="de-DE" sz="2400" dirty="0"/>
              <a:t>[dev] eduPKI certificate provisioning redesign: 2019-06  - 2020-06</a:t>
            </a:r>
          </a:p>
          <a:p>
            <a:r>
              <a:rPr lang="de-DE" sz="2400" dirty="0"/>
              <a:t>[dev] Additional building blocks for end-user diagnostics: 2019-06 – 2020-10 </a:t>
            </a:r>
          </a:p>
          <a:p>
            <a:r>
              <a:rPr lang="de-DE" sz="2400" dirty="0"/>
              <a:t>[dev] radsecproxy SW development:  2019-01 – 2020-12</a:t>
            </a:r>
          </a:p>
          <a:p>
            <a:r>
              <a:rPr lang="de-DE" sz="2400" dirty="0"/>
              <a:t>[dev] Continuous service improvements: 2019-01 – 2020-12</a:t>
            </a:r>
          </a:p>
          <a:p>
            <a:endParaRPr lang="en-GB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R</a:t>
            </a:r>
            <a:r>
              <a:rPr lang="en-US" dirty="0" smtClean="0"/>
              <a:t>oadmap – Complete Timeline Overview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8373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8895" y="481871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eduroam Operations and Deployment Roadmap</a:t>
            </a:r>
            <a:endParaRPr lang="en-GB" dirty="0"/>
          </a:p>
        </p:txBody>
      </p:sp>
      <p:sp>
        <p:nvSpPr>
          <p:cNvPr id="7" name="Rectangle 6"/>
          <p:cNvSpPr/>
          <p:nvPr/>
        </p:nvSpPr>
        <p:spPr>
          <a:xfrm>
            <a:off x="-7671" y="4883153"/>
            <a:ext cx="12211413" cy="98639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-19414" y="3360474"/>
            <a:ext cx="12223156" cy="153350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-7671" y="1527072"/>
            <a:ext cx="12211413" cy="1840947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Title 2"/>
          <p:cNvSpPr txBox="1">
            <a:spLocks/>
          </p:cNvSpPr>
          <p:nvPr/>
        </p:nvSpPr>
        <p:spPr>
          <a:xfrm>
            <a:off x="-19413" y="1860508"/>
            <a:ext cx="1583989" cy="1034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2400" b="1" i="0" u="none" kern="1200" baseline="0">
                <a:solidFill>
                  <a:srgbClr val="FFC000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en-US" sz="1800" dirty="0" smtClean="0">
                <a:solidFill>
                  <a:schemeClr val="accent6">
                    <a:lumMod val="75000"/>
                  </a:schemeClr>
                </a:solidFill>
              </a:rPr>
              <a:t>eduroam D</a:t>
            </a:r>
            <a:r>
              <a:rPr lang="sr-Latn-RS" sz="1800" dirty="0" smtClean="0">
                <a:solidFill>
                  <a:schemeClr val="accent6">
                    <a:lumMod val="75000"/>
                  </a:schemeClr>
                </a:solidFill>
              </a:rPr>
              <a:t>atabase v2.0</a:t>
            </a:r>
            <a:endParaRPr lang="en-US" sz="1800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>
            <a:off x="1564214" y="1026666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705025" y="102666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3860160" y="1026666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 flipH="1">
            <a:off x="5015295" y="102666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7325565" y="102666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8480700" y="1026666"/>
            <a:ext cx="0" cy="5455125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9635835" y="1026666"/>
            <a:ext cx="0" cy="5455125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1549893" y="985965"/>
            <a:ext cx="9241081" cy="54110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9" name="Straight Connector 18"/>
          <p:cNvCxnSpPr/>
          <p:nvPr/>
        </p:nvCxnSpPr>
        <p:spPr>
          <a:xfrm>
            <a:off x="6170430" y="1026666"/>
            <a:ext cx="0" cy="5455125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H="1">
            <a:off x="10790595" y="1026666"/>
            <a:ext cx="379" cy="4853708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3522587" y="935933"/>
            <a:ext cx="610598" cy="343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9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317232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005972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161602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939753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Q3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628493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Q1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784123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Q2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8170063" y="968435"/>
            <a:ext cx="610598" cy="3432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472862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</a:t>
            </a:r>
            <a:r>
              <a:rPr lang="sr-Latn-RS" sz="1100" b="1" dirty="0" smtClean="0">
                <a:solidFill>
                  <a:schemeClr val="bg1"/>
                </a:solidFill>
              </a:rPr>
              <a:t>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0095388" y="1196715"/>
            <a:ext cx="455122" cy="291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solidFill>
                  <a:schemeClr val="bg1"/>
                </a:solidFill>
              </a:rPr>
              <a:t>Q</a:t>
            </a:r>
            <a:r>
              <a:rPr lang="sr-Latn-RS" sz="1100" b="1" dirty="0" smtClean="0">
                <a:solidFill>
                  <a:schemeClr val="bg1"/>
                </a:solidFill>
              </a:rPr>
              <a:t>4</a:t>
            </a:r>
            <a:endParaRPr lang="en-GB" sz="11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01358" y="2240166"/>
            <a:ext cx="4624205" cy="52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Align eduroam db access tools with eduroam db v2.0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122762" y="2876793"/>
            <a:ext cx="660284" cy="4118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r-Latn-RS" sz="1200" dirty="0" smtClean="0">
                <a:solidFill>
                  <a:schemeClr val="accent6">
                    <a:lumMod val="75000"/>
                  </a:schemeClr>
                </a:solidFill>
              </a:rPr>
              <a:t>Tools prepared</a:t>
            </a:r>
            <a:endParaRPr lang="en-GB" sz="1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638594" y="2876793"/>
            <a:ext cx="1709808" cy="411889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spAutoFit/>
          </a:bodyPr>
          <a:lstStyle/>
          <a:p>
            <a:pPr algn="ctr"/>
            <a:r>
              <a:rPr lang="sr-Latn-RS" sz="1200" dirty="0" smtClean="0">
                <a:solidFill>
                  <a:schemeClr val="accent6">
                    <a:lumMod val="75000"/>
                  </a:schemeClr>
                </a:solidFill>
              </a:rPr>
              <a:t>New features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 deployed to</a:t>
            </a:r>
            <a:r>
              <a:rPr lang="sr-Latn-RS" sz="1200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1200" dirty="0" smtClean="0">
                <a:solidFill>
                  <a:schemeClr val="accent6">
                    <a:lumMod val="75000"/>
                  </a:schemeClr>
                </a:solidFill>
              </a:rPr>
              <a:t>the </a:t>
            </a:r>
            <a:r>
              <a:rPr lang="sr-Latn-RS" sz="1200" dirty="0" smtClean="0">
                <a:solidFill>
                  <a:schemeClr val="accent6">
                    <a:lumMod val="75000"/>
                  </a:schemeClr>
                </a:solidFill>
              </a:rPr>
              <a:t>monitor site</a:t>
            </a:r>
            <a:endParaRPr lang="en-GB" sz="1200" dirty="0" smtClean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2691651" y="3486990"/>
            <a:ext cx="2093458" cy="12988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Draft the audit procedure and prepare the accomplying tools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010670" y="3486990"/>
            <a:ext cx="1173135" cy="12988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Pilot with Eu</a:t>
            </a:r>
            <a:r>
              <a:rPr lang="en-US" sz="1600" dirty="0" smtClean="0">
                <a:solidFill>
                  <a:srgbClr val="1C4161"/>
                </a:solidFill>
              </a:rPr>
              <a:t>ropean</a:t>
            </a:r>
            <a:r>
              <a:rPr lang="sr-Latn-RS" sz="1600" dirty="0" smtClean="0">
                <a:solidFill>
                  <a:srgbClr val="1C4161"/>
                </a:solidFill>
              </a:rPr>
              <a:t> NRENs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6446746" y="3486990"/>
            <a:ext cx="2057176" cy="12988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Summarize pilot results and conclude the final procedure with SG and GeGC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388500" y="3486990"/>
            <a:ext cx="1162009" cy="129883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Perform first NRO audit (repeats annually)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-19413" y="3764812"/>
            <a:ext cx="1172415" cy="6521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eduroam A</a:t>
            </a:r>
            <a:r>
              <a:rPr lang="sr-Latn-RS" b="1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udit</a:t>
            </a:r>
            <a:endParaRPr lang="en-GB" b="1" dirty="0">
              <a:solidFill>
                <a:schemeClr val="accent4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564214" y="4973219"/>
            <a:ext cx="2240143" cy="7793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Collect the proposals for the new Policy from stakeholders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59299" y="4973219"/>
            <a:ext cx="2240143" cy="7793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Prepare draft of the new Policy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175055" y="4973219"/>
            <a:ext cx="2240143" cy="7793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Consultation period with the SG, finalize the Policy update</a:t>
            </a:r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43" name="Title 2"/>
          <p:cNvSpPr txBox="1">
            <a:spLocks/>
          </p:cNvSpPr>
          <p:nvPr/>
        </p:nvSpPr>
        <p:spPr>
          <a:xfrm>
            <a:off x="-19413" y="4846114"/>
            <a:ext cx="1505154" cy="10342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schemeClr val="accent5">
                    <a:lumMod val="75000"/>
                  </a:schemeClr>
                </a:solidFill>
              </a:rPr>
              <a:t>eduroam Policy </a:t>
            </a:r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Update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5" name="Oval 44"/>
          <p:cNvSpPr/>
          <p:nvPr/>
        </p:nvSpPr>
        <p:spPr>
          <a:xfrm>
            <a:off x="6062288" y="2623978"/>
            <a:ext cx="244824" cy="25976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6" name="Oval 45"/>
          <p:cNvSpPr/>
          <p:nvPr/>
        </p:nvSpPr>
        <p:spPr>
          <a:xfrm>
            <a:off x="7203150" y="2623978"/>
            <a:ext cx="244824" cy="259768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47" name="Elbow Connector 46"/>
          <p:cNvCxnSpPr/>
          <p:nvPr/>
        </p:nvCxnSpPr>
        <p:spPr>
          <a:xfrm flipV="1">
            <a:off x="5754202" y="2879953"/>
            <a:ext cx="414477" cy="185477"/>
          </a:xfrm>
          <a:prstGeom prst="bentConnector2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/>
          <p:cNvCxnSpPr>
            <a:stCxn id="33" idx="1"/>
            <a:endCxn id="46" idx="4"/>
          </p:cNvCxnSpPr>
          <p:nvPr/>
        </p:nvCxnSpPr>
        <p:spPr>
          <a:xfrm rot="10800000">
            <a:off x="7325563" y="2883747"/>
            <a:ext cx="313032" cy="198991"/>
          </a:xfrm>
          <a:prstGeom prst="bentConnector2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560092" y="1598203"/>
            <a:ext cx="4614963" cy="52460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/>
          <a:p>
            <a:pPr algn="ctr"/>
            <a:r>
              <a:rPr lang="sr-Latn-RS" sz="1600" dirty="0">
                <a:solidFill>
                  <a:srgbClr val="1C4161"/>
                </a:solidFill>
              </a:rPr>
              <a:t>M</a:t>
            </a:r>
            <a:r>
              <a:rPr lang="sr-Latn-RS" sz="1600" dirty="0" smtClean="0">
                <a:solidFill>
                  <a:srgbClr val="1C4161"/>
                </a:solidFill>
              </a:rPr>
              <a:t>igration to the </a:t>
            </a:r>
            <a:br>
              <a:rPr lang="sr-Latn-RS" sz="1600" dirty="0" smtClean="0">
                <a:solidFill>
                  <a:srgbClr val="1C4161"/>
                </a:solidFill>
              </a:rPr>
            </a:br>
            <a:r>
              <a:rPr lang="sr-Latn-RS" sz="1600" dirty="0" smtClean="0">
                <a:solidFill>
                  <a:srgbClr val="1C4161"/>
                </a:solidFill>
              </a:rPr>
              <a:t>eduroam db v2.0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493928" y="4973219"/>
            <a:ext cx="2298151" cy="77930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endParaRPr lang="en-GB" sz="1600" dirty="0">
              <a:solidFill>
                <a:srgbClr val="1C4161"/>
              </a:solidFill>
            </a:endParaRPr>
          </a:p>
        </p:txBody>
      </p:sp>
      <p:sp>
        <p:nvSpPr>
          <p:cNvPr id="44" name="Right Arrow 43"/>
          <p:cNvSpPr/>
          <p:nvPr/>
        </p:nvSpPr>
        <p:spPr>
          <a:xfrm>
            <a:off x="1560092" y="5476236"/>
            <a:ext cx="9200892" cy="1382031"/>
          </a:xfrm>
          <a:prstGeom prst="rightArrow">
            <a:avLst/>
          </a:prstGeom>
          <a:solidFill>
            <a:srgbClr val="F57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dirty="0" smtClean="0"/>
              <a:t>Continuous Operations, Support and Deployment of Enhancements</a:t>
            </a:r>
            <a:endParaRPr lang="en-GB" sz="2000" dirty="0"/>
          </a:p>
        </p:txBody>
      </p:sp>
      <p:sp>
        <p:nvSpPr>
          <p:cNvPr id="50" name="TextBox 49"/>
          <p:cNvSpPr txBox="1"/>
          <p:nvPr/>
        </p:nvSpPr>
        <p:spPr>
          <a:xfrm>
            <a:off x="8492444" y="4962396"/>
            <a:ext cx="2298151" cy="779304"/>
          </a:xfrm>
          <a:prstGeom prst="rect">
            <a:avLst/>
          </a:prstGeom>
          <a:noFill/>
        </p:spPr>
        <p:txBody>
          <a:bodyPr wrap="square" lIns="91440" tIns="0" rIns="91440" bIns="0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Signing of the new Policy by the European eduroam members</a:t>
            </a:r>
            <a:endParaRPr lang="en-GB" sz="1600" dirty="0">
              <a:solidFill>
                <a:srgbClr val="1C416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2847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Operations and Deployment Roadmap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 Item: eduroam db 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11193105" cy="4351338"/>
          </a:xfrm>
        </p:spPr>
        <p:txBody>
          <a:bodyPr>
            <a:normAutofit/>
          </a:bodyPr>
          <a:lstStyle/>
          <a:p>
            <a:r>
              <a:rPr lang="de-DE" sz="2400" dirty="0"/>
              <a:t>2019-01 : ongoing migration to eduroam db ver.2.0</a:t>
            </a:r>
          </a:p>
          <a:p>
            <a:r>
              <a:rPr lang="de-DE" sz="2400" dirty="0"/>
              <a:t>2019-11 : end migration to eduroam db ver.2.0</a:t>
            </a:r>
          </a:p>
          <a:p>
            <a:r>
              <a:rPr lang="de-DE" sz="2400" dirty="0"/>
              <a:t>2019-12 : eduroam db access tools import/export data aligned only with </a:t>
            </a:r>
            <a:r>
              <a:rPr lang="de-DE" sz="2400" dirty="0" smtClean="0"/>
              <a:t>v2.0 </a:t>
            </a:r>
            <a:r>
              <a:rPr lang="de-DE" sz="2400" dirty="0"/>
              <a:t>format</a:t>
            </a:r>
          </a:p>
          <a:p>
            <a:r>
              <a:rPr lang="de-DE" sz="2400" dirty="0"/>
              <a:t>2020-02 : released new features on monitor.eduroam.org </a:t>
            </a:r>
            <a:br>
              <a:rPr lang="de-DE" sz="2400" dirty="0"/>
            </a:br>
            <a:r>
              <a:rPr lang="de-DE" sz="2400" dirty="0"/>
              <a:t>	       (based on newly added data in eduroam db ver.2.0 format)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567760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Operations and Deployment Roadmap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 Item: eduroam audit 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8729896" cy="4351338"/>
          </a:xfrm>
        </p:spPr>
        <p:txBody>
          <a:bodyPr>
            <a:normAutofit/>
          </a:bodyPr>
          <a:lstStyle/>
          <a:p>
            <a:r>
              <a:rPr lang="de-DE" sz="2400" dirty="0"/>
              <a:t>2019-04 : work started</a:t>
            </a:r>
          </a:p>
          <a:p>
            <a:r>
              <a:rPr lang="de-DE" sz="2400" dirty="0"/>
              <a:t>2019-08 : draft procedure and accompanying tools ready</a:t>
            </a:r>
          </a:p>
          <a:p>
            <a:r>
              <a:rPr lang="de-DE" sz="2400" dirty="0"/>
              <a:t>2019-10 : NRO pilot audit  (on European NROs) started</a:t>
            </a:r>
          </a:p>
          <a:p>
            <a:r>
              <a:rPr lang="de-DE" sz="2400" dirty="0"/>
              <a:t>2019-12 : NRO pilot audit ends</a:t>
            </a:r>
          </a:p>
          <a:p>
            <a:r>
              <a:rPr lang="de-DE" sz="2400" dirty="0"/>
              <a:t>2020-06 : audit docs and pilot results discussed with SG and GeGC </a:t>
            </a:r>
            <a:r>
              <a:rPr lang="de-DE" sz="2400" dirty="0" smtClean="0"/>
              <a:t/>
            </a:r>
            <a:br>
              <a:rPr lang="de-DE" sz="2400" dirty="0" smtClean="0"/>
            </a:br>
            <a:r>
              <a:rPr lang="de-DE" sz="2400" dirty="0" smtClean="0"/>
              <a:t>                  – </a:t>
            </a:r>
            <a:r>
              <a:rPr lang="de-DE" sz="2400" dirty="0"/>
              <a:t>final version accepted</a:t>
            </a:r>
          </a:p>
          <a:p>
            <a:r>
              <a:rPr lang="de-DE" sz="2400" dirty="0"/>
              <a:t>2020-09: first official NRO audit started (to be repeated annualy)</a:t>
            </a:r>
          </a:p>
          <a:p>
            <a:r>
              <a:rPr lang="de-DE" sz="2400" dirty="0"/>
              <a:t>2020-11: first official NRO audit ended (results published) 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408614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Operations and Deployment Roadmap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 Item: eduroam documentation 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400" dirty="0"/>
              <a:t>2019-01 : start collecting proposals for Policy change</a:t>
            </a:r>
          </a:p>
          <a:p>
            <a:r>
              <a:rPr lang="de-DE" sz="2400" dirty="0"/>
              <a:t>2019-06 : draft proposal for new wiki.eduroam.org</a:t>
            </a:r>
          </a:p>
          <a:p>
            <a:r>
              <a:rPr lang="de-DE" sz="2400" dirty="0"/>
              <a:t>2019-12 : first draft of the new Policy</a:t>
            </a:r>
          </a:p>
          <a:p>
            <a:r>
              <a:rPr lang="de-DE" sz="2400" dirty="0"/>
              <a:t>2019-12 : new wiki structure and content available</a:t>
            </a:r>
          </a:p>
          <a:p>
            <a:r>
              <a:rPr lang="de-DE" sz="2400" dirty="0"/>
              <a:t>2019-06 : new Policy accepted by the SG, ready for signing</a:t>
            </a:r>
          </a:p>
          <a:p>
            <a:r>
              <a:rPr lang="de-DE" sz="2400" dirty="0"/>
              <a:t>2020-12 : end of signing new Policy process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754247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998895" y="258594"/>
            <a:ext cx="9894723" cy="430909"/>
          </a:xfrm>
        </p:spPr>
        <p:txBody>
          <a:bodyPr>
            <a:normAutofit fontScale="90000"/>
          </a:bodyPr>
          <a:lstStyle/>
          <a:p>
            <a:r>
              <a:rPr lang="en-US" dirty="0"/>
              <a:t>eduroam Development Roadmap</a:t>
            </a:r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>
            <a:off x="0" y="4996531"/>
            <a:ext cx="12192000" cy="983124"/>
          </a:xfrm>
          <a:prstGeom prst="rect">
            <a:avLst/>
          </a:prstGeom>
          <a:solidFill>
            <a:srgbClr val="D389D5">
              <a:alpha val="4588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/>
          <p:cNvSpPr/>
          <p:nvPr/>
        </p:nvSpPr>
        <p:spPr>
          <a:xfrm>
            <a:off x="0" y="3514511"/>
            <a:ext cx="12192000" cy="148060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0" y="2576540"/>
            <a:ext cx="12192000" cy="94758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 11"/>
          <p:cNvSpPr/>
          <p:nvPr/>
        </p:nvSpPr>
        <p:spPr>
          <a:xfrm>
            <a:off x="0" y="1158238"/>
            <a:ext cx="12192000" cy="1421384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/>
        </p:nvCxnSpPr>
        <p:spPr>
          <a:xfrm>
            <a:off x="10963101" y="664761"/>
            <a:ext cx="0" cy="5330190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357477" y="664761"/>
            <a:ext cx="0" cy="5330190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3313657" y="664761"/>
            <a:ext cx="0" cy="5330190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4269838" y="664761"/>
            <a:ext cx="0" cy="5330190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5226018" y="664761"/>
            <a:ext cx="0" cy="5330190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138379" y="664761"/>
            <a:ext cx="0" cy="5330190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1919282" y="676151"/>
            <a:ext cx="0" cy="5330190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8094559" y="664761"/>
            <a:ext cx="0" cy="5330190"/>
          </a:xfrm>
          <a:prstGeom prst="line">
            <a:avLst/>
          </a:prstGeom>
          <a:ln w="9525" cmpd="sng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9050740" y="664761"/>
            <a:ext cx="0" cy="5330190"/>
          </a:xfrm>
          <a:prstGeom prst="line">
            <a:avLst/>
          </a:prstGeom>
          <a:ln w="9525">
            <a:solidFill>
              <a:schemeClr val="accent1">
                <a:alpha val="39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Rectangle 21"/>
          <p:cNvSpPr/>
          <p:nvPr/>
        </p:nvSpPr>
        <p:spPr>
          <a:xfrm>
            <a:off x="2353082" y="655457"/>
            <a:ext cx="9593673" cy="499131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extBox 22"/>
          <p:cNvSpPr txBox="1"/>
          <p:nvPr/>
        </p:nvSpPr>
        <p:spPr>
          <a:xfrm>
            <a:off x="3997970" y="611381"/>
            <a:ext cx="610093" cy="339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201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9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531407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Q3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630595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Q1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581001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Q2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346492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Q3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445681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Q1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396086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Q2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7822172" y="641022"/>
            <a:ext cx="610093" cy="339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481812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</a:t>
            </a:r>
            <a:r>
              <a:rPr lang="sr-Latn-RS" sz="1200" b="1" dirty="0" smtClean="0">
                <a:solidFill>
                  <a:schemeClr val="bg1"/>
                </a:solidFill>
              </a:rPr>
              <a:t>4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9296898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</a:t>
            </a:r>
            <a:r>
              <a:rPr lang="sr-Latn-RS" sz="1200" b="1" dirty="0" smtClean="0">
                <a:solidFill>
                  <a:schemeClr val="bg1"/>
                </a:solidFill>
              </a:rPr>
              <a:t>4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0247304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Q1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1184248" y="889342"/>
            <a:ext cx="458570" cy="305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chemeClr val="bg1"/>
                </a:solidFill>
              </a:rPr>
              <a:t>Q2</a:t>
            </a:r>
            <a:endParaRPr lang="en-GB" sz="1200" b="1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1299152" y="641022"/>
            <a:ext cx="610093" cy="3391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20</a:t>
            </a:r>
            <a:r>
              <a:rPr lang="sr-Latn-R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2</a:t>
            </a:r>
            <a:r>
              <a:rPr lang="en-US" sz="1400" b="1" dirty="0" smtClean="0">
                <a:solidFill>
                  <a:srgbClr val="FFFFFF"/>
                </a:solidFill>
                <a:latin typeface="Advert-Black"/>
                <a:cs typeface="Advert-Black"/>
              </a:rPr>
              <a:t>1</a:t>
            </a:r>
            <a:endParaRPr lang="en-GB" sz="1400" b="1" dirty="0">
              <a:solidFill>
                <a:srgbClr val="FFFFFF"/>
              </a:solidFill>
              <a:latin typeface="Advert-Black"/>
              <a:cs typeface="Advert-Black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6182199" y="664761"/>
            <a:ext cx="0" cy="533019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H="1">
            <a:off x="10006920" y="664761"/>
            <a:ext cx="0" cy="5330190"/>
          </a:xfrm>
          <a:prstGeom prst="line">
            <a:avLst/>
          </a:prstGeom>
          <a:ln w="12700">
            <a:solidFill>
              <a:schemeClr val="tx1">
                <a:lumMod val="95000"/>
                <a:lumOff val="5000"/>
                <a:alpha val="22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8" name="Title 2"/>
          <p:cNvSpPr txBox="1">
            <a:spLocks/>
          </p:cNvSpPr>
          <p:nvPr/>
        </p:nvSpPr>
        <p:spPr>
          <a:xfrm>
            <a:off x="507345" y="1310461"/>
            <a:ext cx="1483451" cy="943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eduroam Managed SP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507345" y="2557810"/>
            <a:ext cx="21142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Certificate </a:t>
            </a:r>
            <a:r>
              <a:rPr lang="en-US" b="1" dirty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rovisioning Redesign (eduPKI)</a:t>
            </a:r>
            <a:endParaRPr lang="en-GB" b="1" dirty="0">
              <a:solidFill>
                <a:schemeClr val="accent4">
                  <a:lumMod val="75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0" name="Title 2"/>
          <p:cNvSpPr txBox="1">
            <a:spLocks/>
          </p:cNvSpPr>
          <p:nvPr/>
        </p:nvSpPr>
        <p:spPr>
          <a:xfrm>
            <a:off x="507345" y="3750523"/>
            <a:ext cx="1409620" cy="943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 smtClean="0">
                <a:solidFill>
                  <a:schemeClr val="accent5">
                    <a:lumMod val="75000"/>
                  </a:schemeClr>
                </a:solidFill>
              </a:rPr>
              <a:t>End-user Diagnostics</a:t>
            </a:r>
            <a:endParaRPr lang="en-US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1" name="Title 2"/>
          <p:cNvSpPr txBox="1">
            <a:spLocks/>
          </p:cNvSpPr>
          <p:nvPr/>
        </p:nvSpPr>
        <p:spPr>
          <a:xfrm>
            <a:off x="478475" y="5021055"/>
            <a:ext cx="1496618" cy="9432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1800" b="1" kern="1200">
                <a:solidFill>
                  <a:srgbClr val="004361"/>
                </a:solidFill>
                <a:latin typeface="+mn-lt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US" dirty="0">
                <a:solidFill>
                  <a:srgbClr val="7030A0"/>
                </a:solidFill>
              </a:rPr>
              <a:t>R</a:t>
            </a:r>
            <a:r>
              <a:rPr lang="en-US" dirty="0" smtClean="0">
                <a:solidFill>
                  <a:srgbClr val="7030A0"/>
                </a:solidFill>
              </a:rPr>
              <a:t>adsecproxy</a:t>
            </a:r>
          </a:p>
          <a:p>
            <a:r>
              <a:rPr lang="en-US" dirty="0" smtClean="0">
                <a:solidFill>
                  <a:srgbClr val="7030A0"/>
                </a:solidFill>
              </a:rPr>
              <a:t>Development</a:t>
            </a:r>
            <a:endParaRPr lang="en-US" dirty="0">
              <a:solidFill>
                <a:srgbClr val="7030A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2363225" y="1216244"/>
            <a:ext cx="1834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600" dirty="0"/>
              <a:t>Technical development work</a:t>
            </a:r>
            <a:endParaRPr lang="en-GB" sz="1600" dirty="0"/>
          </a:p>
        </p:txBody>
      </p:sp>
      <p:sp>
        <p:nvSpPr>
          <p:cNvPr id="43" name="TextBox 42"/>
          <p:cNvSpPr txBox="1"/>
          <p:nvPr/>
        </p:nvSpPr>
        <p:spPr>
          <a:xfrm>
            <a:off x="4272276" y="1216244"/>
            <a:ext cx="1834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600" dirty="0"/>
              <a:t>Implement the service prototype</a:t>
            </a:r>
            <a:endParaRPr lang="en-GB" sz="1600" dirty="0"/>
          </a:p>
        </p:txBody>
      </p:sp>
      <p:sp>
        <p:nvSpPr>
          <p:cNvPr id="44" name="TextBox 43"/>
          <p:cNvSpPr txBox="1"/>
          <p:nvPr/>
        </p:nvSpPr>
        <p:spPr>
          <a:xfrm>
            <a:off x="6175117" y="1216244"/>
            <a:ext cx="1834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600" dirty="0"/>
              <a:t>Prepare for the PLM approved pilot</a:t>
            </a:r>
            <a:endParaRPr lang="en-GB" sz="1600" dirty="0"/>
          </a:p>
        </p:txBody>
      </p:sp>
      <p:sp>
        <p:nvSpPr>
          <p:cNvPr id="45" name="TextBox 44"/>
          <p:cNvSpPr txBox="1"/>
          <p:nvPr/>
        </p:nvSpPr>
        <p:spPr>
          <a:xfrm>
            <a:off x="8101868" y="1216244"/>
            <a:ext cx="1834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600" dirty="0"/>
              <a:t>Run the service pilot</a:t>
            </a:r>
            <a:endParaRPr lang="en-GB" sz="1600" dirty="0"/>
          </a:p>
        </p:txBody>
      </p:sp>
      <p:sp>
        <p:nvSpPr>
          <p:cNvPr id="46" name="TextBox 45"/>
          <p:cNvSpPr txBox="1"/>
          <p:nvPr/>
        </p:nvSpPr>
        <p:spPr>
          <a:xfrm>
            <a:off x="4271841" y="2696047"/>
            <a:ext cx="1834280" cy="710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Technical development and policy change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70666" y="3645292"/>
            <a:ext cx="1834280" cy="7106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sr-Latn-RS" sz="1600" dirty="0" smtClean="0">
                <a:solidFill>
                  <a:srgbClr val="1C4161"/>
                </a:solidFill>
              </a:rPr>
              <a:t>Improve</a:t>
            </a:r>
            <a:r>
              <a:rPr lang="en-US" sz="1600" dirty="0" smtClean="0">
                <a:solidFill>
                  <a:srgbClr val="1C4161"/>
                </a:solidFill>
              </a:rPr>
              <a:t> user communication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6176647" y="2696047"/>
            <a:ext cx="917140" cy="710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Testing new system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136684" y="2696047"/>
            <a:ext cx="917140" cy="71069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Deploy in CAT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6174923" y="3644053"/>
            <a:ext cx="3087030" cy="7106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Integrate hardware probes, F-ticks and eduroam db 2.0. Deploy in CAT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360487" y="5121253"/>
            <a:ext cx="1834280" cy="710692"/>
          </a:xfrm>
          <a:prstGeom prst="rect">
            <a:avLst/>
          </a:prstGeom>
          <a:solidFill>
            <a:srgbClr val="D389D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Code Rewrite </a:t>
            </a:r>
            <a:r>
              <a:rPr lang="sr-Latn-RS" sz="1600" dirty="0" smtClean="0">
                <a:solidFill>
                  <a:srgbClr val="1C4161"/>
                </a:solidFill>
              </a:rPr>
              <a:t>r</a:t>
            </a:r>
            <a:r>
              <a:rPr lang="en-US" sz="1600" dirty="0" err="1" smtClean="0">
                <a:solidFill>
                  <a:srgbClr val="1C4161"/>
                </a:solidFill>
              </a:rPr>
              <a:t>adsecproxy</a:t>
            </a:r>
            <a:r>
              <a:rPr lang="en-US" sz="1600" dirty="0" smtClean="0">
                <a:solidFill>
                  <a:srgbClr val="1C4161"/>
                </a:solidFill>
              </a:rPr>
              <a:t> V1.8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272250" y="5121253"/>
            <a:ext cx="1834280" cy="710692"/>
          </a:xfrm>
          <a:prstGeom prst="rect">
            <a:avLst/>
          </a:prstGeom>
          <a:solidFill>
            <a:srgbClr val="D389D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DNS</a:t>
            </a:r>
            <a:br>
              <a:rPr lang="en-US" sz="1600" dirty="0" smtClean="0">
                <a:solidFill>
                  <a:srgbClr val="1C4161"/>
                </a:solidFill>
              </a:rPr>
            </a:br>
            <a:r>
              <a:rPr lang="en-US" sz="1600" dirty="0" smtClean="0">
                <a:solidFill>
                  <a:srgbClr val="1C4161"/>
                </a:solidFill>
              </a:rPr>
              <a:t> </a:t>
            </a:r>
            <a:r>
              <a:rPr lang="sr-Latn-RS" sz="1600" dirty="0" smtClean="0">
                <a:solidFill>
                  <a:srgbClr val="1C4161"/>
                </a:solidFill>
              </a:rPr>
              <a:t>r</a:t>
            </a:r>
            <a:r>
              <a:rPr lang="en-US" sz="1600" dirty="0" err="1" smtClean="0">
                <a:solidFill>
                  <a:srgbClr val="1C4161"/>
                </a:solidFill>
              </a:rPr>
              <a:t>adsecproxy</a:t>
            </a:r>
            <a:r>
              <a:rPr lang="en-US" sz="1600" dirty="0" smtClean="0">
                <a:solidFill>
                  <a:srgbClr val="1C4161"/>
                </a:solidFill>
              </a:rPr>
              <a:t> V1.9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174518" y="5116713"/>
            <a:ext cx="1834280" cy="710692"/>
          </a:xfrm>
          <a:prstGeom prst="rect">
            <a:avLst/>
          </a:prstGeom>
          <a:solidFill>
            <a:srgbClr val="D389D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Load-balancing and pooling</a:t>
            </a:r>
            <a:br>
              <a:rPr lang="en-US" sz="1600" dirty="0" smtClean="0">
                <a:solidFill>
                  <a:srgbClr val="1C4161"/>
                </a:solidFill>
              </a:rPr>
            </a:br>
            <a:r>
              <a:rPr lang="en-US" sz="1600" dirty="0" smtClean="0">
                <a:solidFill>
                  <a:srgbClr val="1C4161"/>
                </a:solidFill>
              </a:rPr>
              <a:t> </a:t>
            </a:r>
            <a:r>
              <a:rPr lang="sr-Latn-RS" sz="1600" dirty="0" smtClean="0">
                <a:solidFill>
                  <a:srgbClr val="1C4161"/>
                </a:solidFill>
              </a:rPr>
              <a:t>r</a:t>
            </a:r>
            <a:r>
              <a:rPr lang="en-US" sz="1600" dirty="0" err="1" smtClean="0">
                <a:solidFill>
                  <a:srgbClr val="1C4161"/>
                </a:solidFill>
              </a:rPr>
              <a:t>adsecproxy</a:t>
            </a:r>
            <a:r>
              <a:rPr lang="en-US" sz="1600" dirty="0" smtClean="0">
                <a:solidFill>
                  <a:srgbClr val="1C4161"/>
                </a:solidFill>
              </a:rPr>
              <a:t> V2.0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8098496" y="5116713"/>
            <a:ext cx="1834280" cy="710692"/>
          </a:xfrm>
          <a:prstGeom prst="rect">
            <a:avLst/>
          </a:prstGeom>
          <a:solidFill>
            <a:srgbClr val="D389D5"/>
          </a:solidFill>
        </p:spPr>
        <p:txBody>
          <a:bodyPr wrap="square" rtlCol="0" anchor="ctr" anchorCtr="0">
            <a:noAutofit/>
          </a:bodyPr>
          <a:lstStyle/>
          <a:p>
            <a:pPr algn="ctr"/>
            <a:r>
              <a:rPr lang="en-US" sz="1600" dirty="0" smtClean="0">
                <a:solidFill>
                  <a:srgbClr val="1C4161"/>
                </a:solidFill>
              </a:rPr>
              <a:t>Systemd inegration</a:t>
            </a:r>
            <a:br>
              <a:rPr lang="en-US" sz="1600" dirty="0" smtClean="0">
                <a:solidFill>
                  <a:srgbClr val="1C4161"/>
                </a:solidFill>
              </a:rPr>
            </a:br>
            <a:r>
              <a:rPr lang="en-US" sz="1600" dirty="0" smtClean="0">
                <a:solidFill>
                  <a:srgbClr val="1C4161"/>
                </a:solidFill>
              </a:rPr>
              <a:t> </a:t>
            </a:r>
            <a:r>
              <a:rPr lang="sr-Latn-RS" sz="1600" dirty="0" smtClean="0">
                <a:solidFill>
                  <a:srgbClr val="1C4161"/>
                </a:solidFill>
              </a:rPr>
              <a:t>r</a:t>
            </a:r>
            <a:r>
              <a:rPr lang="en-US" sz="1600" dirty="0" err="1" smtClean="0">
                <a:solidFill>
                  <a:srgbClr val="1C4161"/>
                </a:solidFill>
              </a:rPr>
              <a:t>adsecproxy</a:t>
            </a:r>
            <a:r>
              <a:rPr lang="en-US" sz="1600" dirty="0" smtClean="0">
                <a:solidFill>
                  <a:srgbClr val="1C4161"/>
                </a:solidFill>
              </a:rPr>
              <a:t> V2.1</a:t>
            </a:r>
            <a:endParaRPr lang="en-GB" sz="1600" dirty="0" smtClean="0">
              <a:solidFill>
                <a:srgbClr val="1C416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0003554" y="1216244"/>
            <a:ext cx="1834280" cy="71069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txBody>
          <a:bodyPr wrap="square" t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sr-Latn-RS" sz="1600" dirty="0"/>
              <a:t>Tranistion of the service for production</a:t>
            </a:r>
            <a:endParaRPr lang="en-GB" sz="1600" dirty="0"/>
          </a:p>
        </p:txBody>
      </p:sp>
      <p:sp>
        <p:nvSpPr>
          <p:cNvPr id="56" name="Oval 55"/>
          <p:cNvSpPr/>
          <p:nvPr/>
        </p:nvSpPr>
        <p:spPr>
          <a:xfrm>
            <a:off x="11717470" y="1444217"/>
            <a:ext cx="229285" cy="236897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>
            <a:off x="10469102" y="1889032"/>
            <a:ext cx="888195" cy="710692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400" b="1" dirty="0" smtClean="0">
                <a:solidFill>
                  <a:schemeClr val="accent6">
                    <a:lumMod val="75000"/>
                  </a:schemeClr>
                </a:solidFill>
              </a:rPr>
              <a:t>Service in production</a:t>
            </a:r>
            <a:endParaRPr lang="en-GB" sz="14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cxnSp>
        <p:nvCxnSpPr>
          <p:cNvPr id="58" name="Elbow Connector 57"/>
          <p:cNvCxnSpPr>
            <a:stCxn id="57" idx="3"/>
            <a:endCxn id="56" idx="4"/>
          </p:cNvCxnSpPr>
          <p:nvPr/>
        </p:nvCxnSpPr>
        <p:spPr>
          <a:xfrm flipV="1">
            <a:off x="11357297" y="1681115"/>
            <a:ext cx="474815" cy="563263"/>
          </a:xfrm>
          <a:prstGeom prst="bentConnector2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Oval 58"/>
          <p:cNvSpPr/>
          <p:nvPr/>
        </p:nvSpPr>
        <p:spPr>
          <a:xfrm>
            <a:off x="5353286" y="4330630"/>
            <a:ext cx="229285" cy="23689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2677449" y="4197242"/>
            <a:ext cx="1310142" cy="4942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400" dirty="0" smtClean="0"/>
              <a:t>Prototype hardware probe available</a:t>
            </a:r>
            <a:endParaRPr lang="en-GB" sz="1400" dirty="0"/>
          </a:p>
        </p:txBody>
      </p:sp>
      <p:cxnSp>
        <p:nvCxnSpPr>
          <p:cNvPr id="61" name="Elbow Connector 42"/>
          <p:cNvCxnSpPr>
            <a:stCxn id="60" idx="3"/>
            <a:endCxn id="59" idx="2"/>
          </p:cNvCxnSpPr>
          <p:nvPr/>
        </p:nvCxnSpPr>
        <p:spPr>
          <a:xfrm>
            <a:off x="3987591" y="4444385"/>
            <a:ext cx="1365695" cy="4694"/>
          </a:xfrm>
          <a:prstGeom prst="straightConnector1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5885038" y="4330630"/>
            <a:ext cx="229285" cy="236897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3" name="TextBox 62"/>
          <p:cNvSpPr txBox="1"/>
          <p:nvPr/>
        </p:nvSpPr>
        <p:spPr>
          <a:xfrm>
            <a:off x="3946534" y="4484754"/>
            <a:ext cx="1331553" cy="494284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>
            <a:defPPr>
              <a:defRPr lang="en-US"/>
            </a:defPPr>
            <a:lvl1pPr algn="ctr">
              <a:defRPr sz="1200">
                <a:solidFill>
                  <a:srgbClr val="1C4161"/>
                </a:solidFill>
              </a:defRPr>
            </a:lvl1pPr>
          </a:lstStyle>
          <a:p>
            <a:r>
              <a:rPr lang="en-US" sz="1400" dirty="0" smtClean="0"/>
              <a:t>Access to F-ticks and db 2.0 available</a:t>
            </a:r>
            <a:endParaRPr lang="en-GB" sz="1400" dirty="0"/>
          </a:p>
        </p:txBody>
      </p:sp>
      <p:cxnSp>
        <p:nvCxnSpPr>
          <p:cNvPr id="64" name="Elbow Connector 63"/>
          <p:cNvCxnSpPr>
            <a:stCxn id="63" idx="3"/>
            <a:endCxn id="62" idx="4"/>
          </p:cNvCxnSpPr>
          <p:nvPr/>
        </p:nvCxnSpPr>
        <p:spPr>
          <a:xfrm flipV="1">
            <a:off x="5278087" y="4567527"/>
            <a:ext cx="721594" cy="164369"/>
          </a:xfrm>
          <a:prstGeom prst="bentConnector2">
            <a:avLst/>
          </a:prstGeom>
          <a:ln>
            <a:solidFill>
              <a:schemeClr val="accent1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Right Arrow 64"/>
          <p:cNvSpPr/>
          <p:nvPr/>
        </p:nvSpPr>
        <p:spPr>
          <a:xfrm>
            <a:off x="2353082" y="5618760"/>
            <a:ext cx="9591540" cy="1239240"/>
          </a:xfrm>
          <a:prstGeom prst="rightArrow">
            <a:avLst/>
          </a:prstGeom>
          <a:solidFill>
            <a:srgbClr val="F5703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000" dirty="0" smtClean="0"/>
              <a:t>Continuous </a:t>
            </a:r>
            <a:r>
              <a:rPr lang="en-US" sz="2000" dirty="0" smtClean="0"/>
              <a:t>Service Improvements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20482921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>
              <a:lnSpc>
                <a:spcPct val="100000"/>
              </a:lnSpc>
            </a:pPr>
            <a:r>
              <a:rPr lang="en-US" dirty="0"/>
              <a:t>eduroam Development Roadmap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 Item: eduroam Managed SP 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10569328" cy="4351338"/>
          </a:xfrm>
        </p:spPr>
        <p:txBody>
          <a:bodyPr>
            <a:normAutofit/>
          </a:bodyPr>
          <a:lstStyle/>
          <a:p>
            <a:r>
              <a:rPr lang="de-DE" sz="2400" dirty="0"/>
              <a:t>2019-01 : start of technical development work</a:t>
            </a:r>
          </a:p>
          <a:p>
            <a:r>
              <a:rPr lang="de-DE" sz="2400" dirty="0"/>
              <a:t>2019-06 : running prototype</a:t>
            </a:r>
          </a:p>
          <a:p>
            <a:r>
              <a:rPr lang="de-DE" sz="2400" dirty="0"/>
              <a:t>2019-12 : product ready for pilot on the technical side</a:t>
            </a:r>
          </a:p>
          <a:p>
            <a:r>
              <a:rPr lang="de-DE" sz="2400" dirty="0"/>
              <a:t>2020-06 : start of PLM-approved pilot</a:t>
            </a:r>
          </a:p>
          <a:p>
            <a:r>
              <a:rPr lang="de-DE" sz="2400" dirty="0"/>
              <a:t>2020-12 : preparations for transition to service</a:t>
            </a:r>
          </a:p>
          <a:p>
            <a:r>
              <a:rPr lang="de-DE" sz="2400" dirty="0"/>
              <a:t>2021-06 : system in production service (coinciding with CAT software release 2.1)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016793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eduroam Development Roadmap</a:t>
            </a:r>
            <a:br>
              <a:rPr lang="en-US" dirty="0"/>
            </a:b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Work Item: eduPKI certificate provisioning redesign -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>Timeline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998895" y="1428050"/>
            <a:ext cx="9644296" cy="4351338"/>
          </a:xfrm>
        </p:spPr>
        <p:txBody>
          <a:bodyPr>
            <a:normAutofit/>
          </a:bodyPr>
          <a:lstStyle/>
          <a:p>
            <a:r>
              <a:rPr lang="de-DE" sz="2400" dirty="0"/>
              <a:t>2019-06 : start of technical development work and policy change process</a:t>
            </a:r>
          </a:p>
          <a:p>
            <a:r>
              <a:rPr lang="de-DE" sz="2400" dirty="0"/>
              <a:t>2019-12 : system ready for testing</a:t>
            </a:r>
          </a:p>
          <a:p>
            <a:r>
              <a:rPr lang="de-DE" sz="2400" dirty="0"/>
              <a:t>2020-06 : functionality available in CAT 2.0.x</a:t>
            </a:r>
          </a:p>
          <a:p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986031605"/>
      </p:ext>
    </p:extLst>
  </p:cSld>
  <p:clrMapOvr>
    <a:masterClrMapping/>
  </p:clrMapOvr>
</p:sld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F0D53517-DC4C-42F8-B944-CCCDD25CB367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5273F204-CA29-4970-A291-96C38A254A9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ÉANT Presentation Template - January 2019.potx" id="{C75197DE-6BC4-482B-99D9-4AADF1BC1D3E}" vid="{4F2CA9C0-1B7A-4C8E-87BD-92F52FBB38D8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?mso-contentType ?>
<spe:Receivers xmlns:spe="http://schemas.microsoft.com/sharepoint/events"/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C0D0CCC116D824E94D5197157A71E74" ma:contentTypeVersion="9" ma:contentTypeDescription="Create a new document." ma:contentTypeScope="" ma:versionID="b0dc93aec97a195a8c44618334346013">
  <xsd:schema xmlns:xsd="http://www.w3.org/2001/XMLSchema" xmlns:xs="http://www.w3.org/2001/XMLSchema" xmlns:p="http://schemas.microsoft.com/office/2006/metadata/properties" xmlns:ns2="e2e8627e-9120-4592-bf70-1c86d23ddb27" xmlns:ns3="33c70a20-266a-45ad-bf4a-dd457e1766dc" targetNamespace="http://schemas.microsoft.com/office/2006/metadata/properties" ma:root="true" ma:fieldsID="562224ac87c608219a36e8f3c48ed8c7" ns2:_="" ns3:_="">
    <xsd:import namespace="e2e8627e-9120-4592-bf70-1c86d23ddb27"/>
    <xsd:import namespace="33c70a20-266a-45ad-bf4a-dd457e1766dc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Document_x0020_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2e8627e-9120-4592-bf70-1c86d23ddb27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3c70a20-266a-45ad-bf4a-dd457e1766dc" elementFormDefault="qualified">
    <xsd:import namespace="http://schemas.microsoft.com/office/2006/documentManagement/types"/>
    <xsd:import namespace="http://schemas.microsoft.com/office/infopath/2007/PartnerControls"/>
    <xsd:element name="Document_x0020_ID" ma:index="11" nillable="true" ma:displayName="Document ID" ma:description="This column will be updated automatically 1 minute after the document is added." ma:internalName="Document_x0020_ID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ocument_x0020_ID xmlns="33c70a20-266a-45ad-bf4a-dd457e1766dc" xsi:nil="true"/>
    <_dlc_DocId xmlns="e2e8627e-9120-4592-bf70-1c86d23ddb27">GN43-515-136</_dlc_DocId>
    <_dlc_DocIdUrl xmlns="e2e8627e-9120-4592-bf70-1c86d23ddb27">
      <Url>https://intranet.geant.org/gn4/3/_layouts/15/DocIdRedir.aspx?ID=GN43-515-136</Url>
      <Description>GN43-515-136</Description>
    </_dlc_DocIdUrl>
  </documentManagement>
</p:properties>
</file>

<file path=customXml/itemProps1.xml><?xml version="1.0" encoding="utf-8"?>
<ds:datastoreItem xmlns:ds="http://schemas.openxmlformats.org/officeDocument/2006/customXml" ds:itemID="{8649602F-C3B1-4A2D-B384-20C27439F6A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97D2B90-AB67-48DF-A1BF-15BE24952868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5FF711D7-E087-42F7-91E8-A6E1BBB82B5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2e8627e-9120-4592-bf70-1c86d23ddb27"/>
    <ds:schemaRef ds:uri="33c70a20-266a-45ad-bf4a-dd457e1766dc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4.xml><?xml version="1.0" encoding="utf-8"?>
<ds:datastoreItem xmlns:ds="http://schemas.openxmlformats.org/officeDocument/2006/customXml" ds:itemID="{DD12A78A-BF01-44C7-9E35-6D822C0E8866}">
  <ds:schemaRefs>
    <ds:schemaRef ds:uri="http://purl.org/dc/dcmitype/"/>
    <ds:schemaRef ds:uri="http://purl.org/dc/terms/"/>
    <ds:schemaRef ds:uri="http://www.w3.org/XML/1998/namespace"/>
    <ds:schemaRef ds:uri="e2e8627e-9120-4592-bf70-1c86d23ddb27"/>
    <ds:schemaRef ds:uri="http://schemas.microsoft.com/office/2006/documentManagement/types"/>
    <ds:schemaRef ds:uri="http://schemas.microsoft.com/office/infopath/2007/PartnerControls"/>
    <ds:schemaRef ds:uri="33c70a20-266a-45ad-bf4a-dd457e1766dc"/>
    <ds:schemaRef ds:uri="http://schemas.openxmlformats.org/package/2006/metadata/core-properties"/>
    <ds:schemaRef ds:uri="http://schemas.microsoft.com/office/2006/metadata/properties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GÉANT Presentation Template - January 2019 (2)</Template>
  <TotalTime>0</TotalTime>
  <Words>609</Words>
  <Application>Microsoft Office PowerPoint</Application>
  <PresentationFormat>Widescreen</PresentationFormat>
  <Paragraphs>116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Advert-Black</vt:lpstr>
      <vt:lpstr>Arial</vt:lpstr>
      <vt:lpstr>Calibri</vt:lpstr>
      <vt:lpstr>Calibri Light</vt:lpstr>
      <vt:lpstr>Tahoma</vt:lpstr>
      <vt:lpstr>Verdana</vt:lpstr>
      <vt:lpstr>Custom Design</vt:lpstr>
      <vt:lpstr>1_Custom Design</vt:lpstr>
      <vt:lpstr>Office Theme</vt:lpstr>
      <vt:lpstr>PowerPoint Presentation</vt:lpstr>
      <vt:lpstr>eduroam Roadmap – Complete Timeline Overview </vt:lpstr>
      <vt:lpstr>eduroam Operations and Deployment Roadmap</vt:lpstr>
      <vt:lpstr>eduroam Operations and Deployment Roadmap Work Item: eduroam db - Timeline</vt:lpstr>
      <vt:lpstr>eduroam Operations and Deployment Roadmap Work Item: eduroam audit - Timeline</vt:lpstr>
      <vt:lpstr>eduroam Operations and Deployment Roadmap Work Item: eduroam documentation - Timeline</vt:lpstr>
      <vt:lpstr>eduroam Development Roadmap</vt:lpstr>
      <vt:lpstr>eduroam Development Roadmap Work Item: eduroam Managed SP - Timeline</vt:lpstr>
      <vt:lpstr>eduroam Development Roadmap Work Item: eduPKI certificate provisioning redesign - Timeline</vt:lpstr>
      <vt:lpstr>eduroam Development Roadmap Work Item: additional building blocks for end-user diagnostics - Timeline</vt:lpstr>
      <vt:lpstr>eduroam Development Roadmap Work Item: radsecproxy software development - Timeline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Marina</dc:creator>
  <cp:lastModifiedBy>Marina</cp:lastModifiedBy>
  <cp:revision>11</cp:revision>
  <dcterms:created xsi:type="dcterms:W3CDTF">2019-05-23T15:01:58Z</dcterms:created>
  <dcterms:modified xsi:type="dcterms:W3CDTF">2019-05-31T12:49:01Z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0x010100EC0D0CCC116D824E94D5197157A71E74</vt:lpwstr>
  </property>
  <property fmtid="{D5CDD505-2E9C-101B-9397-08002B2CF9AE}" pid="3" name="_dlc_DocIdItemGuid">
    <vt:lpwstr>68c1bbe1-8a69-42b5-8706-d750b32199af</vt:lpwstr>
  </property>
</Properties>
</file>