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19"/>
  </p:notesMasterIdLst>
  <p:sldIdLst>
    <p:sldId id="360" r:id="rId4"/>
    <p:sldId id="362" r:id="rId5"/>
    <p:sldId id="376" r:id="rId6"/>
    <p:sldId id="377" r:id="rId7"/>
    <p:sldId id="368" r:id="rId8"/>
    <p:sldId id="369" r:id="rId9"/>
    <p:sldId id="370" r:id="rId10"/>
    <p:sldId id="371" r:id="rId11"/>
    <p:sldId id="374" r:id="rId12"/>
    <p:sldId id="372" r:id="rId13"/>
    <p:sldId id="373" r:id="rId14"/>
    <p:sldId id="375" r:id="rId15"/>
    <p:sldId id="358" r:id="rId16"/>
    <p:sldId id="367" r:id="rId17"/>
    <p:sldId id="36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81703" autoAdjust="0"/>
  </p:normalViewPr>
  <p:slideViewPr>
    <p:cSldViewPr snapToGrid="0">
      <p:cViewPr varScale="1">
        <p:scale>
          <a:sx n="87" d="100"/>
          <a:sy n="87" d="100"/>
        </p:scale>
        <p:origin x="224" y="6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GÉANT member nrens:</a:t>
            </a:r>
            <a:r>
              <a:rPr lang="en-GB" baseline="0"/>
              <a:t> csirt teams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tint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3F8-1E4D-AE29-647881042233}"/>
              </c:ext>
            </c:extLst>
          </c:dPt>
          <c:dPt>
            <c:idx val="1"/>
            <c:bubble3D val="0"/>
            <c:spPr>
              <a:solidFill>
                <a:schemeClr val="accent5">
                  <a:tint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3F8-1E4D-AE29-647881042233}"/>
              </c:ext>
            </c:extLst>
          </c:dPt>
          <c:dPt>
            <c:idx val="2"/>
            <c:bubble3D val="0"/>
            <c:spPr>
              <a:solidFill>
                <a:schemeClr val="accent5">
                  <a:shade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3F8-1E4D-AE29-647881042233}"/>
              </c:ext>
            </c:extLst>
          </c:dPt>
          <c:dPt>
            <c:idx val="3"/>
            <c:bubble3D val="0"/>
            <c:spPr>
              <a:solidFill>
                <a:schemeClr val="accent5">
                  <a:shade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3F8-1E4D-AE29-647881042233}"/>
              </c:ext>
            </c:extLst>
          </c:dPt>
          <c:dLbls>
            <c:dLbl>
              <c:idx val="0"/>
              <c:layout>
                <c:manualLayout>
                  <c:x val="-0.1296192038495188"/>
                  <c:y val="0.122154418197725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F8-1E4D-AE29-647881042233}"/>
                </c:ext>
              </c:extLst>
            </c:dLbl>
            <c:dLbl>
              <c:idx val="1"/>
              <c:layout>
                <c:manualLayout>
                  <c:x val="-0.10662751531058617"/>
                  <c:y val="-0.1441932779235929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3F8-1E4D-AE29-647881042233}"/>
                </c:ext>
              </c:extLst>
            </c:dLbl>
            <c:dLbl>
              <c:idx val="2"/>
              <c:layout>
                <c:manualLayout>
                  <c:x val="0.18269225721784771"/>
                  <c:y val="-7.939340915718877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3F8-1E4D-AE29-647881042233}"/>
                </c:ext>
              </c:extLst>
            </c:dLbl>
            <c:dLbl>
              <c:idx val="3"/>
              <c:layout>
                <c:manualLayout>
                  <c:x val="8.0559711286089242E-2"/>
                  <c:y val="0.125939778361038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3F8-1E4D-AE29-6478810422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Sheet1!$A$9:$A$12</c:f>
              <c:strCache>
                <c:ptCount val="4"/>
                <c:pt idx="0">
                  <c:v>No team</c:v>
                </c:pt>
                <c:pt idx="1">
                  <c:v>Listed</c:v>
                </c:pt>
                <c:pt idx="2">
                  <c:v>Accredited</c:v>
                </c:pt>
                <c:pt idx="3">
                  <c:v>Certified</c:v>
                </c:pt>
              </c:strCache>
            </c:strRef>
          </c:cat>
          <c:val>
            <c:numRef>
              <c:f>Sheet1!$B$9:$B$12</c:f>
              <c:numCache>
                <c:formatCode>General</c:formatCode>
                <c:ptCount val="4"/>
                <c:pt idx="0">
                  <c:v>12</c:v>
                </c:pt>
                <c:pt idx="1">
                  <c:v>9</c:v>
                </c:pt>
                <c:pt idx="2">
                  <c:v>17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3F8-1E4D-AE29-647881042233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BBEC0D-9CF7-2244-96DD-2856CB818902}" type="doc">
      <dgm:prSet loTypeId="urn:microsoft.com/office/officeart/2005/8/layout/matrix3" loCatId="matrix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7C639EB1-6E03-6A44-BC61-C8BEFA4EB530}">
      <dgm:prSet/>
      <dgm:spPr/>
      <dgm:t>
        <a:bodyPr/>
        <a:lstStyle/>
        <a:p>
          <a:r>
            <a:rPr lang="en-GB" dirty="0"/>
            <a:t>A starting point for NRENs looking to develop or enhance current security practice</a:t>
          </a:r>
        </a:p>
      </dgm:t>
    </dgm:pt>
    <dgm:pt modelId="{256612CB-3349-F346-91A8-B4082DE1D5C4}" type="parTrans" cxnId="{9683F70D-E807-5D4B-88AC-C51FA6E8D193}">
      <dgm:prSet/>
      <dgm:spPr/>
      <dgm:t>
        <a:bodyPr/>
        <a:lstStyle/>
        <a:p>
          <a:endParaRPr lang="en-GB"/>
        </a:p>
      </dgm:t>
    </dgm:pt>
    <dgm:pt modelId="{4027F4EE-5E67-FD45-87EE-070858DB3369}" type="sibTrans" cxnId="{9683F70D-E807-5D4B-88AC-C51FA6E8D193}">
      <dgm:prSet/>
      <dgm:spPr/>
      <dgm:t>
        <a:bodyPr/>
        <a:lstStyle/>
        <a:p>
          <a:endParaRPr lang="en-GB"/>
        </a:p>
      </dgm:t>
    </dgm:pt>
    <dgm:pt modelId="{329FE496-6A2F-A640-847B-1654B6E59A84}">
      <dgm:prSet/>
      <dgm:spPr/>
      <dgm:t>
        <a:bodyPr/>
        <a:lstStyle/>
        <a:p>
          <a:r>
            <a:rPr lang="en-GB" dirty="0"/>
            <a:t>A tool for benchmarking the current status of NREN development in security</a:t>
          </a:r>
        </a:p>
      </dgm:t>
    </dgm:pt>
    <dgm:pt modelId="{C8C6C93D-A9E8-4A43-8EF6-DE92840F6942}" type="parTrans" cxnId="{30B13C00-D23A-1F4B-BB55-2C88690DC5F6}">
      <dgm:prSet/>
      <dgm:spPr/>
      <dgm:t>
        <a:bodyPr/>
        <a:lstStyle/>
        <a:p>
          <a:endParaRPr lang="en-GB"/>
        </a:p>
      </dgm:t>
    </dgm:pt>
    <dgm:pt modelId="{B0B8F832-CEF0-BC46-9966-4B2C404D1A8D}" type="sibTrans" cxnId="{30B13C00-D23A-1F4B-BB55-2C88690DC5F6}">
      <dgm:prSet/>
      <dgm:spPr/>
      <dgm:t>
        <a:bodyPr/>
        <a:lstStyle/>
        <a:p>
          <a:endParaRPr lang="en-GB"/>
        </a:p>
      </dgm:t>
    </dgm:pt>
    <dgm:pt modelId="{BCE767EB-1F1A-FC4B-96BC-0DC1786D6287}">
      <dgm:prSet/>
      <dgm:spPr/>
      <dgm:t>
        <a:bodyPr/>
        <a:lstStyle/>
        <a:p>
          <a:r>
            <a:rPr lang="en-GB" dirty="0"/>
            <a:t>A guide for NRENS to reach a minimal level of security offer</a:t>
          </a:r>
        </a:p>
      </dgm:t>
    </dgm:pt>
    <dgm:pt modelId="{59DEC171-EDED-E748-BFDC-706286370B80}" type="parTrans" cxnId="{381025B6-B65A-9144-A12E-EC5CE5603B3A}">
      <dgm:prSet/>
      <dgm:spPr/>
      <dgm:t>
        <a:bodyPr/>
        <a:lstStyle/>
        <a:p>
          <a:endParaRPr lang="en-GB"/>
        </a:p>
      </dgm:t>
    </dgm:pt>
    <dgm:pt modelId="{B4EC70D5-62DD-5142-AECF-3C1384C04E98}" type="sibTrans" cxnId="{381025B6-B65A-9144-A12E-EC5CE5603B3A}">
      <dgm:prSet/>
      <dgm:spPr/>
      <dgm:t>
        <a:bodyPr/>
        <a:lstStyle/>
        <a:p>
          <a:endParaRPr lang="en-GB"/>
        </a:p>
      </dgm:t>
    </dgm:pt>
    <dgm:pt modelId="{3B8E9825-4538-684D-BC5A-AE22ED19AE6D}">
      <dgm:prSet/>
      <dgm:spPr/>
      <dgm:t>
        <a:bodyPr/>
        <a:lstStyle/>
        <a:p>
          <a:r>
            <a:rPr lang="en-GB" dirty="0"/>
            <a:t>An opportunity to make NREN security programs comparable</a:t>
          </a:r>
        </a:p>
      </dgm:t>
    </dgm:pt>
    <dgm:pt modelId="{AA82CC06-B69A-2F44-882D-FE0B52707CCB}" type="parTrans" cxnId="{EF2D4334-2E05-D14B-AC9B-491FC5CEF091}">
      <dgm:prSet/>
      <dgm:spPr/>
      <dgm:t>
        <a:bodyPr/>
        <a:lstStyle/>
        <a:p>
          <a:endParaRPr lang="en-GB"/>
        </a:p>
      </dgm:t>
    </dgm:pt>
    <dgm:pt modelId="{5E86BCD0-9DA4-D14B-9B13-AF858D04E731}" type="sibTrans" cxnId="{EF2D4334-2E05-D14B-AC9B-491FC5CEF091}">
      <dgm:prSet/>
      <dgm:spPr/>
      <dgm:t>
        <a:bodyPr/>
        <a:lstStyle/>
        <a:p>
          <a:endParaRPr lang="en-GB"/>
        </a:p>
      </dgm:t>
    </dgm:pt>
    <dgm:pt modelId="{0C17E839-F110-3748-B004-FBB3FC11A790}" type="pres">
      <dgm:prSet presAssocID="{80BBEC0D-9CF7-2244-96DD-2856CB818902}" presName="matrix" presStyleCnt="0">
        <dgm:presLayoutVars>
          <dgm:chMax val="1"/>
          <dgm:dir/>
          <dgm:resizeHandles val="exact"/>
        </dgm:presLayoutVars>
      </dgm:prSet>
      <dgm:spPr/>
    </dgm:pt>
    <dgm:pt modelId="{FC1E7ED7-F59B-BE40-8367-4A9090E32D54}" type="pres">
      <dgm:prSet presAssocID="{80BBEC0D-9CF7-2244-96DD-2856CB818902}" presName="diamond" presStyleLbl="bgShp" presStyleIdx="0" presStyleCnt="1"/>
      <dgm:spPr/>
    </dgm:pt>
    <dgm:pt modelId="{48733C49-7859-874E-B830-745E425A4EC9}" type="pres">
      <dgm:prSet presAssocID="{80BBEC0D-9CF7-2244-96DD-2856CB818902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62CEC64-3FDE-BF4C-8F0C-C9D3B5FDD0A2}" type="pres">
      <dgm:prSet presAssocID="{80BBEC0D-9CF7-2244-96DD-2856CB818902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6D5AC2B-A28B-DC40-89A9-461BA51DE0BE}" type="pres">
      <dgm:prSet presAssocID="{80BBEC0D-9CF7-2244-96DD-2856CB818902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45B9FCC-E143-B74A-B226-E00177D2188A}" type="pres">
      <dgm:prSet presAssocID="{80BBEC0D-9CF7-2244-96DD-2856CB818902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30B13C00-D23A-1F4B-BB55-2C88690DC5F6}" srcId="{80BBEC0D-9CF7-2244-96DD-2856CB818902}" destId="{329FE496-6A2F-A640-847B-1654B6E59A84}" srcOrd="1" destOrd="0" parTransId="{C8C6C93D-A9E8-4A43-8EF6-DE92840F6942}" sibTransId="{B0B8F832-CEF0-BC46-9966-4B2C404D1A8D}"/>
    <dgm:cxn modelId="{9683F70D-E807-5D4B-88AC-C51FA6E8D193}" srcId="{80BBEC0D-9CF7-2244-96DD-2856CB818902}" destId="{7C639EB1-6E03-6A44-BC61-C8BEFA4EB530}" srcOrd="0" destOrd="0" parTransId="{256612CB-3349-F346-91A8-B4082DE1D5C4}" sibTransId="{4027F4EE-5E67-FD45-87EE-070858DB3369}"/>
    <dgm:cxn modelId="{166FC911-978E-C540-9745-18105DE3C197}" type="presOf" srcId="{329FE496-6A2F-A640-847B-1654B6E59A84}" destId="{362CEC64-3FDE-BF4C-8F0C-C9D3B5FDD0A2}" srcOrd="0" destOrd="0" presId="urn:microsoft.com/office/officeart/2005/8/layout/matrix3"/>
    <dgm:cxn modelId="{5A375123-A79F-024F-B6E1-FB108D4BF505}" type="presOf" srcId="{3B8E9825-4538-684D-BC5A-AE22ED19AE6D}" destId="{D45B9FCC-E143-B74A-B226-E00177D2188A}" srcOrd="0" destOrd="0" presId="urn:microsoft.com/office/officeart/2005/8/layout/matrix3"/>
    <dgm:cxn modelId="{EF2D4334-2E05-D14B-AC9B-491FC5CEF091}" srcId="{80BBEC0D-9CF7-2244-96DD-2856CB818902}" destId="{3B8E9825-4538-684D-BC5A-AE22ED19AE6D}" srcOrd="3" destOrd="0" parTransId="{AA82CC06-B69A-2F44-882D-FE0B52707CCB}" sibTransId="{5E86BCD0-9DA4-D14B-9B13-AF858D04E731}"/>
    <dgm:cxn modelId="{9791AE63-E6E9-254E-A7F9-E572D51056B2}" type="presOf" srcId="{80BBEC0D-9CF7-2244-96DD-2856CB818902}" destId="{0C17E839-F110-3748-B004-FBB3FC11A790}" srcOrd="0" destOrd="0" presId="urn:microsoft.com/office/officeart/2005/8/layout/matrix3"/>
    <dgm:cxn modelId="{381025B6-B65A-9144-A12E-EC5CE5603B3A}" srcId="{80BBEC0D-9CF7-2244-96DD-2856CB818902}" destId="{BCE767EB-1F1A-FC4B-96BC-0DC1786D6287}" srcOrd="2" destOrd="0" parTransId="{59DEC171-EDED-E748-BFDC-706286370B80}" sibTransId="{B4EC70D5-62DD-5142-AECF-3C1384C04E98}"/>
    <dgm:cxn modelId="{926EF4CF-6A73-D24F-83BC-B9DA50001DEC}" type="presOf" srcId="{7C639EB1-6E03-6A44-BC61-C8BEFA4EB530}" destId="{48733C49-7859-874E-B830-745E425A4EC9}" srcOrd="0" destOrd="0" presId="urn:microsoft.com/office/officeart/2005/8/layout/matrix3"/>
    <dgm:cxn modelId="{65F363F9-030A-BD43-B372-5CA505974ACE}" type="presOf" srcId="{BCE767EB-1F1A-FC4B-96BC-0DC1786D6287}" destId="{06D5AC2B-A28B-DC40-89A9-461BA51DE0BE}" srcOrd="0" destOrd="0" presId="urn:microsoft.com/office/officeart/2005/8/layout/matrix3"/>
    <dgm:cxn modelId="{EF9E046C-3DCA-5B4F-86CC-650311AF8390}" type="presParOf" srcId="{0C17E839-F110-3748-B004-FBB3FC11A790}" destId="{FC1E7ED7-F59B-BE40-8367-4A9090E32D54}" srcOrd="0" destOrd="0" presId="urn:microsoft.com/office/officeart/2005/8/layout/matrix3"/>
    <dgm:cxn modelId="{CF64D4B2-EABA-1A4B-B826-853991811249}" type="presParOf" srcId="{0C17E839-F110-3748-B004-FBB3FC11A790}" destId="{48733C49-7859-874E-B830-745E425A4EC9}" srcOrd="1" destOrd="0" presId="urn:microsoft.com/office/officeart/2005/8/layout/matrix3"/>
    <dgm:cxn modelId="{A0AD135E-EAC1-524E-8FDF-403B3D8BD64D}" type="presParOf" srcId="{0C17E839-F110-3748-B004-FBB3FC11A790}" destId="{362CEC64-3FDE-BF4C-8F0C-C9D3B5FDD0A2}" srcOrd="2" destOrd="0" presId="urn:microsoft.com/office/officeart/2005/8/layout/matrix3"/>
    <dgm:cxn modelId="{CD90C91D-9B5A-2048-8440-56DC524A3772}" type="presParOf" srcId="{0C17E839-F110-3748-B004-FBB3FC11A790}" destId="{06D5AC2B-A28B-DC40-89A9-461BA51DE0BE}" srcOrd="3" destOrd="0" presId="urn:microsoft.com/office/officeart/2005/8/layout/matrix3"/>
    <dgm:cxn modelId="{AE5F275F-0AB7-E84F-B6B9-EB7B50B599CC}" type="presParOf" srcId="{0C17E839-F110-3748-B004-FBB3FC11A790}" destId="{D45B9FCC-E143-B74A-B226-E00177D2188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50264E-A5C8-FD4E-90D6-E7596A6CC100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GB"/>
        </a:p>
      </dgm:t>
    </dgm:pt>
    <dgm:pt modelId="{C47DBC4D-C767-854B-B303-CBEFD4ED76BB}">
      <dgm:prSet/>
      <dgm:spPr/>
      <dgm:t>
        <a:bodyPr/>
        <a:lstStyle/>
        <a:p>
          <a:r>
            <a:rPr lang="en-US"/>
            <a:t>41 Baseline Requirements</a:t>
          </a:r>
          <a:endParaRPr lang="en-GB"/>
        </a:p>
      </dgm:t>
    </dgm:pt>
    <dgm:pt modelId="{6C26F5A8-7C6B-4E4E-B29A-46ABC5501AB5}" type="parTrans" cxnId="{9388C2DE-DB8B-3546-AE73-C9B3C7BCD160}">
      <dgm:prSet/>
      <dgm:spPr/>
      <dgm:t>
        <a:bodyPr/>
        <a:lstStyle/>
        <a:p>
          <a:endParaRPr lang="en-GB"/>
        </a:p>
      </dgm:t>
    </dgm:pt>
    <dgm:pt modelId="{0D86CDF2-C618-4646-92D9-5475511835FE}" type="sibTrans" cxnId="{9388C2DE-DB8B-3546-AE73-C9B3C7BCD160}">
      <dgm:prSet/>
      <dgm:spPr/>
      <dgm:t>
        <a:bodyPr/>
        <a:lstStyle/>
        <a:p>
          <a:endParaRPr lang="en-GB"/>
        </a:p>
      </dgm:t>
    </dgm:pt>
    <dgm:pt modelId="{8CC9E171-62BF-234E-BB3D-BFC58A43BD89}">
      <dgm:prSet/>
      <dgm:spPr/>
      <dgm:t>
        <a:bodyPr/>
        <a:lstStyle/>
        <a:p>
          <a:r>
            <a:rPr lang="en-US"/>
            <a:t>33 Level One Requirements</a:t>
          </a:r>
          <a:endParaRPr lang="en-GB"/>
        </a:p>
      </dgm:t>
    </dgm:pt>
    <dgm:pt modelId="{F9F2A9E8-C91E-9443-80FC-5422BDC7AB9E}" type="parTrans" cxnId="{F050AF67-066C-FC45-8AE8-7B4809138C53}">
      <dgm:prSet/>
      <dgm:spPr/>
      <dgm:t>
        <a:bodyPr/>
        <a:lstStyle/>
        <a:p>
          <a:endParaRPr lang="en-GB"/>
        </a:p>
      </dgm:t>
    </dgm:pt>
    <dgm:pt modelId="{89514D15-6069-6343-A754-8EE1FDB4FB01}" type="sibTrans" cxnId="{F050AF67-066C-FC45-8AE8-7B4809138C53}">
      <dgm:prSet/>
      <dgm:spPr/>
      <dgm:t>
        <a:bodyPr/>
        <a:lstStyle/>
        <a:p>
          <a:endParaRPr lang="en-GB"/>
        </a:p>
      </dgm:t>
    </dgm:pt>
    <dgm:pt modelId="{2E4C2DB4-C18C-4F45-BBF6-69BC9882CB8F}">
      <dgm:prSet/>
      <dgm:spPr/>
      <dgm:t>
        <a:bodyPr/>
        <a:lstStyle/>
        <a:p>
          <a:r>
            <a:rPr lang="en-US"/>
            <a:t>15 Level Two Requirements </a:t>
          </a:r>
          <a:endParaRPr lang="en-GB"/>
        </a:p>
      </dgm:t>
    </dgm:pt>
    <dgm:pt modelId="{DBD0ACD0-B4B3-E34A-A888-65D44DF821E7}" type="parTrans" cxnId="{A9919DB8-6671-4349-AEBB-69CD664A7D2F}">
      <dgm:prSet/>
      <dgm:spPr/>
      <dgm:t>
        <a:bodyPr/>
        <a:lstStyle/>
        <a:p>
          <a:endParaRPr lang="en-GB"/>
        </a:p>
      </dgm:t>
    </dgm:pt>
    <dgm:pt modelId="{159519A2-9D3F-4845-8E72-E65A0CEEEB44}" type="sibTrans" cxnId="{A9919DB8-6671-4349-AEBB-69CD664A7D2F}">
      <dgm:prSet/>
      <dgm:spPr/>
      <dgm:t>
        <a:bodyPr/>
        <a:lstStyle/>
        <a:p>
          <a:endParaRPr lang="en-GB"/>
        </a:p>
      </dgm:t>
    </dgm:pt>
    <dgm:pt modelId="{950577DF-E81F-9F44-9FB5-97E15B7A3874}" type="pres">
      <dgm:prSet presAssocID="{4C50264E-A5C8-FD4E-90D6-E7596A6CC100}" presName="CompostProcess" presStyleCnt="0">
        <dgm:presLayoutVars>
          <dgm:dir/>
          <dgm:resizeHandles val="exact"/>
        </dgm:presLayoutVars>
      </dgm:prSet>
      <dgm:spPr/>
    </dgm:pt>
    <dgm:pt modelId="{3BE0C957-0741-AF4C-926A-761B0A86C223}" type="pres">
      <dgm:prSet presAssocID="{4C50264E-A5C8-FD4E-90D6-E7596A6CC100}" presName="arrow" presStyleLbl="bgShp" presStyleIdx="0" presStyleCnt="1"/>
      <dgm:spPr/>
    </dgm:pt>
    <dgm:pt modelId="{1FCC5129-7183-DD40-B7C6-94A73C942D45}" type="pres">
      <dgm:prSet presAssocID="{4C50264E-A5C8-FD4E-90D6-E7596A6CC100}" presName="linearProcess" presStyleCnt="0"/>
      <dgm:spPr/>
    </dgm:pt>
    <dgm:pt modelId="{276EE793-E2C1-E147-951C-03A46E91491D}" type="pres">
      <dgm:prSet presAssocID="{C47DBC4D-C767-854B-B303-CBEFD4ED76BB}" presName="textNode" presStyleLbl="node1" presStyleIdx="0" presStyleCnt="3">
        <dgm:presLayoutVars>
          <dgm:bulletEnabled val="1"/>
        </dgm:presLayoutVars>
      </dgm:prSet>
      <dgm:spPr/>
    </dgm:pt>
    <dgm:pt modelId="{04A2800D-1C8B-AA43-BD92-970B593D65A2}" type="pres">
      <dgm:prSet presAssocID="{0D86CDF2-C618-4646-92D9-5475511835FE}" presName="sibTrans" presStyleCnt="0"/>
      <dgm:spPr/>
    </dgm:pt>
    <dgm:pt modelId="{50A82AC5-5CC0-BE49-A136-01A6AB2EEA3A}" type="pres">
      <dgm:prSet presAssocID="{8CC9E171-62BF-234E-BB3D-BFC58A43BD89}" presName="textNode" presStyleLbl="node1" presStyleIdx="1" presStyleCnt="3">
        <dgm:presLayoutVars>
          <dgm:bulletEnabled val="1"/>
        </dgm:presLayoutVars>
      </dgm:prSet>
      <dgm:spPr/>
    </dgm:pt>
    <dgm:pt modelId="{95AFB395-F321-D84C-9589-611F798A04F3}" type="pres">
      <dgm:prSet presAssocID="{89514D15-6069-6343-A754-8EE1FDB4FB01}" presName="sibTrans" presStyleCnt="0"/>
      <dgm:spPr/>
    </dgm:pt>
    <dgm:pt modelId="{FB8D3F90-5EDE-FB49-AD30-50E98616F30A}" type="pres">
      <dgm:prSet presAssocID="{2E4C2DB4-C18C-4F45-BBF6-69BC9882CB8F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20A970D-80DA-FB4B-9144-0AE29E49F594}" type="presOf" srcId="{C47DBC4D-C767-854B-B303-CBEFD4ED76BB}" destId="{276EE793-E2C1-E147-951C-03A46E91491D}" srcOrd="0" destOrd="0" presId="urn:microsoft.com/office/officeart/2005/8/layout/hProcess9"/>
    <dgm:cxn modelId="{AD23E638-F46F-1844-8181-7E2D629F87E5}" type="presOf" srcId="{2E4C2DB4-C18C-4F45-BBF6-69BC9882CB8F}" destId="{FB8D3F90-5EDE-FB49-AD30-50E98616F30A}" srcOrd="0" destOrd="0" presId="urn:microsoft.com/office/officeart/2005/8/layout/hProcess9"/>
    <dgm:cxn modelId="{F050AF67-066C-FC45-8AE8-7B4809138C53}" srcId="{4C50264E-A5C8-FD4E-90D6-E7596A6CC100}" destId="{8CC9E171-62BF-234E-BB3D-BFC58A43BD89}" srcOrd="1" destOrd="0" parTransId="{F9F2A9E8-C91E-9443-80FC-5422BDC7AB9E}" sibTransId="{89514D15-6069-6343-A754-8EE1FDB4FB01}"/>
    <dgm:cxn modelId="{A9919DB8-6671-4349-AEBB-69CD664A7D2F}" srcId="{4C50264E-A5C8-FD4E-90D6-E7596A6CC100}" destId="{2E4C2DB4-C18C-4F45-BBF6-69BC9882CB8F}" srcOrd="2" destOrd="0" parTransId="{DBD0ACD0-B4B3-E34A-A888-65D44DF821E7}" sibTransId="{159519A2-9D3F-4845-8E72-E65A0CEEEB44}"/>
    <dgm:cxn modelId="{5B6A06C1-0F87-484F-A1FC-212A15A9C7CA}" type="presOf" srcId="{8CC9E171-62BF-234E-BB3D-BFC58A43BD89}" destId="{50A82AC5-5CC0-BE49-A136-01A6AB2EEA3A}" srcOrd="0" destOrd="0" presId="urn:microsoft.com/office/officeart/2005/8/layout/hProcess9"/>
    <dgm:cxn modelId="{7CEBA4D3-CEC3-3C4A-A41B-F0DB1BFCA96E}" type="presOf" srcId="{4C50264E-A5C8-FD4E-90D6-E7596A6CC100}" destId="{950577DF-E81F-9F44-9FB5-97E15B7A3874}" srcOrd="0" destOrd="0" presId="urn:microsoft.com/office/officeart/2005/8/layout/hProcess9"/>
    <dgm:cxn modelId="{9388C2DE-DB8B-3546-AE73-C9B3C7BCD160}" srcId="{4C50264E-A5C8-FD4E-90D6-E7596A6CC100}" destId="{C47DBC4D-C767-854B-B303-CBEFD4ED76BB}" srcOrd="0" destOrd="0" parTransId="{6C26F5A8-7C6B-4E4E-B29A-46ABC5501AB5}" sibTransId="{0D86CDF2-C618-4646-92D9-5475511835FE}"/>
    <dgm:cxn modelId="{EF7FD666-24A0-D649-A98E-0723B394F665}" type="presParOf" srcId="{950577DF-E81F-9F44-9FB5-97E15B7A3874}" destId="{3BE0C957-0741-AF4C-926A-761B0A86C223}" srcOrd="0" destOrd="0" presId="urn:microsoft.com/office/officeart/2005/8/layout/hProcess9"/>
    <dgm:cxn modelId="{DA3948C3-EB93-3A4B-BE4C-A4586432C839}" type="presParOf" srcId="{950577DF-E81F-9F44-9FB5-97E15B7A3874}" destId="{1FCC5129-7183-DD40-B7C6-94A73C942D45}" srcOrd="1" destOrd="0" presId="urn:microsoft.com/office/officeart/2005/8/layout/hProcess9"/>
    <dgm:cxn modelId="{22CEA52F-43E5-354F-A1EB-4A9967E740EE}" type="presParOf" srcId="{1FCC5129-7183-DD40-B7C6-94A73C942D45}" destId="{276EE793-E2C1-E147-951C-03A46E91491D}" srcOrd="0" destOrd="0" presId="urn:microsoft.com/office/officeart/2005/8/layout/hProcess9"/>
    <dgm:cxn modelId="{E982EE39-A1CE-7F42-BC66-1FEAB7DA9EBC}" type="presParOf" srcId="{1FCC5129-7183-DD40-B7C6-94A73C942D45}" destId="{04A2800D-1C8B-AA43-BD92-970B593D65A2}" srcOrd="1" destOrd="0" presId="urn:microsoft.com/office/officeart/2005/8/layout/hProcess9"/>
    <dgm:cxn modelId="{A4BABAFD-9FA9-1D48-A9C1-62D31ECC3237}" type="presParOf" srcId="{1FCC5129-7183-DD40-B7C6-94A73C942D45}" destId="{50A82AC5-5CC0-BE49-A136-01A6AB2EEA3A}" srcOrd="2" destOrd="0" presId="urn:microsoft.com/office/officeart/2005/8/layout/hProcess9"/>
    <dgm:cxn modelId="{D4B5A19F-686D-5E42-9EE5-571BD9EE74D4}" type="presParOf" srcId="{1FCC5129-7183-DD40-B7C6-94A73C942D45}" destId="{95AFB395-F321-D84C-9589-611F798A04F3}" srcOrd="3" destOrd="0" presId="urn:microsoft.com/office/officeart/2005/8/layout/hProcess9"/>
    <dgm:cxn modelId="{E5875F95-3195-494E-9E49-60A4E2EA0C6A}" type="presParOf" srcId="{1FCC5129-7183-DD40-B7C6-94A73C942D45}" destId="{FB8D3F90-5EDE-FB49-AD30-50E98616F30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1E7ED7-F59B-BE40-8367-4A9090E32D54}">
      <dsp:nvSpPr>
        <dsp:cNvPr id="0" name=""/>
        <dsp:cNvSpPr/>
      </dsp:nvSpPr>
      <dsp:spPr>
        <a:xfrm>
          <a:off x="2141537" y="0"/>
          <a:ext cx="4351338" cy="4351338"/>
        </a:xfrm>
        <a:prstGeom prst="diamond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733C49-7859-874E-B830-745E425A4EC9}">
      <dsp:nvSpPr>
        <dsp:cNvPr id="0" name=""/>
        <dsp:cNvSpPr/>
      </dsp:nvSpPr>
      <dsp:spPr>
        <a:xfrm>
          <a:off x="2554914" y="413377"/>
          <a:ext cx="1697021" cy="169702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 starting point for NRENs looking to develop or enhance current security practice</a:t>
          </a:r>
        </a:p>
      </dsp:txBody>
      <dsp:txXfrm>
        <a:off x="2637756" y="496219"/>
        <a:ext cx="1531337" cy="1531337"/>
      </dsp:txXfrm>
    </dsp:sp>
    <dsp:sp modelId="{362CEC64-3FDE-BF4C-8F0C-C9D3B5FDD0A2}">
      <dsp:nvSpPr>
        <dsp:cNvPr id="0" name=""/>
        <dsp:cNvSpPr/>
      </dsp:nvSpPr>
      <dsp:spPr>
        <a:xfrm>
          <a:off x="4382476" y="413377"/>
          <a:ext cx="1697021" cy="169702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 tool for benchmarking the current status of NREN development in security</a:t>
          </a:r>
        </a:p>
      </dsp:txBody>
      <dsp:txXfrm>
        <a:off x="4465318" y="496219"/>
        <a:ext cx="1531337" cy="1531337"/>
      </dsp:txXfrm>
    </dsp:sp>
    <dsp:sp modelId="{06D5AC2B-A28B-DC40-89A9-461BA51DE0BE}">
      <dsp:nvSpPr>
        <dsp:cNvPr id="0" name=""/>
        <dsp:cNvSpPr/>
      </dsp:nvSpPr>
      <dsp:spPr>
        <a:xfrm>
          <a:off x="2554914" y="2240939"/>
          <a:ext cx="1697021" cy="169702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 guide for NRENS to reach a minimal level of security offer</a:t>
          </a:r>
        </a:p>
      </dsp:txBody>
      <dsp:txXfrm>
        <a:off x="2637756" y="2323781"/>
        <a:ext cx="1531337" cy="1531337"/>
      </dsp:txXfrm>
    </dsp:sp>
    <dsp:sp modelId="{D45B9FCC-E143-B74A-B226-E00177D2188A}">
      <dsp:nvSpPr>
        <dsp:cNvPr id="0" name=""/>
        <dsp:cNvSpPr/>
      </dsp:nvSpPr>
      <dsp:spPr>
        <a:xfrm>
          <a:off x="4382476" y="2240939"/>
          <a:ext cx="1697021" cy="169702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An opportunity to make NREN security programs comparable</a:t>
          </a:r>
        </a:p>
      </dsp:txBody>
      <dsp:txXfrm>
        <a:off x="4465318" y="2323781"/>
        <a:ext cx="1531337" cy="15313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E0C957-0741-AF4C-926A-761B0A86C223}">
      <dsp:nvSpPr>
        <dsp:cNvPr id="0" name=""/>
        <dsp:cNvSpPr/>
      </dsp:nvSpPr>
      <dsp:spPr>
        <a:xfrm>
          <a:off x="647522" y="0"/>
          <a:ext cx="7338591" cy="4351338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6EE793-E2C1-E147-951C-03A46E91491D}">
      <dsp:nvSpPr>
        <dsp:cNvPr id="0" name=""/>
        <dsp:cNvSpPr/>
      </dsp:nvSpPr>
      <dsp:spPr>
        <a:xfrm>
          <a:off x="9274" y="1305401"/>
          <a:ext cx="2778951" cy="17405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41 Baseline Requirements</a:t>
          </a:r>
          <a:endParaRPr lang="en-GB" sz="3200" kern="1200"/>
        </a:p>
      </dsp:txBody>
      <dsp:txXfrm>
        <a:off x="94240" y="1390367"/>
        <a:ext cx="2609019" cy="1570603"/>
      </dsp:txXfrm>
    </dsp:sp>
    <dsp:sp modelId="{50A82AC5-5CC0-BE49-A136-01A6AB2EEA3A}">
      <dsp:nvSpPr>
        <dsp:cNvPr id="0" name=""/>
        <dsp:cNvSpPr/>
      </dsp:nvSpPr>
      <dsp:spPr>
        <a:xfrm>
          <a:off x="2927342" y="1305401"/>
          <a:ext cx="2778951" cy="17405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33 Level One Requirements</a:t>
          </a:r>
          <a:endParaRPr lang="en-GB" sz="3200" kern="1200"/>
        </a:p>
      </dsp:txBody>
      <dsp:txXfrm>
        <a:off x="3012308" y="1390367"/>
        <a:ext cx="2609019" cy="1570603"/>
      </dsp:txXfrm>
    </dsp:sp>
    <dsp:sp modelId="{FB8D3F90-5EDE-FB49-AD30-50E98616F30A}">
      <dsp:nvSpPr>
        <dsp:cNvPr id="0" name=""/>
        <dsp:cNvSpPr/>
      </dsp:nvSpPr>
      <dsp:spPr>
        <a:xfrm>
          <a:off x="5845410" y="1305401"/>
          <a:ext cx="2778951" cy="17405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15 Level Two Requirements </a:t>
          </a:r>
          <a:endParaRPr lang="en-GB" sz="3200" kern="1200"/>
        </a:p>
      </dsp:txBody>
      <dsp:txXfrm>
        <a:off x="5930376" y="1390367"/>
        <a:ext cx="2609019" cy="157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22/10/2019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22/10/2019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22/10/2019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18" Type="http://schemas.openxmlformats.org/officeDocument/2006/relationships/image" Target="../media/image54.png"/><Relationship Id="rId3" Type="http://schemas.openxmlformats.org/officeDocument/2006/relationships/image" Target="../media/image39.png"/><Relationship Id="rId21" Type="http://schemas.openxmlformats.org/officeDocument/2006/relationships/image" Target="../media/image57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" Type="http://schemas.openxmlformats.org/officeDocument/2006/relationships/image" Target="../media/image38.png"/><Relationship Id="rId16" Type="http://schemas.openxmlformats.org/officeDocument/2006/relationships/image" Target="../media/image52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24" Type="http://schemas.openxmlformats.org/officeDocument/2006/relationships/image" Target="../media/image60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23" Type="http://schemas.openxmlformats.org/officeDocument/2006/relationships/image" Target="../media/image59.png"/><Relationship Id="rId10" Type="http://schemas.openxmlformats.org/officeDocument/2006/relationships/image" Target="../media/image46.png"/><Relationship Id="rId19" Type="http://schemas.openxmlformats.org/officeDocument/2006/relationships/image" Target="../media/image55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Relationship Id="rId22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18" Type="http://schemas.openxmlformats.org/officeDocument/2006/relationships/image" Target="../media/image77.png"/><Relationship Id="rId3" Type="http://schemas.openxmlformats.org/officeDocument/2006/relationships/image" Target="../media/image62.png"/><Relationship Id="rId21" Type="http://schemas.openxmlformats.org/officeDocument/2006/relationships/image" Target="../media/image80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17" Type="http://schemas.openxmlformats.org/officeDocument/2006/relationships/image" Target="../media/image76.png"/><Relationship Id="rId2" Type="http://schemas.openxmlformats.org/officeDocument/2006/relationships/image" Target="../media/image61.png"/><Relationship Id="rId16" Type="http://schemas.openxmlformats.org/officeDocument/2006/relationships/image" Target="../media/image75.png"/><Relationship Id="rId20" Type="http://schemas.openxmlformats.org/officeDocument/2006/relationships/image" Target="../media/image79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24" Type="http://schemas.openxmlformats.org/officeDocument/2006/relationships/image" Target="../media/image83.png"/><Relationship Id="rId5" Type="http://schemas.openxmlformats.org/officeDocument/2006/relationships/image" Target="../media/image64.png"/><Relationship Id="rId15" Type="http://schemas.openxmlformats.org/officeDocument/2006/relationships/image" Target="../media/image74.png"/><Relationship Id="rId23" Type="http://schemas.openxmlformats.org/officeDocument/2006/relationships/image" Target="../media/image82.png"/><Relationship Id="rId10" Type="http://schemas.openxmlformats.org/officeDocument/2006/relationships/image" Target="../media/image69.png"/><Relationship Id="rId19" Type="http://schemas.openxmlformats.org/officeDocument/2006/relationships/image" Target="../media/image78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Relationship Id="rId14" Type="http://schemas.openxmlformats.org/officeDocument/2006/relationships/image" Target="../media/image73.png"/><Relationship Id="rId22" Type="http://schemas.openxmlformats.org/officeDocument/2006/relationships/image" Target="../media/image8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22/10/2019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Security Baseline 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SIG-ISM Feedback 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DC1FC-2283-644E-86F4-60653ED2E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Reporting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A83C6FC9-6264-8242-8FC0-575F6F4B9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151" y="1327355"/>
            <a:ext cx="8076320" cy="498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914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0393E-5E28-0E42-9C97-23F1BEA4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B70AB-5931-6149-AE19-7A939B9CC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Consultation, consultation, consultation</a:t>
            </a:r>
          </a:p>
          <a:p>
            <a:r>
              <a:rPr lang="en-US" dirty="0"/>
              <a:t>Create final document</a:t>
            </a:r>
          </a:p>
          <a:p>
            <a:r>
              <a:rPr lang="en-US" dirty="0"/>
              <a:t>Create excel version with graphs</a:t>
            </a:r>
          </a:p>
          <a:p>
            <a:r>
              <a:rPr lang="en-US" dirty="0"/>
              <a:t>Work with NRENs to complete</a:t>
            </a:r>
          </a:p>
          <a:p>
            <a:r>
              <a:rPr lang="en-US" dirty="0"/>
              <a:t>Create a web-version for automatic assessment and reporting</a:t>
            </a:r>
          </a:p>
          <a:p>
            <a:r>
              <a:rPr lang="en-US" dirty="0"/>
              <a:t>Support registers / materials (possible):</a:t>
            </a:r>
          </a:p>
          <a:p>
            <a:pPr lvl="1"/>
            <a:r>
              <a:rPr lang="en-US" dirty="0"/>
              <a:t>NREN Threat Catalogue</a:t>
            </a:r>
          </a:p>
          <a:p>
            <a:pPr lvl="1"/>
            <a:r>
              <a:rPr lang="en-US" dirty="0"/>
              <a:t>Legal and Regulatory Register</a:t>
            </a:r>
          </a:p>
          <a:p>
            <a:pPr lvl="1"/>
            <a:r>
              <a:rPr lang="en-US" dirty="0"/>
              <a:t>Standard NREN assets log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17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BB2E9-17EB-2246-8044-97C04A0FB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E4D19-3F2C-FD41-A506-CC1A7A4FC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 overview of the approach: what do you think?</a:t>
            </a:r>
          </a:p>
          <a:p>
            <a:r>
              <a:rPr lang="en-US" dirty="0"/>
              <a:t>Breakdown of Level 0 requirements: does this feel right?</a:t>
            </a:r>
          </a:p>
          <a:p>
            <a:r>
              <a:rPr lang="en-US" dirty="0"/>
              <a:t>Look at Level 1 and 2 if time.  </a:t>
            </a:r>
          </a:p>
        </p:txBody>
      </p:sp>
    </p:spTree>
    <p:extLst>
      <p:ext uri="{BB962C8B-B14F-4D97-AF65-F5344CB8AC3E}">
        <p14:creationId xmlns:p14="http://schemas.microsoft.com/office/powerpoint/2010/main" val="400916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"/>
          <p:cNvSpPr txBox="1">
            <a:spLocks/>
          </p:cNvSpPr>
          <p:nvPr/>
        </p:nvSpPr>
        <p:spPr>
          <a:xfrm>
            <a:off x="2050694" y="2425177"/>
            <a:ext cx="1239497" cy="3480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Earth Observation</a:t>
            </a:r>
          </a:p>
        </p:txBody>
      </p:sp>
      <p:sp>
        <p:nvSpPr>
          <p:cNvPr id="28" name="Content Placeholder 1"/>
          <p:cNvSpPr txBox="1">
            <a:spLocks/>
          </p:cNvSpPr>
          <p:nvPr/>
        </p:nvSpPr>
        <p:spPr>
          <a:xfrm>
            <a:off x="745000" y="2425177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Arts and Education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565" y="1650874"/>
            <a:ext cx="737754" cy="737754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84" y="1652061"/>
            <a:ext cx="735380" cy="735380"/>
          </a:xfrm>
          <a:prstGeom prst="rect">
            <a:avLst/>
          </a:prstGeom>
        </p:spPr>
      </p:pic>
      <p:sp>
        <p:nvSpPr>
          <p:cNvPr id="76" name="Title 37"/>
          <p:cNvSpPr>
            <a:spLocks noGrp="1"/>
          </p:cNvSpPr>
          <p:nvPr>
            <p:ph type="title"/>
          </p:nvPr>
        </p:nvSpPr>
        <p:spPr>
          <a:xfrm>
            <a:off x="886608" y="705164"/>
            <a:ext cx="7966178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Icon set 1 </a:t>
            </a:r>
            <a:r>
              <a:rPr lang="en-GB" sz="2200" b="0" dirty="0">
                <a:solidFill>
                  <a:schemeClr val="bg1">
                    <a:lumMod val="75000"/>
                  </a:schemeClr>
                </a:solidFill>
              </a:rPr>
              <a:t>(use them as much you can)</a:t>
            </a:r>
          </a:p>
        </p:txBody>
      </p:sp>
      <p:sp>
        <p:nvSpPr>
          <p:cNvPr id="78" name="Content Placeholder 1"/>
          <p:cNvSpPr txBox="1">
            <a:spLocks/>
          </p:cNvSpPr>
          <p:nvPr/>
        </p:nvSpPr>
        <p:spPr>
          <a:xfrm>
            <a:off x="3423471" y="2431057"/>
            <a:ext cx="1108451" cy="3362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Energy</a:t>
            </a:r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820" y="1650874"/>
            <a:ext cx="737754" cy="737754"/>
          </a:xfrm>
          <a:prstGeom prst="rect">
            <a:avLst/>
          </a:prstGeom>
        </p:spPr>
      </p:pic>
      <p:sp>
        <p:nvSpPr>
          <p:cNvPr id="80" name="Content Placeholder 1"/>
          <p:cNvSpPr txBox="1">
            <a:spLocks/>
          </p:cNvSpPr>
          <p:nvPr/>
        </p:nvSpPr>
        <p:spPr>
          <a:xfrm>
            <a:off x="4696784" y="2425177"/>
            <a:ext cx="1176335" cy="425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Health and Medicine</a:t>
            </a: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075" y="1650874"/>
            <a:ext cx="737754" cy="737754"/>
          </a:xfrm>
          <a:prstGeom prst="rect">
            <a:avLst/>
          </a:prstGeom>
        </p:spPr>
      </p:pic>
      <p:sp>
        <p:nvSpPr>
          <p:cNvPr id="82" name="Content Placeholder 1"/>
          <p:cNvSpPr txBox="1">
            <a:spLocks/>
          </p:cNvSpPr>
          <p:nvPr/>
        </p:nvSpPr>
        <p:spPr>
          <a:xfrm>
            <a:off x="6050416" y="2425177"/>
            <a:ext cx="1079987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Space</a:t>
            </a:r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330" y="1650874"/>
            <a:ext cx="737754" cy="737754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585" y="1686580"/>
            <a:ext cx="738597" cy="738597"/>
          </a:xfrm>
          <a:prstGeom prst="rect">
            <a:avLst/>
          </a:prstGeom>
        </p:spPr>
      </p:pic>
      <p:sp>
        <p:nvSpPr>
          <p:cNvPr id="85" name="Content Placeholder 1"/>
          <p:cNvSpPr txBox="1">
            <a:spLocks/>
          </p:cNvSpPr>
          <p:nvPr/>
        </p:nvSpPr>
        <p:spPr>
          <a:xfrm>
            <a:off x="7516092" y="2425177"/>
            <a:ext cx="767582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Physics</a:t>
            </a:r>
          </a:p>
        </p:txBody>
      </p:sp>
      <p:sp>
        <p:nvSpPr>
          <p:cNvPr id="86" name="Content Placeholder 1"/>
          <p:cNvSpPr txBox="1">
            <a:spLocks/>
          </p:cNvSpPr>
          <p:nvPr/>
        </p:nvSpPr>
        <p:spPr>
          <a:xfrm>
            <a:off x="8720383" y="2427194"/>
            <a:ext cx="983122" cy="2813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 Groups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5" y="1684159"/>
            <a:ext cx="741018" cy="741018"/>
          </a:xfrm>
          <a:prstGeom prst="rect">
            <a:avLst/>
          </a:prstGeom>
        </p:spPr>
      </p:pic>
      <p:sp>
        <p:nvSpPr>
          <p:cNvPr id="88" name="Content Placeholder 1"/>
          <p:cNvSpPr txBox="1">
            <a:spLocks/>
          </p:cNvSpPr>
          <p:nvPr/>
        </p:nvSpPr>
        <p:spPr>
          <a:xfrm>
            <a:off x="922866" y="3875481"/>
            <a:ext cx="883016" cy="347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Cloud Services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97" y="3094860"/>
            <a:ext cx="737754" cy="737754"/>
          </a:xfrm>
          <a:prstGeom prst="rect">
            <a:avLst/>
          </a:prstGeom>
        </p:spPr>
      </p:pic>
      <p:sp>
        <p:nvSpPr>
          <p:cNvPr id="90" name="Content Placeholder 1"/>
          <p:cNvSpPr txBox="1">
            <a:spLocks/>
          </p:cNvSpPr>
          <p:nvPr/>
        </p:nvSpPr>
        <p:spPr>
          <a:xfrm>
            <a:off x="1854084" y="3875481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Strategy and</a:t>
            </a:r>
            <a:br>
              <a:rPr lang="en-GB" sz="1200" dirty="0"/>
            </a:br>
            <a:r>
              <a:rPr lang="en-GB" sz="1200" dirty="0"/>
              <a:t> Vision</a:t>
            </a:r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565" y="3094860"/>
            <a:ext cx="737754" cy="737754"/>
          </a:xfrm>
          <a:prstGeom prst="rect">
            <a:avLst/>
          </a:prstGeom>
        </p:spPr>
      </p:pic>
      <p:sp>
        <p:nvSpPr>
          <p:cNvPr id="92" name="Content Placeholder 1"/>
          <p:cNvSpPr txBox="1">
            <a:spLocks/>
          </p:cNvSpPr>
          <p:nvPr/>
        </p:nvSpPr>
        <p:spPr>
          <a:xfrm>
            <a:off x="3525895" y="3875480"/>
            <a:ext cx="90122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Schedule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633" y="3094860"/>
            <a:ext cx="737754" cy="737754"/>
          </a:xfrm>
          <a:prstGeom prst="rect">
            <a:avLst/>
          </a:prstGeom>
        </p:spPr>
      </p:pic>
      <p:sp>
        <p:nvSpPr>
          <p:cNvPr id="94" name="Content Placeholder 1"/>
          <p:cNvSpPr txBox="1">
            <a:spLocks/>
          </p:cNvSpPr>
          <p:nvPr/>
        </p:nvSpPr>
        <p:spPr>
          <a:xfrm>
            <a:off x="4682306" y="3874347"/>
            <a:ext cx="1200544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TFs and SIGs</a:t>
            </a: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701" y="3094860"/>
            <a:ext cx="737754" cy="737754"/>
          </a:xfrm>
          <a:prstGeom prst="rect">
            <a:avLst/>
          </a:prstGeom>
        </p:spPr>
      </p:pic>
      <p:sp>
        <p:nvSpPr>
          <p:cNvPr id="98" name="Content Placeholder 1"/>
          <p:cNvSpPr txBox="1">
            <a:spLocks/>
          </p:cNvSpPr>
          <p:nvPr/>
        </p:nvSpPr>
        <p:spPr>
          <a:xfrm>
            <a:off x="5766902" y="3874347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Storage</a:t>
            </a:r>
          </a:p>
        </p:txBody>
      </p:sp>
      <p:pic>
        <p:nvPicPr>
          <p:cNvPr id="99" name="Picture 9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769" y="3094860"/>
            <a:ext cx="737754" cy="737754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670" y="3091497"/>
            <a:ext cx="737754" cy="737754"/>
          </a:xfrm>
          <a:prstGeom prst="rect">
            <a:avLst/>
          </a:prstGeom>
        </p:spPr>
      </p:pic>
      <p:sp>
        <p:nvSpPr>
          <p:cNvPr id="101" name="Content Placeholder 1"/>
          <p:cNvSpPr txBox="1">
            <a:spLocks/>
          </p:cNvSpPr>
          <p:nvPr/>
        </p:nvSpPr>
        <p:spPr>
          <a:xfrm>
            <a:off x="7083525" y="3876476"/>
            <a:ext cx="1632715" cy="2671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Real-Time Communications</a:t>
            </a:r>
          </a:p>
        </p:txBody>
      </p:sp>
      <p:sp>
        <p:nvSpPr>
          <p:cNvPr id="33" name="Content Placeholder 1"/>
          <p:cNvSpPr txBox="1">
            <a:spLocks/>
          </p:cNvSpPr>
          <p:nvPr/>
        </p:nvSpPr>
        <p:spPr>
          <a:xfrm>
            <a:off x="871699" y="5376918"/>
            <a:ext cx="985350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GÉANT Logo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97" y="4578204"/>
            <a:ext cx="737754" cy="737754"/>
          </a:xfrm>
          <a:prstGeom prst="rect">
            <a:avLst/>
          </a:prstGeom>
        </p:spPr>
      </p:pic>
      <p:sp>
        <p:nvSpPr>
          <p:cNvPr id="36" name="Content Placeholder 1"/>
          <p:cNvSpPr txBox="1">
            <a:spLocks/>
          </p:cNvSpPr>
          <p:nvPr/>
        </p:nvSpPr>
        <p:spPr>
          <a:xfrm>
            <a:off x="2342277" y="5376917"/>
            <a:ext cx="656328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GÉANTPeople</a:t>
            </a:r>
            <a:endParaRPr lang="en-GB" sz="1200" dirty="0"/>
          </a:p>
        </p:txBody>
      </p:sp>
      <p:sp>
        <p:nvSpPr>
          <p:cNvPr id="37" name="Content Placeholder 1"/>
          <p:cNvSpPr txBox="1">
            <a:spLocks/>
          </p:cNvSpPr>
          <p:nvPr/>
        </p:nvSpPr>
        <p:spPr>
          <a:xfrm>
            <a:off x="3160151" y="5380001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GÉANT</a:t>
            </a:r>
            <a:br>
              <a:rPr lang="en-GB" sz="1200" dirty="0"/>
            </a:br>
            <a:r>
              <a:rPr lang="en-GB" sz="1200" dirty="0"/>
              <a:t>Services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564" y="4578204"/>
            <a:ext cx="737754" cy="737754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633" y="4571873"/>
            <a:ext cx="737754" cy="737754"/>
          </a:xfrm>
          <a:prstGeom prst="rect">
            <a:avLst/>
          </a:prstGeom>
        </p:spPr>
      </p:pic>
      <p:sp>
        <p:nvSpPr>
          <p:cNvPr id="40" name="Content Placeholder 1"/>
          <p:cNvSpPr txBox="1">
            <a:spLocks/>
          </p:cNvSpPr>
          <p:nvPr/>
        </p:nvSpPr>
        <p:spPr>
          <a:xfrm>
            <a:off x="8408013" y="3874346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Professional </a:t>
            </a:r>
            <a:br>
              <a:rPr lang="en-GB" sz="1200" dirty="0"/>
            </a:br>
            <a:r>
              <a:rPr lang="en-GB" sz="1200" dirty="0"/>
              <a:t>Services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571" y="3090303"/>
            <a:ext cx="737754" cy="737754"/>
          </a:xfrm>
          <a:prstGeom prst="rect">
            <a:avLst/>
          </a:prstGeom>
        </p:spPr>
      </p:pic>
      <p:sp>
        <p:nvSpPr>
          <p:cNvPr id="42" name="Content Placeholder 1"/>
          <p:cNvSpPr txBox="1">
            <a:spLocks/>
          </p:cNvSpPr>
          <p:nvPr/>
        </p:nvSpPr>
        <p:spPr>
          <a:xfrm>
            <a:off x="4756557" y="5376916"/>
            <a:ext cx="105679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GÉANT</a:t>
            </a:r>
            <a:br>
              <a:rPr lang="en-GB" sz="1200" dirty="0"/>
            </a:br>
            <a:r>
              <a:rPr lang="en-GB" sz="1200" dirty="0"/>
              <a:t>Network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701" y="4571873"/>
            <a:ext cx="737754" cy="737754"/>
          </a:xfrm>
          <a:prstGeom prst="rect">
            <a:avLst/>
          </a:prstGeom>
        </p:spPr>
      </p:pic>
      <p:sp>
        <p:nvSpPr>
          <p:cNvPr id="44" name="Content Placeholder 1"/>
          <p:cNvSpPr txBox="1">
            <a:spLocks/>
          </p:cNvSpPr>
          <p:nvPr/>
        </p:nvSpPr>
        <p:spPr>
          <a:xfrm>
            <a:off x="5777047" y="5376915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GÉANT </a:t>
            </a:r>
            <a:br>
              <a:rPr lang="en-GB" sz="1200" dirty="0"/>
            </a:br>
            <a:r>
              <a:rPr lang="en-GB" sz="1200" dirty="0"/>
              <a:t>Community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532" y="4561390"/>
            <a:ext cx="737754" cy="737754"/>
          </a:xfrm>
          <a:prstGeom prst="rect">
            <a:avLst/>
          </a:prstGeom>
        </p:spPr>
      </p:pic>
      <p:sp>
        <p:nvSpPr>
          <p:cNvPr id="47" name="Content Placeholder 1"/>
          <p:cNvSpPr txBox="1">
            <a:spLocks/>
          </p:cNvSpPr>
          <p:nvPr/>
        </p:nvSpPr>
        <p:spPr>
          <a:xfrm>
            <a:off x="8676833" y="5380295"/>
            <a:ext cx="1066957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Research Programmes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5" y="4583552"/>
            <a:ext cx="737754" cy="737754"/>
          </a:xfrm>
          <a:prstGeom prst="rect">
            <a:avLst/>
          </a:prstGeom>
        </p:spPr>
      </p:pic>
      <p:sp>
        <p:nvSpPr>
          <p:cNvPr id="50" name="Content Placeholder 1"/>
          <p:cNvSpPr txBox="1">
            <a:spLocks/>
          </p:cNvSpPr>
          <p:nvPr/>
        </p:nvSpPr>
        <p:spPr>
          <a:xfrm>
            <a:off x="9692732" y="3874346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Connectivity </a:t>
            </a:r>
            <a:br>
              <a:rPr lang="en-GB" sz="1200" dirty="0"/>
            </a:br>
            <a:r>
              <a:rPr lang="en-GB" sz="1200" dirty="0"/>
              <a:t>and Network</a:t>
            </a:r>
          </a:p>
        </p:txBody>
      </p:sp>
      <p:sp>
        <p:nvSpPr>
          <p:cNvPr id="51" name="Content Placeholder 1"/>
          <p:cNvSpPr txBox="1">
            <a:spLocks/>
          </p:cNvSpPr>
          <p:nvPr/>
        </p:nvSpPr>
        <p:spPr>
          <a:xfrm>
            <a:off x="10086756" y="2431829"/>
            <a:ext cx="84466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Efficiency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0213" y="3090303"/>
            <a:ext cx="737754" cy="73775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0214" y="1687423"/>
            <a:ext cx="737754" cy="737754"/>
          </a:xfrm>
          <a:prstGeom prst="rect">
            <a:avLst/>
          </a:prstGeom>
        </p:spPr>
      </p:pic>
      <p:sp>
        <p:nvSpPr>
          <p:cNvPr id="55" name="Content Placeholder 1"/>
          <p:cNvSpPr txBox="1">
            <a:spLocks/>
          </p:cNvSpPr>
          <p:nvPr/>
        </p:nvSpPr>
        <p:spPr>
          <a:xfrm>
            <a:off x="7088281" y="5380001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EU Logo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670" y="4561390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499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811" y="1626379"/>
            <a:ext cx="758954" cy="7620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206" y="1633469"/>
            <a:ext cx="758954" cy="7620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31" y="1635856"/>
            <a:ext cx="758954" cy="7620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979" y="1634364"/>
            <a:ext cx="758954" cy="762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63" y="1628878"/>
            <a:ext cx="758954" cy="7620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71" y="1644556"/>
            <a:ext cx="758954" cy="7620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312" y="1616665"/>
            <a:ext cx="758954" cy="762002"/>
          </a:xfrm>
          <a:prstGeom prst="rect">
            <a:avLst/>
          </a:prstGeom>
        </p:spPr>
      </p:pic>
      <p:sp>
        <p:nvSpPr>
          <p:cNvPr id="96" name="Content Placeholder 1"/>
          <p:cNvSpPr txBox="1">
            <a:spLocks/>
          </p:cNvSpPr>
          <p:nvPr/>
        </p:nvSpPr>
        <p:spPr>
          <a:xfrm>
            <a:off x="543234" y="2427194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Latin America </a:t>
            </a:r>
            <a:br>
              <a:rPr lang="en-GB" sz="1200" dirty="0"/>
            </a:br>
            <a:r>
              <a:rPr lang="en-GB" sz="1200" dirty="0"/>
              <a:t>region</a:t>
            </a:r>
          </a:p>
        </p:txBody>
      </p:sp>
      <p:sp>
        <p:nvSpPr>
          <p:cNvPr id="32" name="Content Placeholder 1"/>
          <p:cNvSpPr txBox="1">
            <a:spLocks/>
          </p:cNvSpPr>
          <p:nvPr/>
        </p:nvSpPr>
        <p:spPr>
          <a:xfrm>
            <a:off x="1854084" y="2427193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CAREN</a:t>
            </a:r>
            <a:br>
              <a:rPr lang="en-GB" sz="1200" dirty="0"/>
            </a:br>
            <a:r>
              <a:rPr lang="en-GB" sz="1200" dirty="0"/>
              <a:t>region </a:t>
            </a:r>
          </a:p>
        </p:txBody>
      </p:sp>
      <p:sp>
        <p:nvSpPr>
          <p:cNvPr id="33" name="Content Placeholder 1"/>
          <p:cNvSpPr txBox="1">
            <a:spLocks/>
          </p:cNvSpPr>
          <p:nvPr/>
        </p:nvSpPr>
        <p:spPr>
          <a:xfrm>
            <a:off x="4472141" y="2432468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AC2 region</a:t>
            </a:r>
          </a:p>
        </p:txBody>
      </p:sp>
      <p:sp>
        <p:nvSpPr>
          <p:cNvPr id="37" name="Content Placeholder 1"/>
          <p:cNvSpPr txBox="1">
            <a:spLocks/>
          </p:cNvSpPr>
          <p:nvPr/>
        </p:nvSpPr>
        <p:spPr>
          <a:xfrm>
            <a:off x="3445991" y="2427193"/>
            <a:ext cx="1066957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Asia Pacific region</a:t>
            </a:r>
          </a:p>
        </p:txBody>
      </p:sp>
      <p:sp>
        <p:nvSpPr>
          <p:cNvPr id="39" name="Content Placeholder 1"/>
          <p:cNvSpPr txBox="1">
            <a:spLocks/>
          </p:cNvSpPr>
          <p:nvPr/>
        </p:nvSpPr>
        <p:spPr>
          <a:xfrm>
            <a:off x="5773874" y="2427193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EUMED region</a:t>
            </a:r>
          </a:p>
        </p:txBody>
      </p:sp>
      <p:sp>
        <p:nvSpPr>
          <p:cNvPr id="40" name="Content Placeholder 1"/>
          <p:cNvSpPr txBox="1">
            <a:spLocks/>
          </p:cNvSpPr>
          <p:nvPr/>
        </p:nvSpPr>
        <p:spPr>
          <a:xfrm>
            <a:off x="8573412" y="2423606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North America</a:t>
            </a:r>
          </a:p>
        </p:txBody>
      </p:sp>
      <p:sp>
        <p:nvSpPr>
          <p:cNvPr id="43" name="Content Placeholder 1"/>
          <p:cNvSpPr txBox="1">
            <a:spLocks/>
          </p:cNvSpPr>
          <p:nvPr/>
        </p:nvSpPr>
        <p:spPr>
          <a:xfrm>
            <a:off x="7365782" y="2423606"/>
            <a:ext cx="105679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EaPConnect</a:t>
            </a:r>
            <a:br>
              <a:rPr lang="en-GB" sz="1200" dirty="0"/>
            </a:br>
            <a:r>
              <a:rPr lang="en-GB" sz="1200" dirty="0"/>
              <a:t>region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740" y="3106388"/>
            <a:ext cx="719401" cy="719401"/>
          </a:xfrm>
          <a:prstGeom prst="rect">
            <a:avLst/>
          </a:prstGeom>
        </p:spPr>
      </p:pic>
      <p:sp>
        <p:nvSpPr>
          <p:cNvPr id="46" name="Content Placeholder 1"/>
          <p:cNvSpPr txBox="1">
            <a:spLocks/>
          </p:cNvSpPr>
          <p:nvPr/>
        </p:nvSpPr>
        <p:spPr>
          <a:xfrm>
            <a:off x="2051066" y="3878310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Glue</a:t>
            </a:r>
          </a:p>
        </p:txBody>
      </p:sp>
      <p:sp>
        <p:nvSpPr>
          <p:cNvPr id="47" name="Content Placeholder 1"/>
          <p:cNvSpPr txBox="1">
            <a:spLocks/>
          </p:cNvSpPr>
          <p:nvPr/>
        </p:nvSpPr>
        <p:spPr>
          <a:xfrm>
            <a:off x="3371700" y="3878310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Vision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182" y="3100805"/>
            <a:ext cx="724984" cy="724984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872" y="3100805"/>
            <a:ext cx="719401" cy="719401"/>
          </a:xfrm>
          <a:prstGeom prst="rect">
            <a:avLst/>
          </a:prstGeom>
        </p:spPr>
      </p:pic>
      <p:sp>
        <p:nvSpPr>
          <p:cNvPr id="51" name="Content Placeholder 1"/>
          <p:cNvSpPr txBox="1">
            <a:spLocks/>
          </p:cNvSpPr>
          <p:nvPr/>
        </p:nvSpPr>
        <p:spPr>
          <a:xfrm>
            <a:off x="4669124" y="3878309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Strategy &amp; Vision</a:t>
            </a:r>
          </a:p>
        </p:txBody>
      </p:sp>
      <p:sp>
        <p:nvSpPr>
          <p:cNvPr id="52" name="Content Placeholder 1"/>
          <p:cNvSpPr txBox="1">
            <a:spLocks/>
          </p:cNvSpPr>
          <p:nvPr/>
        </p:nvSpPr>
        <p:spPr>
          <a:xfrm>
            <a:off x="5966548" y="3878308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Campus</a:t>
            </a:r>
          </a:p>
        </p:txBody>
      </p:sp>
      <p:sp>
        <p:nvSpPr>
          <p:cNvPr id="53" name="Content Placeholder 1"/>
          <p:cNvSpPr txBox="1">
            <a:spLocks/>
          </p:cNvSpPr>
          <p:nvPr/>
        </p:nvSpPr>
        <p:spPr>
          <a:xfrm>
            <a:off x="7283781" y="3878308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Service cogs 1</a:t>
            </a: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749" y="3095222"/>
            <a:ext cx="724984" cy="724984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392" y="3100805"/>
            <a:ext cx="724984" cy="724984"/>
          </a:xfrm>
          <a:prstGeom prst="rect">
            <a:avLst/>
          </a:prstGeom>
        </p:spPr>
      </p:pic>
      <p:sp>
        <p:nvSpPr>
          <p:cNvPr id="59" name="Content Placeholder 1"/>
          <p:cNvSpPr txBox="1">
            <a:spLocks/>
          </p:cNvSpPr>
          <p:nvPr/>
        </p:nvSpPr>
        <p:spPr>
          <a:xfrm>
            <a:off x="8601014" y="3878308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Service cogs 2</a:t>
            </a: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191" y="3095222"/>
            <a:ext cx="724984" cy="724984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983" y="4595314"/>
            <a:ext cx="719401" cy="719401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392" y="4589731"/>
            <a:ext cx="719401" cy="719401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416" y="4589730"/>
            <a:ext cx="719401" cy="719401"/>
          </a:xfrm>
          <a:prstGeom prst="rect">
            <a:avLst/>
          </a:prstGeom>
        </p:spPr>
      </p:pic>
      <p:sp>
        <p:nvSpPr>
          <p:cNvPr id="65" name="Content Placeholder 1"/>
          <p:cNvSpPr txBox="1">
            <a:spLocks/>
          </p:cNvSpPr>
          <p:nvPr/>
        </p:nvSpPr>
        <p:spPr>
          <a:xfrm>
            <a:off x="740217" y="5384110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Pilot</a:t>
            </a:r>
          </a:p>
        </p:txBody>
      </p:sp>
      <p:sp>
        <p:nvSpPr>
          <p:cNvPr id="66" name="Content Placeholder 1"/>
          <p:cNvSpPr txBox="1">
            <a:spLocks/>
          </p:cNvSpPr>
          <p:nvPr/>
        </p:nvSpPr>
        <p:spPr>
          <a:xfrm>
            <a:off x="2053886" y="5371950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Production</a:t>
            </a:r>
          </a:p>
        </p:txBody>
      </p:sp>
      <p:sp>
        <p:nvSpPr>
          <p:cNvPr id="67" name="Content Placeholder 1"/>
          <p:cNvSpPr txBox="1">
            <a:spLocks/>
          </p:cNvSpPr>
          <p:nvPr/>
        </p:nvSpPr>
        <p:spPr>
          <a:xfrm>
            <a:off x="4678128" y="5371949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Journal/Library</a:t>
            </a:r>
          </a:p>
        </p:txBody>
      </p:sp>
      <p:sp>
        <p:nvSpPr>
          <p:cNvPr id="68" name="Content Placeholder 1"/>
          <p:cNvSpPr txBox="1">
            <a:spLocks/>
          </p:cNvSpPr>
          <p:nvPr/>
        </p:nvSpPr>
        <p:spPr>
          <a:xfrm>
            <a:off x="3360095" y="5371949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Developer</a:t>
            </a:r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5989742" y="5371948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Legal</a:t>
            </a: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740" y="4589731"/>
            <a:ext cx="724984" cy="724984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15" y="4589731"/>
            <a:ext cx="724984" cy="724984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749" y="4589730"/>
            <a:ext cx="724984" cy="724984"/>
          </a:xfrm>
          <a:prstGeom prst="rect">
            <a:avLst/>
          </a:prstGeom>
        </p:spPr>
      </p:pic>
      <p:sp>
        <p:nvSpPr>
          <p:cNvPr id="73" name="Content Placeholder 1"/>
          <p:cNvSpPr txBox="1">
            <a:spLocks/>
          </p:cNvSpPr>
          <p:nvPr/>
        </p:nvSpPr>
        <p:spPr>
          <a:xfrm>
            <a:off x="7274536" y="5371947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NREN</a:t>
            </a:r>
          </a:p>
        </p:txBody>
      </p:sp>
      <p:sp>
        <p:nvSpPr>
          <p:cNvPr id="77" name="Content Placeholder 1"/>
          <p:cNvSpPr txBox="1">
            <a:spLocks/>
          </p:cNvSpPr>
          <p:nvPr/>
        </p:nvSpPr>
        <p:spPr>
          <a:xfrm>
            <a:off x="10000680" y="3878308"/>
            <a:ext cx="1070362" cy="426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Finance</a:t>
            </a:r>
          </a:p>
        </p:txBody>
      </p:sp>
      <p:sp>
        <p:nvSpPr>
          <p:cNvPr id="103" name="Content Placeholder 1"/>
          <p:cNvSpPr txBox="1">
            <a:spLocks/>
          </p:cNvSpPr>
          <p:nvPr/>
        </p:nvSpPr>
        <p:spPr>
          <a:xfrm>
            <a:off x="8830294" y="5363490"/>
            <a:ext cx="719041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Events</a:t>
            </a:r>
          </a:p>
        </p:txBody>
      </p:sp>
      <p:pic>
        <p:nvPicPr>
          <p:cNvPr id="107" name="Picture 10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294" y="4589730"/>
            <a:ext cx="737754" cy="737754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984" y="3088837"/>
            <a:ext cx="737754" cy="737754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668" y="1630281"/>
            <a:ext cx="748386" cy="748386"/>
          </a:xfrm>
          <a:prstGeom prst="rect">
            <a:avLst/>
          </a:prstGeom>
        </p:spPr>
      </p:pic>
      <p:sp>
        <p:nvSpPr>
          <p:cNvPr id="110" name="Content Placeholder 1"/>
          <p:cNvSpPr txBox="1">
            <a:spLocks/>
          </p:cNvSpPr>
          <p:nvPr/>
        </p:nvSpPr>
        <p:spPr>
          <a:xfrm>
            <a:off x="10007461" y="2414672"/>
            <a:ext cx="105679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Compass</a:t>
            </a:r>
          </a:p>
        </p:txBody>
      </p:sp>
      <p:sp>
        <p:nvSpPr>
          <p:cNvPr id="111" name="Title 37"/>
          <p:cNvSpPr>
            <a:spLocks noGrp="1"/>
          </p:cNvSpPr>
          <p:nvPr>
            <p:ph type="title"/>
          </p:nvPr>
        </p:nvSpPr>
        <p:spPr>
          <a:xfrm>
            <a:off x="886608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Icon set 2 </a:t>
            </a:r>
            <a:r>
              <a:rPr lang="en-GB" sz="2200" b="0" dirty="0">
                <a:solidFill>
                  <a:schemeClr val="bg1">
                    <a:lumMod val="75000"/>
                  </a:schemeClr>
                </a:solidFill>
              </a:rPr>
              <a:t>(use them as much you can)</a:t>
            </a:r>
          </a:p>
        </p:txBody>
      </p:sp>
      <p:sp>
        <p:nvSpPr>
          <p:cNvPr id="112" name="Content Placeholder 1"/>
          <p:cNvSpPr txBox="1">
            <a:spLocks/>
          </p:cNvSpPr>
          <p:nvPr/>
        </p:nvSpPr>
        <p:spPr>
          <a:xfrm>
            <a:off x="987090" y="3878308"/>
            <a:ext cx="771852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Location</a:t>
            </a:r>
          </a:p>
        </p:txBody>
      </p:sp>
      <p:pic>
        <p:nvPicPr>
          <p:cNvPr id="113" name="Picture 112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23" y="310638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85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22/10/2019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the Security Baseline?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E4D9286-F9C7-FB41-94DC-C0A74A9A4E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9709636"/>
              </p:ext>
            </p:extLst>
          </p:nvPr>
        </p:nvGraphicFramePr>
        <p:xfrm>
          <a:off x="998538" y="1428750"/>
          <a:ext cx="863441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5E375F2-74BB-104C-BE73-987227DB4C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6799860"/>
              </p:ext>
            </p:extLst>
          </p:nvPr>
        </p:nvGraphicFramePr>
        <p:xfrm>
          <a:off x="1091381" y="825910"/>
          <a:ext cx="9040762" cy="5206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5786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35B85-00AC-854E-8119-80C3710B0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3359" y="2209715"/>
            <a:ext cx="8633637" cy="2126311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21 NRENs (of 43) had an easy to find privacy notice or DPO contact information.  The most common information missing was a contact address at the NREN within the notice.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368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46C15-A07D-6540-B13C-B763FF111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Areas Covered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4B1A0F7-4211-2B48-8D68-2A23E8591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4369" y="492370"/>
            <a:ext cx="11718489" cy="888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647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D70AD-5D41-AA46-BEDA-F51C12EE1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Levels: 0, 1, 2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E42965A-23D4-814A-A300-91B445D58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279" y="-705164"/>
            <a:ext cx="9434643" cy="708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596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9471B-7187-6241-8D71-B0F831356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Process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ED36206-092C-B647-9453-DBF581BFE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64" y="705164"/>
            <a:ext cx="9504982" cy="713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136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5C30C-C08E-9F46-AB60-D8A3A31B5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Status: not final!!!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432BB06-08B2-614B-A046-9909B622CF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3683059"/>
              </p:ext>
            </p:extLst>
          </p:nvPr>
        </p:nvGraphicFramePr>
        <p:xfrm>
          <a:off x="1104402" y="1136073"/>
          <a:ext cx="863363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4285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7F103-7E74-3D47-9041-9C04BB667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Sections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030A2A4-69AF-A040-AFFD-699E39A532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037536"/>
              </p:ext>
            </p:extLst>
          </p:nvPr>
        </p:nvGraphicFramePr>
        <p:xfrm>
          <a:off x="1397819" y="1973279"/>
          <a:ext cx="8128000" cy="222116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714091">
                  <a:extLst>
                    <a:ext uri="{9D8B030D-6E8A-4147-A177-3AD203B41FA5}">
                      <a16:colId xmlns:a16="http://schemas.microsoft.com/office/drawing/2014/main" val="1022134878"/>
                    </a:ext>
                  </a:extLst>
                </a:gridCol>
                <a:gridCol w="6413909">
                  <a:extLst>
                    <a:ext uri="{9D8B030D-6E8A-4147-A177-3AD203B41FA5}">
                      <a16:colId xmlns:a16="http://schemas.microsoft.com/office/drawing/2014/main" val="30114975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Title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37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243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792183"/>
                  </a:ext>
                </a:extLst>
              </a:tr>
              <a:tr h="468562">
                <a:tc>
                  <a:txBody>
                    <a:bodyPr/>
                    <a:lstStyle/>
                    <a:p>
                      <a:r>
                        <a:rPr lang="en-US" dirty="0"/>
                        <a:t>Further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545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u="none" strike="noStrike" kern="1200" dirty="0">
                          <a:effectLst/>
                        </a:rPr>
                        <a:t>ISO/IEC 27001 Mapping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514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574276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 Presentation Template - April 2018" id="{4B950231-B176-EE4E-9350-7D86424F741E}" vid="{73F3DC61-176C-1643-A067-72904A6031EC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 Presentation Template - April 2018" id="{4B950231-B176-EE4E-9350-7D86424F741E}" vid="{AAD17C16-2603-3A4C-AE46-A032F245666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 Presentation Template - April 2018" id="{4B950231-B176-EE4E-9350-7D86424F741E}" vid="{E2ABCB90-2ACE-3A42-AB91-6F7E83D49047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1279</TotalTime>
  <Words>431</Words>
  <Application>Microsoft Macintosh PowerPoint</Application>
  <PresentationFormat>Widescreen</PresentationFormat>
  <Paragraphs>117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What is the Security Baseline?</vt:lpstr>
      <vt:lpstr>PowerPoint Presentation</vt:lpstr>
      <vt:lpstr>PowerPoint Presentation</vt:lpstr>
      <vt:lpstr>Areas Covered </vt:lpstr>
      <vt:lpstr>Levels: 0, 1, 2</vt:lpstr>
      <vt:lpstr>Process</vt:lpstr>
      <vt:lpstr>Current Status: not final!!! </vt:lpstr>
      <vt:lpstr>Sections </vt:lpstr>
      <vt:lpstr>Reporting</vt:lpstr>
      <vt:lpstr>Next Steps?</vt:lpstr>
      <vt:lpstr>Discussion</vt:lpstr>
      <vt:lpstr>Icon set 1 (use them as much you can)</vt:lpstr>
      <vt:lpstr>Icon set 2 (use them as much you can)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Nicole Harris</cp:lastModifiedBy>
  <cp:revision>6</cp:revision>
  <dcterms:created xsi:type="dcterms:W3CDTF">2019-10-16T13:38:50Z</dcterms:created>
  <dcterms:modified xsi:type="dcterms:W3CDTF">2019-10-22T07:18:00Z</dcterms:modified>
</cp:coreProperties>
</file>