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732" r:id="rId1"/>
  </p:sldMasterIdLst>
  <p:notesMasterIdLst>
    <p:notesMasterId r:id="rId7"/>
  </p:notesMasterIdLst>
  <p:sldIdLst>
    <p:sldId id="256" r:id="rId2"/>
    <p:sldId id="347" r:id="rId3"/>
    <p:sldId id="263" r:id="rId4"/>
    <p:sldId id="348" r:id="rId5"/>
    <p:sldId id="34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FEFF"/>
    <a:srgbClr val="00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03"/>
    <p:restoredTop sz="94664"/>
  </p:normalViewPr>
  <p:slideViewPr>
    <p:cSldViewPr snapToGrid="0" snapToObjects="1">
      <p:cViewPr varScale="1">
        <p:scale>
          <a:sx n="116" d="100"/>
          <a:sy n="116" d="100"/>
        </p:scale>
        <p:origin x="208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F559E5-008B-E146-9A93-035EFC78745F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81ACAD-4D3C-4E41-A743-830B70092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578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29D88-B178-5A41-9C0A-95DE58E1261F}" type="datetime1">
              <a:rPr lang="en-US" smtClean="0"/>
              <a:t>10/22/19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D6C7-DC08-1E4A-A71A-53750523A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628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4368E-AF7D-574B-AB1E-61188CC1ACC6}" type="datetime1">
              <a:rPr lang="en-US" smtClean="0"/>
              <a:t>10/22/19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D6C7-DC08-1E4A-A71A-53750523A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337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75A8B-DC62-4A4A-9BBA-6308044313C4}" type="datetime1">
              <a:rPr lang="en-US" smtClean="0"/>
              <a:t>10/22/19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D6C7-DC08-1E4A-A71A-53750523A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816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KST DIA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282E6B19-C172-4760-8A97-D66BFBC0201A}" type="datetime1">
              <a:rPr lang="nl-NL" smtClean="0"/>
              <a:t>22-10-19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 tIns="72000"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035995" y="-885712"/>
            <a:ext cx="212004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DIA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77CA6B8A-BEB2-49FD-AE28-FD4427226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7559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5387C-168A-F647-B501-3AD6D0277C7F}" type="datetime1">
              <a:rPr lang="en-US" smtClean="0"/>
              <a:t>10/22/19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D6C7-DC08-1E4A-A71A-53750523A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321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75BDF-B859-DC4A-9056-7F9F984202F0}" type="datetime1">
              <a:rPr lang="en-US" smtClean="0"/>
              <a:t>10/22/19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D6C7-DC08-1E4A-A71A-53750523A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929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0FE7C-D3AA-2D45-8B67-E050A0B9F9DC}" type="datetime1">
              <a:rPr lang="en-US" smtClean="0"/>
              <a:t>10/22/19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D6C7-DC08-1E4A-A71A-53750523A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952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9AD8-852F-E046-9841-577F4644D6DB}" type="datetime1">
              <a:rPr lang="en-US" smtClean="0"/>
              <a:t>10/22/19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D6C7-DC08-1E4A-A71A-53750523A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340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DE56A-2B86-B04A-BD25-20A65B2EC6E4}" type="datetime1">
              <a:rPr lang="en-US" smtClean="0"/>
              <a:t>10/22/19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D6C7-DC08-1E4A-A71A-53750523A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935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B3993-A060-6A4C-B37B-99800A20350A}" type="datetime1">
              <a:rPr lang="en-US" smtClean="0"/>
              <a:t>10/22/19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D6C7-DC08-1E4A-A71A-53750523A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76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8FC58-D29B-CA42-8083-68B229BDEE2C}" type="datetime1">
              <a:rPr lang="en-US" smtClean="0"/>
              <a:t>10/22/19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D6C7-DC08-1E4A-A71A-53750523A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020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046CF-37A7-C24A-8C94-3763EC77167E}" type="datetime1">
              <a:rPr lang="en-US" smtClean="0"/>
              <a:t>10/22/19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D6C7-DC08-1E4A-A71A-53750523A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896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0297802-3DC4-F14D-AAF3-A3C01EDFCD85}" type="datetime1">
              <a:rPr lang="en-US" smtClean="0"/>
              <a:t>10/22/19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F4FBD6C7-DC08-1E4A-A71A-53750523A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01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C0746-6B61-BE43-ACCB-9715493FA2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9847" y="1298449"/>
            <a:ext cx="7732629" cy="1498540"/>
          </a:xfrm>
        </p:spPr>
        <p:txBody>
          <a:bodyPr>
            <a:normAutofit/>
          </a:bodyPr>
          <a:lstStyle/>
          <a:p>
            <a:r>
              <a:rPr lang="en-GB" dirty="0"/>
              <a:t>Cyber Threat Assessment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7FC0F3-320E-F542-9AF1-CE617E3BCF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65641"/>
            <a:ext cx="9144000" cy="1094593"/>
          </a:xfrm>
        </p:spPr>
        <p:txBody>
          <a:bodyPr>
            <a:normAutofit/>
          </a:bodyPr>
          <a:lstStyle/>
          <a:p>
            <a:r>
              <a:rPr lang="en-US" dirty="0"/>
              <a:t>SURF</a:t>
            </a:r>
          </a:p>
          <a:p>
            <a:r>
              <a:rPr lang="en-US" dirty="0"/>
              <a:t>https://</a:t>
            </a:r>
            <a:r>
              <a:rPr lang="en-US" dirty="0" err="1"/>
              <a:t>www.surf.nl</a:t>
            </a:r>
            <a:r>
              <a:rPr lang="en-US" dirty="0"/>
              <a:t>/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B2C899-1E83-9A46-A26A-BAD53A6978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6920" y="6176911"/>
            <a:ext cx="1104900" cy="5715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B554640-955D-244C-9ACB-C52D904E0216}"/>
              </a:ext>
            </a:extLst>
          </p:cNvPr>
          <p:cNvSpPr txBox="1"/>
          <p:nvPr/>
        </p:nvSpPr>
        <p:spPr>
          <a:xfrm>
            <a:off x="1524000" y="3133711"/>
            <a:ext cx="2850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Bart </a:t>
            </a:r>
            <a:r>
              <a:rPr lang="en-US" dirty="0" err="1">
                <a:solidFill>
                  <a:schemeClr val="bg1"/>
                </a:solidFill>
              </a:rPr>
              <a:t>Bosma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 err="1">
                <a:solidFill>
                  <a:schemeClr val="bg1"/>
                </a:solidFill>
              </a:rPr>
              <a:t>bart.bosma@surfnet.nl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184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9631C9-CB69-3E4C-A39E-46ECC3D1376A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5C5C43-E98B-3A4D-BBF8-8A5E8727F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1</a:t>
            </a:fld>
            <a:endParaRPr lang="nl-NL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FBA6FE-8E38-1441-A6D9-B1A24BD072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6920" y="6176911"/>
            <a:ext cx="1104900" cy="571500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983A53E6-48E9-BC45-B916-109ADBB1C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29E8A899-7353-C44B-9B76-99339B0A1A69}"/>
              </a:ext>
            </a:extLst>
          </p:cNvPr>
          <p:cNvSpPr txBox="1">
            <a:spLocks/>
          </p:cNvSpPr>
          <p:nvPr/>
        </p:nvSpPr>
        <p:spPr>
          <a:xfrm>
            <a:off x="4028501" y="1123837"/>
            <a:ext cx="4478868" cy="486091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800" dirty="0" err="1">
                <a:solidFill>
                  <a:srgbClr val="FFC000"/>
                </a:solidFill>
              </a:rPr>
              <a:t>Introduction</a:t>
            </a:r>
            <a:r>
              <a:rPr lang="nl-NL" sz="2800" dirty="0">
                <a:solidFill>
                  <a:srgbClr val="FFC000"/>
                </a:solidFill>
              </a:rPr>
              <a:t> </a:t>
            </a:r>
          </a:p>
          <a:p>
            <a:r>
              <a:rPr lang="nl-NL" sz="2800" dirty="0">
                <a:solidFill>
                  <a:srgbClr val="FFC000"/>
                </a:solidFill>
              </a:rPr>
              <a:t>A small survey</a:t>
            </a:r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4954088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7F796-E3CD-174E-AB41-7F52E9300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F5405-CCAC-4F41-A157-01E4EC380E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 anchorCtr="0"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Feedback group</a:t>
            </a:r>
          </a:p>
          <a:p>
            <a:pPr lvl="1"/>
            <a:r>
              <a:rPr lang="en-US" dirty="0"/>
              <a:t>10 – 12 security officers from various institutions</a:t>
            </a:r>
          </a:p>
          <a:p>
            <a:pPr lvl="1"/>
            <a:r>
              <a:rPr lang="en-US" dirty="0"/>
              <a:t>interested in collaborating</a:t>
            </a:r>
          </a:p>
          <a:p>
            <a:pPr lvl="1"/>
            <a:r>
              <a:rPr lang="en-US" dirty="0"/>
              <a:t>representative for all sectors</a:t>
            </a:r>
          </a:p>
          <a:p>
            <a:r>
              <a:rPr lang="en-US" dirty="0"/>
              <a:t>Desk research</a:t>
            </a:r>
          </a:p>
          <a:p>
            <a:pPr lvl="1"/>
            <a:r>
              <a:rPr lang="en-US" dirty="0"/>
              <a:t>NCSC report (both NL &amp; UK)</a:t>
            </a:r>
          </a:p>
          <a:p>
            <a:pPr lvl="1"/>
            <a:r>
              <a:rPr lang="en-US" dirty="0"/>
              <a:t>Verizon DBIR 2019</a:t>
            </a:r>
          </a:p>
          <a:p>
            <a:pPr lvl="1"/>
            <a:r>
              <a:rPr lang="en-US" dirty="0"/>
              <a:t>Yearly report from Secret Service</a:t>
            </a:r>
          </a:p>
          <a:p>
            <a:pPr lvl="1"/>
            <a:r>
              <a:rPr lang="en-US" dirty="0"/>
              <a:t>CBS </a:t>
            </a:r>
            <a:r>
              <a:rPr lang="en-US" dirty="0" err="1"/>
              <a:t>Cybersecuritymonitor</a:t>
            </a:r>
            <a:r>
              <a:rPr lang="en-US" dirty="0"/>
              <a:t> 2019</a:t>
            </a:r>
          </a:p>
          <a:p>
            <a:pPr lvl="1"/>
            <a:r>
              <a:rPr lang="en-US" dirty="0"/>
              <a:t>CPB Risk report cybersecurity</a:t>
            </a:r>
          </a:p>
          <a:p>
            <a:pPr lvl="1"/>
            <a:r>
              <a:rPr lang="en-US" dirty="0"/>
              <a:t>ENISA Threat Landscape 2018</a:t>
            </a:r>
          </a:p>
          <a:p>
            <a:pPr lvl="1"/>
            <a:r>
              <a:rPr lang="en-US" dirty="0"/>
              <a:t>Europol/EC3 IOCTA 2019</a:t>
            </a:r>
          </a:p>
          <a:p>
            <a:pPr lvl="1"/>
            <a:r>
              <a:rPr lang="en-US" dirty="0"/>
              <a:t>SURF internal sources (CERT &amp; Services)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ACFA68-7427-EC44-8C4C-2CA3813A52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6920" y="6176911"/>
            <a:ext cx="1104900" cy="571500"/>
          </a:xfrm>
          <a:prstGeom prst="rect">
            <a:avLst/>
          </a:prstGeom>
        </p:spPr>
      </p:pic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CCA58DBB-3054-C546-96CF-4855A5072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95733" y="6280098"/>
            <a:ext cx="1530927" cy="365125"/>
          </a:xfrm>
        </p:spPr>
        <p:txBody>
          <a:bodyPr/>
          <a:lstStyle/>
          <a:p>
            <a:fld id="{F4FBD6C7-DC08-1E4A-A71A-53750523A41B}" type="slidenum">
              <a:rPr lang="en-US" sz="1800" b="0" smtClean="0"/>
              <a:t>2</a:t>
            </a:fld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12402355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7F796-E3CD-174E-AB41-7F52E9300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F5405-CCAC-4F41-A157-01E4EC380E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 anchorCtr="0"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Desk research</a:t>
            </a:r>
          </a:p>
          <a:p>
            <a:pPr lvl="1"/>
            <a:r>
              <a:rPr lang="en-US" dirty="0"/>
              <a:t>extract trends (general)</a:t>
            </a:r>
          </a:p>
          <a:p>
            <a:pPr lvl="1"/>
            <a:r>
              <a:rPr lang="en-US" dirty="0"/>
              <a:t>use survey results to determine relevance of trends for education/research sector</a:t>
            </a:r>
          </a:p>
          <a:p>
            <a:r>
              <a:rPr lang="en-US" dirty="0"/>
              <a:t>Feedback group</a:t>
            </a:r>
          </a:p>
          <a:p>
            <a:pPr lvl="1"/>
            <a:r>
              <a:rPr lang="en-US" dirty="0"/>
              <a:t>contributes to scope, content and format</a:t>
            </a:r>
          </a:p>
          <a:p>
            <a:pPr lvl="1"/>
            <a:r>
              <a:rPr lang="en-US" dirty="0"/>
              <a:t>put together survey</a:t>
            </a:r>
          </a:p>
          <a:p>
            <a:pPr lvl="1"/>
            <a:r>
              <a:rPr lang="en-US" dirty="0"/>
              <a:t>(ask each institution to complete the survey)</a:t>
            </a:r>
          </a:p>
          <a:p>
            <a:pPr lvl="1"/>
            <a:r>
              <a:rPr lang="en-US" dirty="0"/>
              <a:t>analyze results from survey</a:t>
            </a:r>
          </a:p>
          <a:p>
            <a:pPr lvl="1"/>
            <a:r>
              <a:rPr lang="en-US" dirty="0"/>
              <a:t>provide feedback on draft versions</a:t>
            </a:r>
          </a:p>
          <a:p>
            <a:pPr lvl="1"/>
            <a:r>
              <a:rPr lang="en-US" dirty="0"/>
              <a:t>will be mentioned as contributors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ACFA68-7427-EC44-8C4C-2CA3813A52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6920" y="6176911"/>
            <a:ext cx="1104900" cy="571500"/>
          </a:xfrm>
          <a:prstGeom prst="rect">
            <a:avLst/>
          </a:prstGeom>
        </p:spPr>
      </p:pic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CCA58DBB-3054-C546-96CF-4855A5072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95733" y="6280098"/>
            <a:ext cx="1530927" cy="365125"/>
          </a:xfrm>
        </p:spPr>
        <p:txBody>
          <a:bodyPr/>
          <a:lstStyle/>
          <a:p>
            <a:fld id="{F4FBD6C7-DC08-1E4A-A71A-53750523A41B}" type="slidenum">
              <a:rPr lang="en-US" sz="1800" b="0" smtClean="0"/>
              <a:t>3</a:t>
            </a:fld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41720305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7F796-E3CD-174E-AB41-7F52E9300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F5405-CCAC-4F41-A157-01E4EC380E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 anchorCtr="0"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Write report</a:t>
            </a:r>
          </a:p>
          <a:p>
            <a:pPr lvl="1"/>
            <a:r>
              <a:rPr lang="en-US" dirty="0"/>
              <a:t>NL &amp; EN versions</a:t>
            </a:r>
          </a:p>
          <a:p>
            <a:pPr lvl="1"/>
            <a:r>
              <a:rPr lang="en-US" dirty="0"/>
              <a:t>report, management summary, infographic</a:t>
            </a:r>
          </a:p>
          <a:p>
            <a:pPr lvl="1"/>
            <a:endParaRPr lang="en-US" dirty="0"/>
          </a:p>
          <a:p>
            <a:r>
              <a:rPr lang="en-US" dirty="0"/>
              <a:t>Deliver in January 2020</a:t>
            </a:r>
          </a:p>
          <a:p>
            <a:pPr lvl="1"/>
            <a:r>
              <a:rPr lang="en-US" dirty="0"/>
              <a:t>pdf report</a:t>
            </a:r>
          </a:p>
          <a:p>
            <a:pPr lvl="1"/>
            <a:r>
              <a:rPr lang="en-US" dirty="0"/>
              <a:t>printed management summary</a:t>
            </a:r>
          </a:p>
          <a:p>
            <a:pPr lvl="1"/>
            <a:r>
              <a:rPr lang="en-US" dirty="0"/>
              <a:t>infographic (digital &amp; some physical format)</a:t>
            </a:r>
          </a:p>
          <a:p>
            <a:r>
              <a:rPr lang="en-US" dirty="0"/>
              <a:t>Survey</a:t>
            </a:r>
          </a:p>
          <a:p>
            <a:pPr lvl="1"/>
            <a:r>
              <a:rPr lang="en-US" dirty="0"/>
              <a:t>demo (</a:t>
            </a:r>
            <a:r>
              <a:rPr lang="en-US" dirty="0" err="1"/>
              <a:t>menti.com</a:t>
            </a:r>
            <a:r>
              <a:rPr lang="en-US"/>
              <a:t> – code 17 75 94)</a:t>
            </a:r>
            <a:endParaRPr lang="en-US" dirty="0"/>
          </a:p>
          <a:p>
            <a:pPr lvl="1"/>
            <a:r>
              <a:rPr lang="en-US" dirty="0"/>
              <a:t>https://</a:t>
            </a:r>
            <a:r>
              <a:rPr lang="en-US" dirty="0" err="1"/>
              <a:t>www.mentimeter.com</a:t>
            </a:r>
            <a:r>
              <a:rPr lang="en-US" dirty="0"/>
              <a:t>/s/bc1a11b4024cab373a3633295e2d3bd4/ed10a4825229/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ACFA68-7427-EC44-8C4C-2CA3813A52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6920" y="6176911"/>
            <a:ext cx="1104900" cy="571500"/>
          </a:xfrm>
          <a:prstGeom prst="rect">
            <a:avLst/>
          </a:prstGeom>
        </p:spPr>
      </p:pic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CCA58DBB-3054-C546-96CF-4855A5072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95733" y="6280098"/>
            <a:ext cx="1530927" cy="365125"/>
          </a:xfrm>
        </p:spPr>
        <p:txBody>
          <a:bodyPr/>
          <a:lstStyle/>
          <a:p>
            <a:fld id="{F4FBD6C7-DC08-1E4A-A71A-53750523A41B}" type="slidenum">
              <a:rPr lang="en-US" sz="1800" b="0" smtClean="0"/>
              <a:t>4</a:t>
            </a:fld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3224113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Frame">
  <a:themeElements>
    <a:clrScheme name="Fram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39D77354-939E-4A26-AE51-B3F9618B14B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{04A61278-7E03-744F-A8E8-F07207B20EE6}tf10001124</Template>
  <TotalTime>2991</TotalTime>
  <Words>202</Words>
  <Application>Microsoft Macintosh PowerPoint</Application>
  <PresentationFormat>Widescreen</PresentationFormat>
  <Paragraphs>52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Corbel</vt:lpstr>
      <vt:lpstr>Wingdings 2</vt:lpstr>
      <vt:lpstr>Frame</vt:lpstr>
      <vt:lpstr>Cyber Threat Assessment</vt:lpstr>
      <vt:lpstr>Agenda</vt:lpstr>
      <vt:lpstr>Method</vt:lpstr>
      <vt:lpstr>Method</vt:lpstr>
      <vt:lpstr>Publication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Security Management in Dutch Education and Research</dc:title>
  <dc:creator>Microsoft Office User</dc:creator>
  <cp:lastModifiedBy>Microsoft Office User</cp:lastModifiedBy>
  <cp:revision>90</cp:revision>
  <cp:lastPrinted>2019-10-17T15:38:38Z</cp:lastPrinted>
  <dcterms:created xsi:type="dcterms:W3CDTF">2019-09-19T13:10:47Z</dcterms:created>
  <dcterms:modified xsi:type="dcterms:W3CDTF">2019-10-22T06:20:03Z</dcterms:modified>
</cp:coreProperties>
</file>