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5" r:id="rId2"/>
    <p:sldMasterId id="2147483678" r:id="rId3"/>
    <p:sldMasterId id="2147483691" r:id="rId4"/>
  </p:sldMasterIdLst>
  <p:notesMasterIdLst>
    <p:notesMasterId r:id="rId25"/>
  </p:notesMasterIdLst>
  <p:sldIdLst>
    <p:sldId id="256" r:id="rId5"/>
    <p:sldId id="456" r:id="rId6"/>
    <p:sldId id="454" r:id="rId7"/>
    <p:sldId id="457" r:id="rId8"/>
    <p:sldId id="458" r:id="rId9"/>
    <p:sldId id="459" r:id="rId10"/>
    <p:sldId id="460" r:id="rId11"/>
    <p:sldId id="461" r:id="rId12"/>
    <p:sldId id="462" r:id="rId13"/>
    <p:sldId id="474" r:id="rId14"/>
    <p:sldId id="455" r:id="rId15"/>
    <p:sldId id="470" r:id="rId16"/>
    <p:sldId id="467" r:id="rId17"/>
    <p:sldId id="471" r:id="rId18"/>
    <p:sldId id="468" r:id="rId19"/>
    <p:sldId id="469" r:id="rId20"/>
    <p:sldId id="475" r:id="rId21"/>
    <p:sldId id="472" r:id="rId22"/>
    <p:sldId id="473" r:id="rId23"/>
    <p:sldId id="450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nrik Larsen" initials="HL" lastIdx="1" clrIdx="0">
    <p:extLst>
      <p:ext uri="{19B8F6BF-5375-455C-9EA6-DF929625EA0E}">
        <p15:presenceInfo xmlns:p15="http://schemas.microsoft.com/office/powerpoint/2012/main" userId="S-1-5-21-3770783841-2587433386-2634063178-16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3F98"/>
    <a:srgbClr val="76777A"/>
    <a:srgbClr val="0D0F11"/>
    <a:srgbClr val="646568"/>
    <a:srgbClr val="ABCB2A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7" autoAdjust="0"/>
    <p:restoredTop sz="89986" autoAdjust="0"/>
  </p:normalViewPr>
  <p:slideViewPr>
    <p:cSldViewPr snapToGrid="0" snapToObjects="1">
      <p:cViewPr varScale="1">
        <p:scale>
          <a:sx n="83" d="100"/>
          <a:sy n="83" d="100"/>
        </p:scale>
        <p:origin x="64" y="2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21T09:55:39.121" idx="1">
    <p:pos x="10" y="10"/>
    <p:text>Sender Policy Framework,
DomainKeys Identified Mail,
Domain-based Message Authentication, Reporting and Conformance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16902-F292-4EF3-BD96-7C8A8296AA2D}" type="datetimeFigureOut">
              <a:rPr lang="da-DK" smtClean="0"/>
              <a:t>20-10-2019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FEF1C-99E7-4135-92E6-656D6BCDFB7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0780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252133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11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7310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12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084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15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2821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16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3686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18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3790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19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5500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2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3704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3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3295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4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1763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5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56379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6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4485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8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2765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9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1081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D0DC9C-DB7F-4707-B524-EEBDF0257448}" type="slidenum">
              <a:rPr lang="en-US" altLang="da-DK">
                <a:solidFill>
                  <a:srgbClr val="000000"/>
                </a:solidFill>
              </a:rPr>
              <a:pPr/>
              <a:t>10</a:t>
            </a:fld>
            <a:endParaRPr lang="en-US" altLang="da-DK">
              <a:solidFill>
                <a:srgbClr val="000000"/>
              </a:solidFill>
            </a:endParaRPr>
          </a:p>
        </p:txBody>
      </p:sp>
      <p:sp>
        <p:nvSpPr>
          <p:cNvPr id="81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0163" y="750888"/>
            <a:ext cx="6670675" cy="3752850"/>
          </a:xfrm>
          <a:ln/>
        </p:spPr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da-DK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2357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15975"/>
            <a:ext cx="9144000" cy="3996000"/>
          </a:xfrm>
          <a:blipFill rotWithShape="1"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</a:t>
            </a:r>
          </a:p>
          <a:p>
            <a:r>
              <a:rPr lang="en-US" dirty="0" smtClean="0"/>
              <a:t>3500x1530px</a:t>
            </a:r>
          </a:p>
          <a:p>
            <a:r>
              <a:rPr lang="en-US" dirty="0" smtClean="0"/>
              <a:t>25,4x11,1cm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5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DB320-8073-4BB5-A498-DD80D0CA4D4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E8C2C-50B8-4F8B-B50F-4668E501CF36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103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AA7E-DE7D-4F3C-B1A9-A273F1BDE9F1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E2258-9CA3-4D0A-9B63-20B50DDA3A92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3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244CC-C117-433E-97AE-5D2EC52DC409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6AE53-3135-4F5D-B9AD-0E2865CACDD8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78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CA25-8E84-4808-B9B4-AA70213C584D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A15AC-BB14-4389-A9A5-A6457D93EF39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204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4951" y="465535"/>
            <a:ext cx="2011363" cy="4069556"/>
          </a:xfrm>
        </p:spPr>
        <p:txBody>
          <a:bodyPr vert="eaVert"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465535"/>
            <a:ext cx="5886450" cy="4069556"/>
          </a:xfrm>
        </p:spPr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19A7-14CD-453D-8B48-274C3CCB97BF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05788-FB33-4F3D-A239-F14D47E23C6D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2667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465535"/>
            <a:ext cx="7056438" cy="215503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46101" y="1237060"/>
            <a:ext cx="3948113" cy="3298031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237060"/>
            <a:ext cx="3949700" cy="3298031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BA084-9ADA-4F6A-9637-F42FC1FF605F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2BF99-E911-478F-B3FD-E15FB6E17947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93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FE_Powerpoint bund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4" y="1125141"/>
            <a:ext cx="7018337" cy="355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0" y="4624388"/>
            <a:ext cx="9145588" cy="0"/>
          </a:xfrm>
          <a:prstGeom prst="line">
            <a:avLst/>
          </a:prstGeom>
          <a:noFill/>
          <a:ln w="127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116263" y="33337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1125">
              <a:solidFill>
                <a:srgbClr val="000000"/>
              </a:solidFill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900">
              <a:solidFill>
                <a:srgbClr val="000000"/>
              </a:solidFill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-4763" y="465535"/>
            <a:ext cx="9153526" cy="161925"/>
          </a:xfrm>
          <a:custGeom>
            <a:avLst/>
            <a:gdLst>
              <a:gd name="T0" fmla="*/ 0 w 5766"/>
              <a:gd name="T1" fmla="*/ 2147483647 h 136"/>
              <a:gd name="T2" fmla="*/ 2147483647 w 5766"/>
              <a:gd name="T3" fmla="*/ 2147483647 h 136"/>
              <a:gd name="T4" fmla="*/ 2147483647 w 5766"/>
              <a:gd name="T5" fmla="*/ 0 h 136"/>
              <a:gd name="T6" fmla="*/ 2147483647 w 5766"/>
              <a:gd name="T7" fmla="*/ 2147483647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6" h="136">
                <a:moveTo>
                  <a:pt x="0" y="136"/>
                </a:moveTo>
                <a:lnTo>
                  <a:pt x="389" y="136"/>
                </a:lnTo>
                <a:lnTo>
                  <a:pt x="525" y="0"/>
                </a:lnTo>
                <a:lnTo>
                  <a:pt x="5766" y="1"/>
                </a:lnTo>
              </a:path>
            </a:pathLst>
          </a:custGeom>
          <a:noFill/>
          <a:ln w="12700" cap="flat" cmpd="sng">
            <a:solidFill>
              <a:srgbClr val="99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pic>
        <p:nvPicPr>
          <p:cNvPr id="8" name="Picture 12" descr="CFCS_logo_m_Navn_DK_Grund_B5_Medium_PPT_Spec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2"/>
          <a:stretch>
            <a:fillRect/>
          </a:stretch>
        </p:blipFill>
        <p:spPr bwMode="auto">
          <a:xfrm>
            <a:off x="6516689" y="465535"/>
            <a:ext cx="3159125" cy="789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7588" y="2675335"/>
            <a:ext cx="4430712" cy="6667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0288" y="3362325"/>
            <a:ext cx="4418012" cy="540544"/>
          </a:xfrm>
        </p:spPr>
        <p:txBody>
          <a:bodyPr/>
          <a:lstStyle>
            <a:lvl1pPr marL="0" indent="0">
              <a:buFont typeface="Wingdings" charset="2"/>
              <a:buNone/>
              <a:defRPr sz="1350"/>
            </a:lvl1pPr>
          </a:lstStyle>
          <a:p>
            <a:r>
              <a:rPr lang="da-DK"/>
              <a:t>Klik for at redigere titelundertypografi i masteren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EB70-08C8-4F6A-98BD-78CFB293C658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CE75-9B6A-4C92-B4A7-E5280E6A9400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430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19522"/>
            <a:ext cx="7056438" cy="215503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1167595"/>
            <a:ext cx="8050213" cy="3367497"/>
          </a:xfrm>
        </p:spPr>
        <p:txBody>
          <a:bodyPr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60CD9-02C7-41CC-88DE-BBB8558379A3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7F63E-D372-4219-AAEA-24A98201E657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967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B0A7-F058-447E-8371-8054A6E1B31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2FBE6-D20C-4D77-BB15-C56B3E0E9A9B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854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1" y="1237060"/>
            <a:ext cx="3948113" cy="32980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237060"/>
            <a:ext cx="3949700" cy="32980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9BAFE-B92C-44DA-A1D8-987D0E69D0A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CF431-F44C-4C26-B17A-9D59838ECD4D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220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34664-16C4-4AEE-A570-726B19A176FD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A73B-8F3B-4FEC-81E0-743D12B74E10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819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BE7FD-0CC7-464C-8853-33EFF25DD943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23AF1-85E2-46AC-A1EB-E097D55E7E01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3610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DB320-8073-4BB5-A498-DD80D0CA4D4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E8C2C-50B8-4F8B-B50F-4668E501CF36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5164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AA7E-DE7D-4F3C-B1A9-A273F1BDE9F1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E2258-9CA3-4D0A-9B63-20B50DDA3A92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1954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244CC-C117-433E-97AE-5D2EC52DC409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6AE53-3135-4F5D-B9AD-0E2865CACDD8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2134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CA25-8E84-4808-B9B4-AA70213C584D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A15AC-BB14-4389-A9A5-A6457D93EF39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946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4951" y="465535"/>
            <a:ext cx="2011363" cy="4069556"/>
          </a:xfrm>
        </p:spPr>
        <p:txBody>
          <a:bodyPr vert="eaVert"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465535"/>
            <a:ext cx="5886450" cy="4069556"/>
          </a:xfrm>
        </p:spPr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19A7-14CD-453D-8B48-274C3CCB97BF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05788-FB33-4F3D-A239-F14D47E23C6D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609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465535"/>
            <a:ext cx="7056438" cy="215503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46101" y="1237060"/>
            <a:ext cx="3948113" cy="3298031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237060"/>
            <a:ext cx="3949700" cy="3298031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BA084-9ADA-4F6A-9637-F42FC1FF605F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2BF99-E911-478F-B3FD-E15FB6E17947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6955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FE_Powerpoint bund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4" y="1125141"/>
            <a:ext cx="7018337" cy="355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0" y="4624388"/>
            <a:ext cx="9145588" cy="0"/>
          </a:xfrm>
          <a:prstGeom prst="line">
            <a:avLst/>
          </a:prstGeom>
          <a:noFill/>
          <a:ln w="127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116263" y="33337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1125">
              <a:solidFill>
                <a:srgbClr val="000000"/>
              </a:solidFill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900">
              <a:solidFill>
                <a:srgbClr val="000000"/>
              </a:solidFill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-4763" y="465535"/>
            <a:ext cx="9153526" cy="161925"/>
          </a:xfrm>
          <a:custGeom>
            <a:avLst/>
            <a:gdLst>
              <a:gd name="T0" fmla="*/ 0 w 5766"/>
              <a:gd name="T1" fmla="*/ 2147483647 h 136"/>
              <a:gd name="T2" fmla="*/ 2147483647 w 5766"/>
              <a:gd name="T3" fmla="*/ 2147483647 h 136"/>
              <a:gd name="T4" fmla="*/ 2147483647 w 5766"/>
              <a:gd name="T5" fmla="*/ 0 h 136"/>
              <a:gd name="T6" fmla="*/ 2147483647 w 5766"/>
              <a:gd name="T7" fmla="*/ 2147483647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6" h="136">
                <a:moveTo>
                  <a:pt x="0" y="136"/>
                </a:moveTo>
                <a:lnTo>
                  <a:pt x="389" y="136"/>
                </a:lnTo>
                <a:lnTo>
                  <a:pt x="525" y="0"/>
                </a:lnTo>
                <a:lnTo>
                  <a:pt x="5766" y="1"/>
                </a:lnTo>
              </a:path>
            </a:pathLst>
          </a:custGeom>
          <a:noFill/>
          <a:ln w="12700" cap="flat" cmpd="sng">
            <a:solidFill>
              <a:srgbClr val="99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pic>
        <p:nvPicPr>
          <p:cNvPr id="8" name="Picture 12" descr="CFCS_logo_m_Navn_DK_Grund_B5_Medium_PPT_Spec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2"/>
          <a:stretch>
            <a:fillRect/>
          </a:stretch>
        </p:blipFill>
        <p:spPr bwMode="auto">
          <a:xfrm>
            <a:off x="6516689" y="465535"/>
            <a:ext cx="3159125" cy="789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7588" y="2675335"/>
            <a:ext cx="4430712" cy="6667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0288" y="3362325"/>
            <a:ext cx="4418012" cy="540544"/>
          </a:xfrm>
        </p:spPr>
        <p:txBody>
          <a:bodyPr/>
          <a:lstStyle>
            <a:lvl1pPr marL="0" indent="0">
              <a:buFont typeface="Wingdings" charset="2"/>
              <a:buNone/>
              <a:defRPr sz="1350"/>
            </a:lvl1pPr>
          </a:lstStyle>
          <a:p>
            <a:r>
              <a:rPr lang="da-DK"/>
              <a:t>Klik for at redigere titelundertypografi i masteren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EB70-08C8-4F6A-98BD-78CFB293C658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CE75-9B6A-4C92-B4A7-E5280E6A9400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388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19522"/>
            <a:ext cx="7056438" cy="215503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1167595"/>
            <a:ext cx="8050213" cy="3367497"/>
          </a:xfrm>
        </p:spPr>
        <p:txBody>
          <a:bodyPr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60CD9-02C7-41CC-88DE-BBB8558379A3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7F63E-D372-4219-AAEA-24A98201E657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4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 anchor="b"/>
          <a:lstStyle/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00338"/>
            <a:ext cx="7086600" cy="1528762"/>
          </a:xfrm>
        </p:spPr>
        <p:txBody>
          <a:bodyPr/>
          <a:lstStyle>
            <a:lvl1pPr marL="360000" indent="-360000" algn="l">
              <a:buClr>
                <a:srgbClr val="76777A"/>
              </a:buClr>
              <a:buFont typeface="Lucida Grande"/>
              <a:buChar char="&gt;"/>
              <a:defRPr>
                <a:solidFill>
                  <a:srgbClr val="76777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subtitle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125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B0A7-F058-447E-8371-8054A6E1B31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2FBE6-D20C-4D77-BB15-C56B3E0E9A9B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8189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1" y="1237060"/>
            <a:ext cx="3948113" cy="32980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237060"/>
            <a:ext cx="3949700" cy="32980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9BAFE-B92C-44DA-A1D8-987D0E69D0A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CF431-F44C-4C26-B17A-9D59838ECD4D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7525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34664-16C4-4AEE-A570-726B19A176FD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A73B-8F3B-4FEC-81E0-743D12B74E10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202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BE7FD-0CC7-464C-8853-33EFF25DD943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23AF1-85E2-46AC-A1EB-E097D55E7E01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1988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DB320-8073-4BB5-A498-DD80D0CA4D4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E8C2C-50B8-4F8B-B50F-4668E501CF36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3180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AA7E-DE7D-4F3C-B1A9-A273F1BDE9F1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E2258-9CA3-4D0A-9B63-20B50DDA3A92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0688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244CC-C117-433E-97AE-5D2EC52DC409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6AE53-3135-4F5D-B9AD-0E2865CACDD8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7172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CA25-8E84-4808-B9B4-AA70213C584D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A15AC-BB14-4389-A9A5-A6457D93EF39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6977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4951" y="465535"/>
            <a:ext cx="2011363" cy="4069556"/>
          </a:xfrm>
        </p:spPr>
        <p:txBody>
          <a:bodyPr vert="eaVert"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6100" y="465535"/>
            <a:ext cx="5886450" cy="4069556"/>
          </a:xfrm>
        </p:spPr>
        <p:txBody>
          <a:bodyPr vert="eaVert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919A7-14CD-453D-8B48-274C3CCB97BF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05788-FB33-4F3D-A239-F14D47E23C6D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48179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465535"/>
            <a:ext cx="7056438" cy="215503"/>
          </a:xfrm>
        </p:spPr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46101" y="1237060"/>
            <a:ext cx="3948113" cy="3298031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237060"/>
            <a:ext cx="3949700" cy="3298031"/>
          </a:xfrm>
        </p:spPr>
        <p:txBody>
          <a:bodyPr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BA084-9ADA-4F6A-9637-F42FC1FF605F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2BF99-E911-478F-B3FD-E15FB6E17947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60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FE_Powerpoint bund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114" y="1125141"/>
            <a:ext cx="7018337" cy="3559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7"/>
          <p:cNvSpPr>
            <a:spLocks noChangeShapeType="1"/>
          </p:cNvSpPr>
          <p:nvPr/>
        </p:nvSpPr>
        <p:spPr bwMode="auto">
          <a:xfrm>
            <a:off x="0" y="4624388"/>
            <a:ext cx="9145588" cy="0"/>
          </a:xfrm>
          <a:prstGeom prst="line">
            <a:avLst/>
          </a:prstGeom>
          <a:noFill/>
          <a:ln w="127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116263" y="33337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1125">
              <a:solidFill>
                <a:srgbClr val="000000"/>
              </a:solidFill>
            </a:endParaRPr>
          </a:p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900">
              <a:solidFill>
                <a:srgbClr val="000000"/>
              </a:solidFill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-4763" y="465535"/>
            <a:ext cx="9153526" cy="161925"/>
          </a:xfrm>
          <a:custGeom>
            <a:avLst/>
            <a:gdLst>
              <a:gd name="T0" fmla="*/ 0 w 5766"/>
              <a:gd name="T1" fmla="*/ 2147483647 h 136"/>
              <a:gd name="T2" fmla="*/ 2147483647 w 5766"/>
              <a:gd name="T3" fmla="*/ 2147483647 h 136"/>
              <a:gd name="T4" fmla="*/ 2147483647 w 5766"/>
              <a:gd name="T5" fmla="*/ 0 h 136"/>
              <a:gd name="T6" fmla="*/ 2147483647 w 5766"/>
              <a:gd name="T7" fmla="*/ 2147483647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6" h="136">
                <a:moveTo>
                  <a:pt x="0" y="136"/>
                </a:moveTo>
                <a:lnTo>
                  <a:pt x="389" y="136"/>
                </a:lnTo>
                <a:lnTo>
                  <a:pt x="525" y="0"/>
                </a:lnTo>
                <a:lnTo>
                  <a:pt x="5766" y="1"/>
                </a:lnTo>
              </a:path>
            </a:pathLst>
          </a:custGeom>
          <a:noFill/>
          <a:ln w="12700" cap="flat" cmpd="sng">
            <a:solidFill>
              <a:srgbClr val="99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pic>
        <p:nvPicPr>
          <p:cNvPr id="8" name="Picture 12" descr="CFCS_logo_m_Navn_DK_Grund_B5_Medium_PPT_Spec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2"/>
          <a:stretch>
            <a:fillRect/>
          </a:stretch>
        </p:blipFill>
        <p:spPr bwMode="auto">
          <a:xfrm>
            <a:off x="6516689" y="465535"/>
            <a:ext cx="3159125" cy="789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7588" y="2675335"/>
            <a:ext cx="4430712" cy="6667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00288" y="3362325"/>
            <a:ext cx="4418012" cy="540544"/>
          </a:xfrm>
        </p:spPr>
        <p:txBody>
          <a:bodyPr/>
          <a:lstStyle>
            <a:lvl1pPr marL="0" indent="0">
              <a:buFont typeface="Wingdings" charset="2"/>
              <a:buNone/>
              <a:defRPr sz="1350"/>
            </a:lvl1pPr>
          </a:lstStyle>
          <a:p>
            <a:r>
              <a:rPr lang="da-DK"/>
              <a:t>Klik for at redigere titelundertypografi i masteren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EB70-08C8-4F6A-98BD-78CFB293C658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CE75-9B6A-4C92-B4A7-E5280E6A9400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3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519522"/>
            <a:ext cx="7056438" cy="215503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5" y="1167595"/>
            <a:ext cx="8050213" cy="3367497"/>
          </a:xfrm>
        </p:spPr>
        <p:txBody>
          <a:bodyPr/>
          <a:lstStyle/>
          <a:p>
            <a:pPr lvl="0"/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text</a:t>
            </a:r>
            <a:r>
              <a:rPr lang="da-DK" dirty="0" smtClean="0"/>
              <a:t> </a:t>
            </a:r>
            <a:r>
              <a:rPr lang="da-DK" dirty="0" err="1" smtClean="0"/>
              <a:t>styles</a:t>
            </a:r>
            <a:endParaRPr lang="da-DK" dirty="0" smtClean="0"/>
          </a:p>
          <a:p>
            <a:pPr lvl="1"/>
            <a:r>
              <a:rPr lang="da-DK" dirty="0" smtClean="0"/>
              <a:t>Second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2"/>
            <a:r>
              <a:rPr lang="da-DK" dirty="0" smtClean="0"/>
              <a:t>Third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3"/>
            <a:r>
              <a:rPr lang="da-DK" dirty="0" err="1" smtClean="0"/>
              <a:t>Fourth</a:t>
            </a:r>
            <a:r>
              <a:rPr lang="da-DK" dirty="0" smtClean="0"/>
              <a:t> </a:t>
            </a:r>
            <a:r>
              <a:rPr lang="da-DK" dirty="0" err="1" smtClean="0"/>
              <a:t>level</a:t>
            </a:r>
            <a:endParaRPr lang="da-DK" dirty="0" smtClean="0"/>
          </a:p>
          <a:p>
            <a:pPr lvl="4"/>
            <a:r>
              <a:rPr lang="da-DK" dirty="0" smtClean="0"/>
              <a:t>Fifth </a:t>
            </a:r>
            <a:r>
              <a:rPr lang="da-DK" dirty="0" err="1" smtClean="0"/>
              <a:t>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60CD9-02C7-41CC-88DE-BBB8558379A3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7F63E-D372-4219-AAEA-24A98201E657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93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9B0A7-F058-447E-8371-8054A6E1B31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2FBE6-D20C-4D77-BB15-C56B3E0E9A9B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2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6101" y="1237060"/>
            <a:ext cx="3948113" cy="32980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237060"/>
            <a:ext cx="3949700" cy="329803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9BAFE-B92C-44DA-A1D8-987D0E69D0AC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CF431-F44C-4C26-B17A-9D59838ECD4D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47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34664-16C4-4AEE-A570-726B19A176FD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A73B-8F3B-4FEC-81E0-743D12B74E10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874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BE7FD-0CC7-464C-8853-33EFF25DD943}" type="datetime1">
              <a:rPr lang="da-DK">
                <a:solidFill>
                  <a:srgbClr val="000000"/>
                </a:solidFill>
              </a:rPr>
              <a:pPr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25">
                <a:latin typeface="Calibri" charset="0"/>
              </a:defRPr>
            </a:lvl1pPr>
          </a:lstStyle>
          <a:p>
            <a:pPr>
              <a:defRPr/>
            </a:pPr>
            <a:endParaRPr lang="da-DK" sz="900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  <a:p>
            <a:pPr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23AF1-85E2-46AC-A1EB-E097D55E7E01}" type="slidenum">
              <a:rPr lang="da-DK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30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6000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115"/>
            <a:ext cx="8229600" cy="3571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dirty="0" smtClean="0">
                <a:solidFill>
                  <a:srgbClr val="FFFFFF"/>
                </a:solidFill>
              </a:rPr>
              <a:t>S</a:t>
            </a:r>
            <a:endParaRPr lang="en-GB" b="1" noProof="0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CCE793-FAE5-4341-BBB8-7D21CBB9B2CB}" type="datetime3">
              <a:rPr lang="en-GB" b="0" noProof="0" smtClean="0">
                <a:solidFill>
                  <a:schemeClr val="bg1"/>
                </a:solidFill>
              </a:rPr>
              <a:t>20 October, 2019</a:t>
            </a:fld>
            <a:endParaRPr lang="en-GB" b="0" noProof="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>
                <a:solidFill>
                  <a:srgbClr val="FFFFFF"/>
                </a:solidFill>
              </a:rPr>
              <a:t>‹#›</a:t>
            </a:fld>
            <a:endParaRPr lang="en-GB" b="1" noProof="0" dirty="0">
              <a:solidFill>
                <a:srgbClr val="FFFF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6175"/>
            <a:ext cx="1656861" cy="508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7677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5" r:id="rId2"/>
    <p:sldLayoutId id="2147483664" r:id="rId3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213F98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Clr>
          <a:srgbClr val="76777A"/>
        </a:buClr>
        <a:buFont typeface="Lucida Grande"/>
        <a:buChar char="&gt;"/>
        <a:defRPr sz="1400" kern="1200">
          <a:solidFill>
            <a:srgbClr val="76777A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•"/>
        <a:defRPr sz="1400" kern="1200">
          <a:solidFill>
            <a:srgbClr val="76777A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»"/>
        <a:defRPr sz="1400" kern="1200">
          <a:solidFill>
            <a:srgbClr val="76777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65535"/>
            <a:ext cx="7056438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1" y="1237060"/>
            <a:ext cx="8050213" cy="329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50">
                <a:latin typeface="Calibri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E0EEACDC-6728-45BB-B921-E388EBB8207D}" type="datetime1">
              <a:rPr lang="da-DK" smtClean="0">
                <a:solidFill>
                  <a:srgbClr val="000000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latin typeface="Arial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 sz="900" smtClean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 sz="1125" smtClean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>
                <a:latin typeface="Calibri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664D2A1D-4802-4C0D-B494-A1B3DA00B761}" type="slidenum">
              <a:rPr lang="da-DK" smtClean="0">
                <a:solidFill>
                  <a:srgbClr val="000000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4624388"/>
            <a:ext cx="9145588" cy="0"/>
          </a:xfrm>
          <a:prstGeom prst="line">
            <a:avLst/>
          </a:prstGeom>
          <a:noFill/>
          <a:ln w="127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-4763" y="465535"/>
            <a:ext cx="9153526" cy="161925"/>
          </a:xfrm>
          <a:custGeom>
            <a:avLst/>
            <a:gdLst>
              <a:gd name="T0" fmla="*/ 0 w 5766"/>
              <a:gd name="T1" fmla="*/ 2147483647 h 136"/>
              <a:gd name="T2" fmla="*/ 2147483647 w 5766"/>
              <a:gd name="T3" fmla="*/ 2147483647 h 136"/>
              <a:gd name="T4" fmla="*/ 2147483647 w 5766"/>
              <a:gd name="T5" fmla="*/ 0 h 136"/>
              <a:gd name="T6" fmla="*/ 2147483647 w 5766"/>
              <a:gd name="T7" fmla="*/ 2147483647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6" h="136">
                <a:moveTo>
                  <a:pt x="0" y="136"/>
                </a:moveTo>
                <a:lnTo>
                  <a:pt x="389" y="136"/>
                </a:lnTo>
                <a:lnTo>
                  <a:pt x="525" y="0"/>
                </a:lnTo>
                <a:lnTo>
                  <a:pt x="5766" y="1"/>
                </a:lnTo>
              </a:path>
            </a:pathLst>
          </a:custGeom>
          <a:noFill/>
          <a:ln w="12700" cap="flat" cmpd="sng">
            <a:solidFill>
              <a:srgbClr val="99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auto">
          <a:xfrm>
            <a:off x="3116263" y="33337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900">
              <a:solidFill>
                <a:srgbClr val="000000"/>
              </a:solidFill>
            </a:endParaRPr>
          </a:p>
        </p:txBody>
      </p:sp>
      <p:pic>
        <p:nvPicPr>
          <p:cNvPr id="11" name="Picture 12" descr="CFCS_logo_m_Navn_DK_Grund_B5_Medium_PPT_Spe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2"/>
          <a:stretch>
            <a:fillRect/>
          </a:stretch>
        </p:blipFill>
        <p:spPr bwMode="auto">
          <a:xfrm>
            <a:off x="6732241" y="411510"/>
            <a:ext cx="2943573" cy="7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39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65535"/>
            <a:ext cx="7056438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1" y="1237060"/>
            <a:ext cx="8050213" cy="329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50">
                <a:latin typeface="Calibri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E0EEACDC-6728-45BB-B921-E388EBB8207D}" type="datetime1">
              <a:rPr lang="da-DK" smtClean="0">
                <a:solidFill>
                  <a:srgbClr val="000000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latin typeface="Arial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 sz="900" smtClean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 sz="1125" smtClean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>
                <a:latin typeface="Calibri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664D2A1D-4802-4C0D-B494-A1B3DA00B761}" type="slidenum">
              <a:rPr lang="da-DK" smtClean="0">
                <a:solidFill>
                  <a:srgbClr val="000000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4624388"/>
            <a:ext cx="9145588" cy="0"/>
          </a:xfrm>
          <a:prstGeom prst="line">
            <a:avLst/>
          </a:prstGeom>
          <a:noFill/>
          <a:ln w="127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-4763" y="465535"/>
            <a:ext cx="9153526" cy="161925"/>
          </a:xfrm>
          <a:custGeom>
            <a:avLst/>
            <a:gdLst>
              <a:gd name="T0" fmla="*/ 0 w 5766"/>
              <a:gd name="T1" fmla="*/ 2147483647 h 136"/>
              <a:gd name="T2" fmla="*/ 2147483647 w 5766"/>
              <a:gd name="T3" fmla="*/ 2147483647 h 136"/>
              <a:gd name="T4" fmla="*/ 2147483647 w 5766"/>
              <a:gd name="T5" fmla="*/ 0 h 136"/>
              <a:gd name="T6" fmla="*/ 2147483647 w 5766"/>
              <a:gd name="T7" fmla="*/ 2147483647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6" h="136">
                <a:moveTo>
                  <a:pt x="0" y="136"/>
                </a:moveTo>
                <a:lnTo>
                  <a:pt x="389" y="136"/>
                </a:lnTo>
                <a:lnTo>
                  <a:pt x="525" y="0"/>
                </a:lnTo>
                <a:lnTo>
                  <a:pt x="5766" y="1"/>
                </a:lnTo>
              </a:path>
            </a:pathLst>
          </a:custGeom>
          <a:noFill/>
          <a:ln w="12700" cap="flat" cmpd="sng">
            <a:solidFill>
              <a:srgbClr val="99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auto">
          <a:xfrm>
            <a:off x="3116263" y="33337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900">
              <a:solidFill>
                <a:srgbClr val="000000"/>
              </a:solidFill>
            </a:endParaRPr>
          </a:p>
        </p:txBody>
      </p:sp>
      <p:pic>
        <p:nvPicPr>
          <p:cNvPr id="11" name="Picture 12" descr="CFCS_logo_m_Navn_DK_Grund_B5_Medium_PPT_Spe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2"/>
          <a:stretch>
            <a:fillRect/>
          </a:stretch>
        </p:blipFill>
        <p:spPr bwMode="auto">
          <a:xfrm>
            <a:off x="6732241" y="411510"/>
            <a:ext cx="2943573" cy="7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160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465535"/>
            <a:ext cx="7056438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46101" y="1237060"/>
            <a:ext cx="8050213" cy="329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750">
                <a:latin typeface="Calibri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E0EEACDC-6728-45BB-B921-E388EBB8207D}" type="datetime1">
              <a:rPr lang="da-DK" smtClean="0">
                <a:solidFill>
                  <a:srgbClr val="000000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20-10-2019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latin typeface="Arial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 sz="900" smtClean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 sz="1125" smtClean="0">
              <a:solidFill>
                <a:srgbClr val="000000"/>
              </a:solidFill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endParaRPr lang="da-DK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50">
                <a:latin typeface="Calibri" charset="0"/>
                <a:cs typeface="Arial" charset="0"/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  <a:defRPr/>
            </a:pPr>
            <a:fld id="{664D2A1D-4802-4C0D-B494-A1B3DA00B761}" type="slidenum">
              <a:rPr lang="da-DK" smtClean="0">
                <a:solidFill>
                  <a:srgbClr val="000000"/>
                </a:solidFill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a-DK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4624388"/>
            <a:ext cx="9145588" cy="0"/>
          </a:xfrm>
          <a:prstGeom prst="line">
            <a:avLst/>
          </a:prstGeom>
          <a:noFill/>
          <a:ln w="12700">
            <a:solidFill>
              <a:srgbClr val="99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-4763" y="465535"/>
            <a:ext cx="9153526" cy="161925"/>
          </a:xfrm>
          <a:custGeom>
            <a:avLst/>
            <a:gdLst>
              <a:gd name="T0" fmla="*/ 0 w 5766"/>
              <a:gd name="T1" fmla="*/ 2147483647 h 136"/>
              <a:gd name="T2" fmla="*/ 2147483647 w 5766"/>
              <a:gd name="T3" fmla="*/ 2147483647 h 136"/>
              <a:gd name="T4" fmla="*/ 2147483647 w 5766"/>
              <a:gd name="T5" fmla="*/ 0 h 136"/>
              <a:gd name="T6" fmla="*/ 2147483647 w 5766"/>
              <a:gd name="T7" fmla="*/ 2147483647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6" h="136">
                <a:moveTo>
                  <a:pt x="0" y="136"/>
                </a:moveTo>
                <a:lnTo>
                  <a:pt x="389" y="136"/>
                </a:lnTo>
                <a:lnTo>
                  <a:pt x="525" y="0"/>
                </a:lnTo>
                <a:lnTo>
                  <a:pt x="5766" y="1"/>
                </a:lnTo>
              </a:path>
            </a:pathLst>
          </a:custGeom>
          <a:noFill/>
          <a:ln w="12700" cap="flat" cmpd="sng">
            <a:solidFill>
              <a:srgbClr val="99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endParaRPr lang="da-DK" sz="1350">
              <a:solidFill>
                <a:srgbClr val="000000"/>
              </a:solidFill>
            </a:endParaRPr>
          </a:p>
        </p:txBody>
      </p:sp>
      <p:sp>
        <p:nvSpPr>
          <p:cNvPr id="1034" name="Rectangle 11"/>
          <p:cNvSpPr>
            <a:spLocks noChangeArrowheads="1"/>
          </p:cNvSpPr>
          <p:nvPr/>
        </p:nvSpPr>
        <p:spPr bwMode="auto">
          <a:xfrm>
            <a:off x="3116263" y="33337"/>
            <a:ext cx="2895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endParaRPr lang="da-DK" sz="900">
              <a:solidFill>
                <a:srgbClr val="000000"/>
              </a:solidFill>
            </a:endParaRPr>
          </a:p>
        </p:txBody>
      </p:sp>
      <p:pic>
        <p:nvPicPr>
          <p:cNvPr id="11" name="Picture 12" descr="CFCS_logo_m_Navn_DK_Grund_B5_Medium_PPT_Spe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92"/>
          <a:stretch>
            <a:fillRect/>
          </a:stretch>
        </p:blipFill>
        <p:spPr bwMode="auto">
          <a:xfrm>
            <a:off x="6732241" y="411510"/>
            <a:ext cx="2943573" cy="7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57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5pPr>
      <a:lvl6pPr marL="3429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6pPr>
      <a:lvl7pPr marL="6858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7pPr>
      <a:lvl8pPr marL="10287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8pPr>
      <a:lvl9pPr marL="1371600" algn="l" rtl="0" fontAlgn="base">
        <a:spcBef>
          <a:spcPct val="0"/>
        </a:spcBef>
        <a:spcAft>
          <a:spcPct val="0"/>
        </a:spcAft>
        <a:defRPr sz="1125">
          <a:solidFill>
            <a:schemeClr val="tx2"/>
          </a:solidFill>
          <a:latin typeface="Calibri" charset="0"/>
          <a:ea typeface="Arial" charset="0"/>
          <a:cs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5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lr>
          <a:srgbClr val="9900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lr>
          <a:srgbClr val="990000"/>
        </a:buClr>
        <a:buFont typeface="Wingdings" charset="2"/>
        <a:buChar char="§"/>
        <a:defRPr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t.dk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henrik.larsen@deic.dk" TargetMode="External"/><Relationship Id="rId5" Type="http://schemas.openxmlformats.org/officeDocument/2006/relationships/hyperlink" Target="mailto:henrik.larsen@cert.dk" TargetMode="External"/><Relationship Id="rId4" Type="http://schemas.openxmlformats.org/officeDocument/2006/relationships/hyperlink" Target="http://www.deic.dk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e-europe.net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e-europe.net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newscybersecurity.com/2018/10/internet-luminaries-launch-sie-europe.html" TargetMode="External"/><Relationship Id="rId5" Type="http://schemas.openxmlformats.org/officeDocument/2006/relationships/hyperlink" Target="https://www.helpnetsecurity.com/2018/10/02/sie-europe/" TargetMode="External"/><Relationship Id="rId4" Type="http://schemas.openxmlformats.org/officeDocument/2006/relationships/hyperlink" Target="https://www.cert.dk/en/video/en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6032" y="1019754"/>
            <a:ext cx="8650224" cy="3711734"/>
          </a:xfrm>
        </p:spPr>
        <p:txBody>
          <a:bodyPr lIns="0" rIns="0">
            <a:noAutofit/>
          </a:bodyPr>
          <a:lstStyle/>
          <a:p>
            <a:pPr fontAlgn="base"/>
            <a:r>
              <a:rPr lang="en-GB" sz="3200" dirty="0"/>
              <a:t>Efforts by the Danish universities to mitigate targeted phishing campaigns</a:t>
            </a:r>
            <a:r>
              <a:rPr lang="en-GB" sz="3200" b="0" dirty="0"/>
              <a:t> </a:t>
            </a:r>
            <a:r>
              <a:rPr lang="da-DK" sz="2200" b="0" dirty="0"/>
              <a:t/>
            </a:r>
            <a:br>
              <a:rPr lang="da-DK" sz="2200" b="0" dirty="0"/>
            </a:br>
            <a:r>
              <a:rPr lang="da-DK" sz="2200" b="0" dirty="0" smtClean="0"/>
              <a:t/>
            </a:r>
            <a:br>
              <a:rPr lang="da-DK" sz="2200" b="0" dirty="0" smtClean="0"/>
            </a:br>
            <a:r>
              <a:rPr lang="da-DK" sz="2200" b="0" dirty="0" smtClean="0"/>
              <a:t/>
            </a:r>
            <a:br>
              <a:rPr lang="da-DK" sz="2200" b="0" dirty="0" smtClean="0"/>
            </a:br>
            <a:r>
              <a:rPr lang="da-DK" sz="2200" b="0" dirty="0"/>
              <a:t/>
            </a:r>
            <a:br>
              <a:rPr lang="da-DK" sz="2200" b="0" dirty="0"/>
            </a:br>
            <a:r>
              <a:rPr lang="da-DK" sz="2200" b="0" dirty="0" smtClean="0"/>
              <a:t/>
            </a:r>
            <a:br>
              <a:rPr lang="da-DK" sz="2200" b="0" dirty="0" smtClean="0"/>
            </a:br>
            <a:r>
              <a:rPr lang="fr-FR" sz="1800" b="0" dirty="0" smtClean="0"/>
              <a:t>DKCERT – part of DeiC</a:t>
            </a:r>
            <a:r>
              <a:rPr lang="fr-FR" sz="1800" b="0" dirty="0"/>
              <a:t/>
            </a:r>
            <a:br>
              <a:rPr lang="fr-FR" sz="1800" b="0" dirty="0"/>
            </a:br>
            <a:r>
              <a:rPr lang="fr-FR" sz="1800" b="0" dirty="0" smtClean="0">
                <a:hlinkClick r:id="rId3"/>
              </a:rPr>
              <a:t>www.cert.dk</a:t>
            </a:r>
            <a:r>
              <a:rPr lang="fr-FR" sz="1800" b="0" dirty="0" smtClean="0"/>
              <a:t> / </a:t>
            </a:r>
            <a:r>
              <a:rPr lang="fr-FR" sz="1800" b="0" dirty="0" smtClean="0">
                <a:hlinkClick r:id="rId4"/>
              </a:rPr>
              <a:t>www.deic.dk</a:t>
            </a:r>
            <a:r>
              <a:rPr lang="fr-FR" sz="1800" b="0" dirty="0" smtClean="0"/>
              <a:t> </a:t>
            </a:r>
            <a:r>
              <a:rPr lang="fr-FR" sz="1800" b="0" dirty="0"/>
              <a:t/>
            </a:r>
            <a:br>
              <a:rPr lang="fr-FR" sz="1800" b="0" dirty="0"/>
            </a:br>
            <a:r>
              <a:rPr lang="fr-FR" sz="1800" b="0" dirty="0" smtClean="0"/>
              <a:t>Henrik Larsen, Head of Security and </a:t>
            </a:r>
            <a:r>
              <a:rPr lang="fr-FR" sz="1800" b="0" dirty="0" err="1" smtClean="0"/>
              <a:t>Identity</a:t>
            </a:r>
            <a:r>
              <a:rPr lang="fr-FR" sz="1800" b="0" dirty="0" smtClean="0"/>
              <a:t> </a:t>
            </a:r>
            <a:r>
              <a:rPr lang="fr-FR" sz="1800" b="0" dirty="0" smtClean="0"/>
              <a:t>Services, DeiC</a:t>
            </a:r>
            <a:r>
              <a:rPr lang="fr-FR" sz="1800" b="0" dirty="0"/>
              <a:t/>
            </a:r>
            <a:br>
              <a:rPr lang="fr-FR" sz="1800" b="0" dirty="0"/>
            </a:br>
            <a:r>
              <a:rPr lang="fr-FR" sz="1800" b="0" dirty="0"/>
              <a:t>Email: </a:t>
            </a:r>
            <a:r>
              <a:rPr lang="fr-FR" sz="1800" b="0" dirty="0" smtClean="0">
                <a:hlinkClick r:id="rId5"/>
              </a:rPr>
              <a:t>henrik.larsen@cert.dk</a:t>
            </a:r>
            <a:r>
              <a:rPr lang="fr-FR" sz="1800" b="0" dirty="0" smtClean="0"/>
              <a:t> / </a:t>
            </a:r>
            <a:r>
              <a:rPr lang="fr-FR" sz="1800" b="0" dirty="0" smtClean="0">
                <a:hlinkClick r:id="rId6"/>
              </a:rPr>
              <a:t>henrik.larsen@deic.dk</a:t>
            </a:r>
            <a:r>
              <a:rPr lang="fr-FR" sz="1800" b="0" dirty="0" smtClean="0"/>
              <a:t> </a:t>
            </a:r>
            <a:endParaRPr lang="da-DK" sz="18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6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smtClean="0"/>
              <a:t>“Phishing-as-a-Service”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Testing the level of awareness with a simulated phishing attack</a:t>
            </a:r>
          </a:p>
          <a:p>
            <a:r>
              <a:rPr lang="en-GB" sz="2000" dirty="0"/>
              <a:t>DKCERT service using </a:t>
            </a:r>
            <a:r>
              <a:rPr lang="en-GB" sz="2000" dirty="0" smtClean="0"/>
              <a:t>an </a:t>
            </a:r>
            <a:r>
              <a:rPr lang="en-GB" sz="2000" dirty="0"/>
              <a:t>isolated environment and open source </a:t>
            </a:r>
            <a:r>
              <a:rPr lang="en-GB" sz="2000" dirty="0" smtClean="0"/>
              <a:t>tools</a:t>
            </a:r>
          </a:p>
          <a:p>
            <a:r>
              <a:rPr lang="en-GB" sz="2000" dirty="0" smtClean="0"/>
              <a:t>Campaigns developed in close cooperation with the receiving institution</a:t>
            </a:r>
          </a:p>
          <a:p>
            <a:r>
              <a:rPr lang="en-GB" sz="2000" dirty="0" smtClean="0"/>
              <a:t>So far a couple of campaigns, targeting faculty and staff</a:t>
            </a:r>
          </a:p>
          <a:p>
            <a:r>
              <a:rPr lang="en-GB" sz="2000" dirty="0" smtClean="0"/>
              <a:t>Ongoing campaign: c. </a:t>
            </a:r>
            <a:r>
              <a:rPr lang="en-GB" sz="2000" smtClean="0"/>
              <a:t>35,000 </a:t>
            </a:r>
            <a:r>
              <a:rPr lang="en-GB" sz="2000" dirty="0" smtClean="0"/>
              <a:t>faculty, staff and students at one mid-size Danish university</a:t>
            </a:r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263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4021"/>
            <a:ext cx="9144000" cy="40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83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smtClean="0"/>
              <a:t>Threat Intelligence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8061347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Sharing IOCs among the universities</a:t>
            </a:r>
          </a:p>
          <a:p>
            <a:r>
              <a:rPr lang="en-GB" sz="2000" dirty="0" smtClean="0"/>
              <a:t>DKCERT collecting intelligence from the Danish Center for Cyber Security and from other CERT/CSIRTs</a:t>
            </a:r>
          </a:p>
          <a:p>
            <a:r>
              <a:rPr lang="en-GB" sz="2000" dirty="0" smtClean="0"/>
              <a:t>DKCERT Threat assessment for the R&amp;E sector August 2019</a:t>
            </a:r>
          </a:p>
          <a:p>
            <a:r>
              <a:rPr lang="en-GB" sz="2000" dirty="0" smtClean="0"/>
              <a:t>SIE Europe Project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68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850" y="205487"/>
            <a:ext cx="5801194" cy="45832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1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04055"/>
            <a:ext cx="1111293" cy="4157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6341"/>
            <a:ext cx="9144000" cy="342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55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smtClean="0"/>
              <a:t>How it works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04054"/>
            <a:ext cx="1111293" cy="4157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799" y="1618298"/>
            <a:ext cx="7771371" cy="263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28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smtClean="0"/>
              <a:t>How it works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196" y="1450049"/>
            <a:ext cx="7309042" cy="29420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040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5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426" y="861515"/>
            <a:ext cx="4963885" cy="38995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86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err="1" smtClean="0"/>
              <a:t>Threath</a:t>
            </a:r>
            <a:r>
              <a:rPr lang="en-US" altLang="da-DK" dirty="0" smtClean="0"/>
              <a:t> Intelligence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r>
              <a:rPr lang="da-DK" sz="2000" dirty="0">
                <a:hlinkClick r:id="rId3"/>
              </a:rPr>
              <a:t>https://www.sie-europe.net</a:t>
            </a:r>
            <a:r>
              <a:rPr lang="da-DK" sz="2000" dirty="0" smtClean="0">
                <a:hlinkClick r:id="rId3"/>
              </a:rPr>
              <a:t>/</a:t>
            </a:r>
            <a:endParaRPr lang="da-DK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799" y="849557"/>
            <a:ext cx="8263329" cy="3916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6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da-DK" dirty="0" smtClean="0">
                <a:ea typeface="ＭＳ Ｐゴシック" pitchFamily="34" charset="-128"/>
              </a:rPr>
              <a:t>Links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a-DK" sz="2000" b="1" dirty="0" err="1" smtClean="0"/>
              <a:t>Awareness</a:t>
            </a:r>
            <a:r>
              <a:rPr lang="da-DK" sz="2000" b="1" dirty="0" smtClean="0"/>
              <a:t> film (in Danish with English </a:t>
            </a:r>
            <a:r>
              <a:rPr lang="da-DK" sz="2000" b="1" dirty="0" err="1" smtClean="0"/>
              <a:t>subtitles</a:t>
            </a:r>
            <a:r>
              <a:rPr lang="da-DK" sz="2000" b="1" dirty="0" smtClean="0"/>
              <a:t>)</a:t>
            </a:r>
            <a:endParaRPr lang="da-DK" sz="2000" b="1" dirty="0" smtClean="0">
              <a:hlinkClick r:id="rId3"/>
            </a:endParaRPr>
          </a:p>
          <a:p>
            <a:r>
              <a:rPr lang="da-DK" sz="2000" dirty="0">
                <a:hlinkClick r:id="rId4"/>
              </a:rPr>
              <a:t>https://</a:t>
            </a:r>
            <a:r>
              <a:rPr lang="da-DK" sz="2000" dirty="0" smtClean="0">
                <a:hlinkClick r:id="rId4"/>
              </a:rPr>
              <a:t>www.cert.dk/en/video/en</a:t>
            </a:r>
            <a:endParaRPr lang="da-DK" sz="2000" dirty="0" smtClean="0"/>
          </a:p>
          <a:p>
            <a:pPr marL="0" indent="0">
              <a:buNone/>
            </a:pPr>
            <a:endParaRPr lang="da-DK" sz="2000" b="1" dirty="0" smtClean="0"/>
          </a:p>
          <a:p>
            <a:pPr marL="0" indent="0">
              <a:buNone/>
            </a:pPr>
            <a:r>
              <a:rPr lang="da-DK" sz="2000" b="1" dirty="0" smtClean="0"/>
              <a:t>SIE Europe</a:t>
            </a:r>
            <a:endParaRPr lang="da-DK" sz="2000" b="1" dirty="0">
              <a:hlinkClick r:id="rId3"/>
            </a:endParaRPr>
          </a:p>
          <a:p>
            <a:r>
              <a:rPr lang="da-DK" sz="2000" dirty="0">
                <a:hlinkClick r:id="rId3"/>
              </a:rPr>
              <a:t>https</a:t>
            </a:r>
            <a:r>
              <a:rPr lang="da-DK" sz="2000" dirty="0">
                <a:hlinkClick r:id="rId3"/>
              </a:rPr>
              <a:t>://www.sie-europe.net</a:t>
            </a:r>
            <a:r>
              <a:rPr lang="da-DK" sz="2000" dirty="0">
                <a:hlinkClick r:id="rId3"/>
              </a:rPr>
              <a:t>/</a:t>
            </a:r>
            <a:endParaRPr lang="da-DK" sz="2000" dirty="0"/>
          </a:p>
          <a:p>
            <a:r>
              <a:rPr lang="da-DK" sz="2000" dirty="0">
                <a:hlinkClick r:id="rId5"/>
              </a:rPr>
              <a:t>https://www.helpnetsecurity.com/2018/10/02/sie-europe</a:t>
            </a:r>
            <a:r>
              <a:rPr lang="da-DK" sz="2000" dirty="0" smtClean="0">
                <a:hlinkClick r:id="rId5"/>
              </a:rPr>
              <a:t>/</a:t>
            </a:r>
            <a:endParaRPr lang="da-DK" sz="2000" dirty="0" smtClean="0"/>
          </a:p>
          <a:p>
            <a:r>
              <a:rPr lang="da-DK" sz="2000" dirty="0">
                <a:hlinkClick r:id="rId6"/>
              </a:rPr>
              <a:t>https://</a:t>
            </a:r>
            <a:r>
              <a:rPr lang="da-DK" sz="2000" dirty="0" smtClean="0">
                <a:hlinkClick r:id="rId6"/>
              </a:rPr>
              <a:t>www.newscybersecurity.com/2018/10/internet-luminaries-launch-sie-europe.html</a:t>
            </a:r>
            <a:endParaRPr lang="da-DK" sz="2000" dirty="0" smtClean="0"/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22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dirty="0" smtClean="0"/>
              <a:t>DKCERT </a:t>
            </a:r>
            <a:r>
              <a:rPr lang="en-US" dirty="0"/>
              <a:t>- </a:t>
            </a:r>
            <a:r>
              <a:rPr lang="en-US" dirty="0" smtClean="0"/>
              <a:t>Services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Incident Response</a:t>
            </a:r>
          </a:p>
          <a:p>
            <a:r>
              <a:rPr lang="en-GB" sz="2000" dirty="0" smtClean="0"/>
              <a:t>Information Service</a:t>
            </a:r>
          </a:p>
          <a:p>
            <a:r>
              <a:rPr lang="en-GB" sz="2000" dirty="0" smtClean="0"/>
              <a:t>Vulnerability </a:t>
            </a:r>
            <a:r>
              <a:rPr lang="en-GB" sz="2000" dirty="0" smtClean="0"/>
              <a:t>Assessments</a:t>
            </a:r>
          </a:p>
          <a:p>
            <a:r>
              <a:rPr lang="en-GB" sz="2000" dirty="0" err="1" smtClean="0"/>
              <a:t>Netflow</a:t>
            </a:r>
            <a:r>
              <a:rPr lang="en-GB" sz="2000" dirty="0" smtClean="0"/>
              <a:t> Data Analysis</a:t>
            </a:r>
          </a:p>
          <a:p>
            <a:r>
              <a:rPr lang="en-GB" sz="2000" dirty="0" smtClean="0"/>
              <a:t>Awareness Programmes (e.g. Phishing-as-a-Service)</a:t>
            </a:r>
          </a:p>
          <a:p>
            <a:r>
              <a:rPr lang="en-GB" sz="2000" dirty="0" smtClean="0"/>
              <a:t>GDPR </a:t>
            </a:r>
            <a:r>
              <a:rPr lang="en-GB" sz="2000" dirty="0" smtClean="0"/>
              <a:t>Services</a:t>
            </a:r>
          </a:p>
          <a:p>
            <a:r>
              <a:rPr lang="en-GB" sz="2000" dirty="0" smtClean="0"/>
              <a:t>Overall Threat Assessment for the R&amp;E Sector</a:t>
            </a:r>
            <a:endParaRPr lang="en-GB" sz="2000" dirty="0" smtClean="0"/>
          </a:p>
          <a:p>
            <a:r>
              <a:rPr lang="en-GB" sz="2000" dirty="0" smtClean="0"/>
              <a:t>Decentral Cyber and Information Security Unit for the </a:t>
            </a:r>
            <a:r>
              <a:rPr lang="en-GB" sz="2000" dirty="0" err="1" smtClean="0"/>
              <a:t>Telcom</a:t>
            </a:r>
            <a:r>
              <a:rPr lang="en-GB" sz="2000" dirty="0" smtClean="0"/>
              <a:t> Sector</a:t>
            </a:r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53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>
            <a:noAutofit/>
          </a:bodyPr>
          <a:lstStyle/>
          <a:p>
            <a:endParaRPr lang="da-DK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29340" y="1869379"/>
            <a:ext cx="4125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89767" y="1163256"/>
            <a:ext cx="2095018" cy="32704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9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?</a:t>
            </a:r>
            <a:endParaRPr lang="en-US" sz="199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7451" y="2679387"/>
            <a:ext cx="50673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a-DK" dirty="0" smtClean="0">
              <a:solidFill>
                <a:schemeClr val="bg1"/>
              </a:solidFill>
            </a:endParaRPr>
          </a:p>
          <a:p>
            <a:endParaRPr lang="da-DK" dirty="0">
              <a:solidFill>
                <a:schemeClr val="bg1"/>
              </a:solidFill>
            </a:endParaRPr>
          </a:p>
          <a:p>
            <a:r>
              <a:rPr lang="da-DK" dirty="0" smtClean="0">
                <a:solidFill>
                  <a:schemeClr val="bg1"/>
                </a:solidFill>
              </a:rPr>
              <a:t>Henrik Larsen</a:t>
            </a:r>
          </a:p>
          <a:p>
            <a:r>
              <a:rPr lang="da-DK" dirty="0" smtClean="0">
                <a:solidFill>
                  <a:schemeClr val="bg1"/>
                </a:solidFill>
              </a:rPr>
              <a:t>+45 9351 1100</a:t>
            </a:r>
          </a:p>
          <a:p>
            <a:r>
              <a:rPr lang="da-DK" dirty="0" smtClean="0">
                <a:solidFill>
                  <a:schemeClr val="bg1"/>
                </a:solidFill>
              </a:rPr>
              <a:t>henrik.larsen@cert.dk / henrik.larsen@deic.dk</a:t>
            </a:r>
            <a:endParaRPr lang="da-DK" dirty="0">
              <a:solidFill>
                <a:schemeClr val="bg1"/>
              </a:solidFill>
            </a:endParaRPr>
          </a:p>
          <a:p>
            <a:r>
              <a:rPr lang="da-DK" dirty="0" smtClean="0">
                <a:solidFill>
                  <a:schemeClr val="bg1"/>
                </a:solidFill>
              </a:rPr>
              <a:t>www.cert.dk / www.deic.dk </a:t>
            </a:r>
            <a:endParaRPr lang="da-DK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6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9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dirty="0" smtClean="0"/>
              <a:t>Danish Universities hit by Massive Phishing Campaigns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CEO Fraud / BEC</a:t>
            </a:r>
          </a:p>
          <a:p>
            <a:r>
              <a:rPr lang="en-GB" sz="2000" dirty="0" smtClean="0"/>
              <a:t>Phishing for credentials</a:t>
            </a:r>
          </a:p>
          <a:p>
            <a:r>
              <a:rPr lang="en-GB" sz="2000" dirty="0" smtClean="0"/>
              <a:t>Mail accounts for spam, phishing</a:t>
            </a:r>
          </a:p>
          <a:p>
            <a:r>
              <a:rPr lang="en-GB" sz="2000" dirty="0" smtClean="0"/>
              <a:t>Cyber espionage, phishing for intellectual property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8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dirty="0" smtClean="0"/>
              <a:t>January/February </a:t>
            </a:r>
            <a:r>
              <a:rPr lang="en-US" dirty="0" smtClean="0"/>
              <a:t>2015 </a:t>
            </a:r>
            <a:r>
              <a:rPr lang="en-US" dirty="0" smtClean="0"/>
              <a:t> </a:t>
            </a:r>
            <a:r>
              <a:rPr lang="en-US" dirty="0" smtClean="0"/>
              <a:t>to March</a:t>
            </a:r>
            <a:r>
              <a:rPr lang="en-US" dirty="0" smtClean="0"/>
              <a:t> </a:t>
            </a:r>
            <a:r>
              <a:rPr lang="en-US" dirty="0" smtClean="0"/>
              <a:t>2018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853184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Iranians targeting a large number of universities worldwide 2014-2016</a:t>
            </a:r>
          </a:p>
          <a:p>
            <a:r>
              <a:rPr lang="en-GB" sz="2000" dirty="0" smtClean="0"/>
              <a:t>Spear-phishing</a:t>
            </a:r>
          </a:p>
          <a:p>
            <a:r>
              <a:rPr lang="en-GB" sz="2000" dirty="0" smtClean="0"/>
              <a:t>Web sites advertising “interesting conferences” in the name of DK universities</a:t>
            </a:r>
            <a:endParaRPr lang="en-GB" sz="2000" dirty="0" smtClean="0"/>
          </a:p>
          <a:p>
            <a:r>
              <a:rPr lang="en-GB" sz="2000" dirty="0" smtClean="0"/>
              <a:t>FBI charged a number of named Iranian persons in 2018</a:t>
            </a:r>
          </a:p>
          <a:p>
            <a:r>
              <a:rPr lang="en-GB" sz="2000" dirty="0" smtClean="0"/>
              <a:t>“In Denmark, </a:t>
            </a:r>
            <a:r>
              <a:rPr lang="en-GB" sz="2000" dirty="0"/>
              <a:t>t</a:t>
            </a:r>
            <a:r>
              <a:rPr lang="en-GB" sz="2000" dirty="0" smtClean="0"/>
              <a:t>he </a:t>
            </a:r>
            <a:r>
              <a:rPr lang="en-GB" sz="2000" dirty="0"/>
              <a:t>cyber attack </a:t>
            </a:r>
            <a:r>
              <a:rPr lang="en-GB" sz="2000" dirty="0" smtClean="0"/>
              <a:t>has </a:t>
            </a:r>
            <a:r>
              <a:rPr lang="en-GB" sz="2000" dirty="0"/>
              <a:t>targeted employees at specific Danish universities with specialties </a:t>
            </a:r>
            <a:r>
              <a:rPr lang="en-GB" sz="2000" dirty="0" smtClean="0"/>
              <a:t>in particular economics</a:t>
            </a:r>
            <a:r>
              <a:rPr lang="en-GB" sz="2000" dirty="0"/>
              <a:t>, health, chemistry, physics, geology, environment and </a:t>
            </a:r>
            <a:r>
              <a:rPr lang="en-GB" sz="2000" dirty="0" smtClean="0"/>
              <a:t>transport”</a:t>
            </a:r>
            <a:br>
              <a:rPr lang="en-GB" sz="2000" dirty="0" smtClean="0"/>
            </a:br>
            <a:r>
              <a:rPr lang="en-GB" sz="2000" dirty="0" smtClean="0"/>
              <a:t>							</a:t>
            </a:r>
            <a:r>
              <a:rPr lang="en-GB" sz="1800" i="1" dirty="0"/>
              <a:t>	</a:t>
            </a:r>
            <a:r>
              <a:rPr lang="en-GB" sz="1800" i="1" dirty="0" smtClean="0"/>
              <a:t>Center for Cyber Security, March 2018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59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smtClean="0"/>
              <a:t>May/June</a:t>
            </a:r>
            <a:r>
              <a:rPr lang="en-US" altLang="da-DK" dirty="0" smtClean="0"/>
              <a:t> 2019 </a:t>
            </a:r>
            <a:r>
              <a:rPr lang="en-US" altLang="da-DK" dirty="0" smtClean="0"/>
              <a:t>UCPH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556421"/>
            <a:ext cx="7757557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7,500 employees targeted by</a:t>
            </a:r>
            <a:r>
              <a:rPr lang="en-GB" sz="2000" dirty="0" smtClean="0"/>
              <a:t> malicious mail over several campaigns</a:t>
            </a:r>
          </a:p>
          <a:p>
            <a:r>
              <a:rPr lang="en-GB" sz="2000" dirty="0" smtClean="0"/>
              <a:t>Link leading to a false “UCPH” login site</a:t>
            </a:r>
          </a:p>
          <a:p>
            <a:r>
              <a:rPr lang="en-GB" sz="2000" dirty="0" smtClean="0"/>
              <a:t>Credentials for 500 users disclosed on website</a:t>
            </a:r>
          </a:p>
          <a:p>
            <a:r>
              <a:rPr lang="en-GB" sz="2000" dirty="0" smtClean="0"/>
              <a:t>Launched crisis management, more than 40 countermeasures, e.g.:</a:t>
            </a:r>
          </a:p>
          <a:p>
            <a:r>
              <a:rPr lang="en-GB" sz="2000" dirty="0" smtClean="0"/>
              <a:t>Blocked SMTP</a:t>
            </a:r>
          </a:p>
          <a:p>
            <a:r>
              <a:rPr lang="en-GB" sz="2000" dirty="0" smtClean="0"/>
              <a:t>Awareness/information campaign to all employees</a:t>
            </a:r>
          </a:p>
          <a:p>
            <a:r>
              <a:rPr lang="en-GB" sz="2000" dirty="0" smtClean="0"/>
              <a:t>Forced change of password for more than 17,000 faculty and staff</a:t>
            </a:r>
          </a:p>
          <a:p>
            <a:r>
              <a:rPr lang="en-GB" sz="2000" dirty="0" smtClean="0"/>
              <a:t>Multifactor Authentication on webmail </a:t>
            </a:r>
          </a:p>
          <a:p>
            <a:pPr lvl="1"/>
            <a:r>
              <a:rPr lang="en-GB" sz="2000" dirty="0" smtClean="0"/>
              <a:t>– existing project rushed through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38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smtClean="0"/>
              <a:t>2019 Silent </a:t>
            </a:r>
            <a:r>
              <a:rPr lang="en-US" altLang="da-DK" dirty="0" smtClean="0"/>
              <a:t>Librarian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Iranians once again active</a:t>
            </a:r>
            <a:endParaRPr lang="en-GB" sz="2000" dirty="0" smtClean="0"/>
          </a:p>
          <a:p>
            <a:r>
              <a:rPr lang="en-GB" sz="2000" dirty="0" smtClean="0"/>
              <a:t>One university especially targeted</a:t>
            </a:r>
          </a:p>
          <a:p>
            <a:r>
              <a:rPr lang="en-GB" sz="2000" dirty="0" smtClean="0"/>
              <a:t>Did analysis and shared IOCs</a:t>
            </a:r>
          </a:p>
          <a:p>
            <a:r>
              <a:rPr lang="en-GB" sz="2000" dirty="0" smtClean="0"/>
              <a:t>Suggested all Danish universities joining SIE Europe Project</a:t>
            </a:r>
          </a:p>
          <a:p>
            <a:r>
              <a:rPr lang="en-GB" sz="2000" dirty="0"/>
              <a:t>Launched awareness campaigns and used phishing tests from DKCERT to measure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046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a-DK" dirty="0" err="1" smtClean="0"/>
              <a:t>Countermeasures</a:t>
            </a:r>
            <a:endParaRPr lang="da-DK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smtClean="0"/>
              <a:t>Protecting Mail Domains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SPF, DKIM, DMARC</a:t>
            </a:r>
          </a:p>
          <a:p>
            <a:r>
              <a:rPr lang="en-GB" sz="2000" dirty="0" smtClean="0"/>
              <a:t>DTU example – 500 </a:t>
            </a:r>
            <a:r>
              <a:rPr lang="en-GB" sz="2000" dirty="0" smtClean="0"/>
              <a:t>to 1,000 </a:t>
            </a:r>
            <a:r>
              <a:rPr lang="en-GB" sz="2000" dirty="0" smtClean="0"/>
              <a:t>a day for a week or more</a:t>
            </a:r>
          </a:p>
          <a:p>
            <a:r>
              <a:rPr lang="en-GB" sz="2000" dirty="0" smtClean="0"/>
              <a:t>MFA on mail accounts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7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799" y="967608"/>
            <a:ext cx="8061347" cy="482441"/>
          </a:xfrm>
        </p:spPr>
        <p:txBody>
          <a:bodyPr>
            <a:normAutofit/>
          </a:bodyPr>
          <a:lstStyle/>
          <a:p>
            <a:r>
              <a:rPr lang="en-US" altLang="da-DK" dirty="0" smtClean="0"/>
              <a:t>Raising awareness</a:t>
            </a:r>
            <a:endParaRPr lang="en-GB" altLang="da-DK" dirty="0">
              <a:ea typeface="ＭＳ Ｐゴシック" pitchFamily="34" charset="-12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799" y="1618298"/>
            <a:ext cx="7757557" cy="3151212"/>
          </a:xfrm>
        </p:spPr>
        <p:txBody>
          <a:bodyPr>
            <a:noAutofit/>
          </a:bodyPr>
          <a:lstStyle/>
          <a:p>
            <a:r>
              <a:rPr lang="en-GB" sz="2000" dirty="0" smtClean="0"/>
              <a:t>Universities are doing their own awareness programmes</a:t>
            </a:r>
          </a:p>
          <a:p>
            <a:r>
              <a:rPr lang="en-GB" sz="2000" dirty="0" smtClean="0"/>
              <a:t>Awareness film funded by DKCERT (2014)</a:t>
            </a:r>
          </a:p>
          <a:p>
            <a:r>
              <a:rPr lang="en-GB" sz="2000" dirty="0" smtClean="0"/>
              <a:t>“Phishing-as-a-service” (2018)</a:t>
            </a:r>
            <a:endParaRPr lang="en-GB" sz="2000" dirty="0" smtClean="0"/>
          </a:p>
          <a:p>
            <a:endParaRPr lang="en-GB" sz="2000" dirty="0" smtClean="0"/>
          </a:p>
          <a:p>
            <a:endParaRPr lang="da-DK" sz="20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5853" y="131555"/>
            <a:ext cx="1111293" cy="41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13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DKCERT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213E99"/>
      </a:accent1>
      <a:accent2>
        <a:srgbClr val="76777A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6. Powerpointskabelonen">
  <a:themeElements>
    <a:clrScheme name="6. Powerpointskabelonen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7C9CBB"/>
      </a:accent1>
      <a:accent2>
        <a:srgbClr val="FFFFFF"/>
      </a:accent2>
      <a:accent3>
        <a:srgbClr val="FFFFFF"/>
      </a:accent3>
      <a:accent4>
        <a:srgbClr val="000000"/>
      </a:accent4>
      <a:accent5>
        <a:srgbClr val="BFCBDA"/>
      </a:accent5>
      <a:accent6>
        <a:srgbClr val="E7E7E7"/>
      </a:accent6>
      <a:hlink>
        <a:srgbClr val="003B68"/>
      </a:hlink>
      <a:folHlink>
        <a:srgbClr val="FF7B00"/>
      </a:folHlink>
    </a:clrScheme>
    <a:fontScheme name="6. Powerpointskabelonen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rgbClr val="C0C0C0"/>
          </a:solidFill>
          <a:round/>
          <a:headEnd/>
          <a:tailEnd/>
        </a:ln>
        <a:effectLst/>
      </a:spPr>
      <a:bodyPr>
        <a:prstTxWarp prst="textNoShape">
          <a:avLst/>
        </a:prstTxWarp>
      </a:bodyPr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6. Powerpointskabelonen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7C9CBB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BFCBDA"/>
        </a:accent5>
        <a:accent6>
          <a:srgbClr val="E7E7E7"/>
        </a:accent6>
        <a:hlink>
          <a:srgbClr val="003B68"/>
        </a:hlink>
        <a:folHlink>
          <a:srgbClr val="FF7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6. Powerpointskabelonen">
  <a:themeElements>
    <a:clrScheme name="6. Powerpointskabelonen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7C9CBB"/>
      </a:accent1>
      <a:accent2>
        <a:srgbClr val="FFFFFF"/>
      </a:accent2>
      <a:accent3>
        <a:srgbClr val="FFFFFF"/>
      </a:accent3>
      <a:accent4>
        <a:srgbClr val="000000"/>
      </a:accent4>
      <a:accent5>
        <a:srgbClr val="BFCBDA"/>
      </a:accent5>
      <a:accent6>
        <a:srgbClr val="E7E7E7"/>
      </a:accent6>
      <a:hlink>
        <a:srgbClr val="003B68"/>
      </a:hlink>
      <a:folHlink>
        <a:srgbClr val="FF7B00"/>
      </a:folHlink>
    </a:clrScheme>
    <a:fontScheme name="6. Powerpointskabelonen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rgbClr val="C0C0C0"/>
          </a:solidFill>
          <a:round/>
          <a:headEnd/>
          <a:tailEnd/>
        </a:ln>
        <a:effectLst/>
      </a:spPr>
      <a:bodyPr>
        <a:prstTxWarp prst="textNoShape">
          <a:avLst/>
        </a:prstTxWarp>
      </a:bodyPr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6. Powerpointskabelonen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7C9CBB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BFCBDA"/>
        </a:accent5>
        <a:accent6>
          <a:srgbClr val="E7E7E7"/>
        </a:accent6>
        <a:hlink>
          <a:srgbClr val="003B68"/>
        </a:hlink>
        <a:folHlink>
          <a:srgbClr val="FF7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6. Powerpointskabelonen">
  <a:themeElements>
    <a:clrScheme name="6. Powerpointskabelonen 1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7C9CBB"/>
      </a:accent1>
      <a:accent2>
        <a:srgbClr val="FFFFFF"/>
      </a:accent2>
      <a:accent3>
        <a:srgbClr val="FFFFFF"/>
      </a:accent3>
      <a:accent4>
        <a:srgbClr val="000000"/>
      </a:accent4>
      <a:accent5>
        <a:srgbClr val="BFCBDA"/>
      </a:accent5>
      <a:accent6>
        <a:srgbClr val="E7E7E7"/>
      </a:accent6>
      <a:hlink>
        <a:srgbClr val="003B68"/>
      </a:hlink>
      <a:folHlink>
        <a:srgbClr val="FF7B00"/>
      </a:folHlink>
    </a:clrScheme>
    <a:fontScheme name="6. Powerpointskabelonen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rgbClr val="C0C0C0"/>
          </a:solidFill>
          <a:round/>
          <a:headEnd/>
          <a:tailEnd/>
        </a:ln>
        <a:effectLst/>
      </a:spPr>
      <a:bodyPr>
        <a:prstTxWarp prst="textNoShape">
          <a:avLst/>
        </a:prstTxWarp>
      </a:bodyPr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  <a:ea typeface="Arial" charset="0"/>
            <a:cs typeface="Arial" charset="0"/>
          </a:defRPr>
        </a:defPPr>
      </a:lstStyle>
    </a:lnDef>
  </a:objectDefaults>
  <a:extraClrSchemeLst>
    <a:extraClrScheme>
      <a:clrScheme name="6. Powerpointskabelonen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7C9CBB"/>
        </a:accent1>
        <a:accent2>
          <a:srgbClr val="FFFFFF"/>
        </a:accent2>
        <a:accent3>
          <a:srgbClr val="FFFFFF"/>
        </a:accent3>
        <a:accent4>
          <a:srgbClr val="000000"/>
        </a:accent4>
        <a:accent5>
          <a:srgbClr val="BFCBDA"/>
        </a:accent5>
        <a:accent6>
          <a:srgbClr val="E7E7E7"/>
        </a:accent6>
        <a:hlink>
          <a:srgbClr val="003B68"/>
        </a:hlink>
        <a:folHlink>
          <a:srgbClr val="FF7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43507</TotalTime>
  <Words>454</Words>
  <Application>Microsoft Office PowerPoint</Application>
  <PresentationFormat>On-screen Show (16:9)</PresentationFormat>
  <Paragraphs>106</Paragraphs>
  <Slides>20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ＭＳ Ｐゴシック</vt:lpstr>
      <vt:lpstr>Arial</vt:lpstr>
      <vt:lpstr>Calibri</vt:lpstr>
      <vt:lpstr>Lucida Grande</vt:lpstr>
      <vt:lpstr>Wingdings</vt:lpstr>
      <vt:lpstr>Office Theme</vt:lpstr>
      <vt:lpstr>6. Powerpointskabelonen</vt:lpstr>
      <vt:lpstr>1_6. Powerpointskabelonen</vt:lpstr>
      <vt:lpstr>2_6. Powerpointskabelonen</vt:lpstr>
      <vt:lpstr>Efforts by the Danish universities to mitigate targeted phishing campaigns      DKCERT – part of DeiC www.cert.dk / www.deic.dk  Henrik Larsen, Head of Security and Identity Services, DeiC Email: henrik.larsen@cert.dk / henrik.larsen@deic.dk </vt:lpstr>
      <vt:lpstr>DKCERT - Services</vt:lpstr>
      <vt:lpstr>Danish Universities hit by Massive Phishing Campaigns</vt:lpstr>
      <vt:lpstr>January/February 2015  to March 2018</vt:lpstr>
      <vt:lpstr>May/June 2019 UCPH</vt:lpstr>
      <vt:lpstr>2019 Silent Librarian</vt:lpstr>
      <vt:lpstr>Countermeasures</vt:lpstr>
      <vt:lpstr>Protecting Mail Domains</vt:lpstr>
      <vt:lpstr>Raising awareness</vt:lpstr>
      <vt:lpstr>“Phishing-as-a-Service”</vt:lpstr>
      <vt:lpstr>PowerPoint Presentation</vt:lpstr>
      <vt:lpstr>Threat Intelligence</vt:lpstr>
      <vt:lpstr>PowerPoint Presentation</vt:lpstr>
      <vt:lpstr>PowerPoint Presentation</vt:lpstr>
      <vt:lpstr>How it works</vt:lpstr>
      <vt:lpstr>How it works</vt:lpstr>
      <vt:lpstr>PowerPoint Presentation</vt:lpstr>
      <vt:lpstr>Threath Intelligence</vt:lpstr>
      <vt:lpstr>Links</vt:lpstr>
      <vt:lpstr>PowerPoint Presentation</vt:lpstr>
    </vt:vector>
  </TitlesOfParts>
  <Company>Aarhus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Bygvraa Rasmussen</dc:creator>
  <cp:lastModifiedBy>Henrik Larsen</cp:lastModifiedBy>
  <cp:revision>281</cp:revision>
  <dcterms:created xsi:type="dcterms:W3CDTF">2016-11-16T09:02:06Z</dcterms:created>
  <dcterms:modified xsi:type="dcterms:W3CDTF">2019-10-21T09:19:35Z</dcterms:modified>
</cp:coreProperties>
</file>