
<file path=[Content_Types].xml><?xml version="1.0" encoding="utf-8"?>
<Types xmlns="http://schemas.openxmlformats.org/package/2006/content-types">
  <Default Extension="bin" ContentType="application/vnd.openxmlformats-officedocument.oleObject"/>
  <Default Extension="jpg" ContentType="image/jpeg"/>
  <Default Extension="png" ContentType="image/png"/>
  <Default Extension="rels" ContentType="application/vnd.openxmlformats-package.relationships+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 id="2147483663" r:id="rId5"/>
  </p:sldMasterIdLst>
  <p:notesMasterIdLst>
    <p:notesMasterId r:id="rId28"/>
  </p:notesMasterIdLst>
  <p:sldIdLst>
    <p:sldId id="309" r:id="rId6"/>
    <p:sldId id="319" r:id="rId7"/>
    <p:sldId id="324" r:id="rId8"/>
    <p:sldId id="310" r:id="rId9"/>
    <p:sldId id="312" r:id="rId10"/>
    <p:sldId id="326" r:id="rId11"/>
    <p:sldId id="328" r:id="rId12"/>
    <p:sldId id="331" r:id="rId13"/>
    <p:sldId id="329" r:id="rId14"/>
    <p:sldId id="316" r:id="rId15"/>
    <p:sldId id="340" r:id="rId16"/>
    <p:sldId id="333" r:id="rId17"/>
    <p:sldId id="317" r:id="rId18"/>
    <p:sldId id="332" r:id="rId19"/>
    <p:sldId id="334" r:id="rId20"/>
    <p:sldId id="341" r:id="rId21"/>
    <p:sldId id="327" r:id="rId22"/>
    <p:sldId id="336" r:id="rId23"/>
    <p:sldId id="337" r:id="rId24"/>
    <p:sldId id="335" r:id="rId25"/>
    <p:sldId id="338" r:id="rId26"/>
    <p:sldId id="258" r:id="rId27"/>
  </p:sldIdLst>
  <p:sldSz cx="12192000" cy="6858000"/>
  <p:notesSz cx="6858000" cy="9144000"/>
  <p:defaultText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26372"/>
    <a:srgbClr val="415364"/>
    <a:srgbClr val="D4BA00"/>
    <a:srgbClr val="3EB1C8"/>
    <a:srgbClr val="425563"/>
    <a:srgbClr val="D2B700"/>
    <a:srgbClr val="005A70"/>
    <a:srgbClr val="D7BD1A"/>
    <a:srgbClr val="5FC0D4"/>
    <a:srgbClr val="36B0C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A1CBB37-E501-4649-AB96-5138D16E30B9}" v="16" dt="2019-10-20T20:48:53.286"/>
  </p1510:revLst>
</p1510:revInfo>
</file>

<file path=ppt/tableStyles.xml><?xml version="1.0" encoding="utf-8"?>
<a:tblStyleLst xmlns:a="http://schemas.openxmlformats.org/drawingml/2006/main" def="{5C22544A-7EE6-4342-B048-85BDC9FD1C3A}">
  <a:tblStyle styleId="{7E9639D4-E3E2-4D34-9284-5A2195B3D0D7}" styleName="Lys stil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ys stil 2 – utheving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32" autoAdjust="0"/>
    <p:restoredTop sz="82517" autoAdjust="0"/>
  </p:normalViewPr>
  <p:slideViewPr>
    <p:cSldViewPr snapToGrid="0" snapToObjects="1">
      <p:cViewPr varScale="1">
        <p:scale>
          <a:sx n="42" d="100"/>
          <a:sy n="42" d="100"/>
        </p:scale>
        <p:origin x="1141" y="35"/>
      </p:cViewPr>
      <p:guideLst/>
    </p:cSldViewPr>
  </p:slideViewPr>
  <p:notesTextViewPr>
    <p:cViewPr>
      <p:scale>
        <a:sx n="1" d="1"/>
        <a:sy n="1" d="1"/>
      </p:scale>
      <p:origin x="0" y="0"/>
    </p:cViewPr>
  </p:notesTextViewPr>
  <p:sorterViewPr>
    <p:cViewPr>
      <p:scale>
        <a:sx n="100" d="100"/>
        <a:sy n="100" d="100"/>
      </p:scale>
      <p:origin x="0" y="-412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microsoft.com/office/2015/10/relationships/revisionInfo" Target="revisionInfo.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olf Sture Normann" userId="295840e1-ccd9-4a67-b20d-06974ad3974c" providerId="ADAL" clId="{7A1CBB37-E501-4649-AB96-5138D16E30B9}"/>
    <pc:docChg chg="undo custSel addSld delSld modSld sldOrd">
      <pc:chgData name="Rolf Sture Normann" userId="295840e1-ccd9-4a67-b20d-06974ad3974c" providerId="ADAL" clId="{7A1CBB37-E501-4649-AB96-5138D16E30B9}" dt="2019-10-20T20:48:53.283" v="148"/>
      <pc:docMkLst>
        <pc:docMk/>
      </pc:docMkLst>
      <pc:sldChg chg="modSp">
        <pc:chgData name="Rolf Sture Normann" userId="295840e1-ccd9-4a67-b20d-06974ad3974c" providerId="ADAL" clId="{7A1CBB37-E501-4649-AB96-5138D16E30B9}" dt="2019-10-20T20:23:31.198" v="43" actId="14100"/>
        <pc:sldMkLst>
          <pc:docMk/>
          <pc:sldMk cId="390499838" sldId="319"/>
        </pc:sldMkLst>
        <pc:spChg chg="mod">
          <ac:chgData name="Rolf Sture Normann" userId="295840e1-ccd9-4a67-b20d-06974ad3974c" providerId="ADAL" clId="{7A1CBB37-E501-4649-AB96-5138D16E30B9}" dt="2019-10-20T20:23:07.668" v="39" actId="1076"/>
          <ac:spMkLst>
            <pc:docMk/>
            <pc:sldMk cId="390499838" sldId="319"/>
            <ac:spMk id="2" creationId="{FDFFEFB3-462A-4E57-B170-95A052FFF8FC}"/>
          </ac:spMkLst>
        </pc:spChg>
        <pc:spChg chg="mod">
          <ac:chgData name="Rolf Sture Normann" userId="295840e1-ccd9-4a67-b20d-06974ad3974c" providerId="ADAL" clId="{7A1CBB37-E501-4649-AB96-5138D16E30B9}" dt="2019-10-20T20:22:56.092" v="38" actId="20577"/>
          <ac:spMkLst>
            <pc:docMk/>
            <pc:sldMk cId="390499838" sldId="319"/>
            <ac:spMk id="3" creationId="{71517058-DDB4-4E46-B898-32DE96752020}"/>
          </ac:spMkLst>
        </pc:spChg>
        <pc:picChg chg="mod">
          <ac:chgData name="Rolf Sture Normann" userId="295840e1-ccd9-4a67-b20d-06974ad3974c" providerId="ADAL" clId="{7A1CBB37-E501-4649-AB96-5138D16E30B9}" dt="2019-10-20T20:23:22.975" v="41" actId="14100"/>
          <ac:picMkLst>
            <pc:docMk/>
            <pc:sldMk cId="390499838" sldId="319"/>
            <ac:picMk id="13" creationId="{A8BCD245-8ADE-4E3C-BF6F-D8938B40DC43}"/>
          </ac:picMkLst>
        </pc:picChg>
        <pc:picChg chg="mod">
          <ac:chgData name="Rolf Sture Normann" userId="295840e1-ccd9-4a67-b20d-06974ad3974c" providerId="ADAL" clId="{7A1CBB37-E501-4649-AB96-5138D16E30B9}" dt="2019-10-20T20:23:31.198" v="43" actId="14100"/>
          <ac:picMkLst>
            <pc:docMk/>
            <pc:sldMk cId="390499838" sldId="319"/>
            <ac:picMk id="15" creationId="{E72098A2-5DD0-42EE-86F4-927D7F22A495}"/>
          </ac:picMkLst>
        </pc:picChg>
      </pc:sldChg>
      <pc:sldChg chg="del">
        <pc:chgData name="Rolf Sture Normann" userId="295840e1-ccd9-4a67-b20d-06974ad3974c" providerId="ADAL" clId="{7A1CBB37-E501-4649-AB96-5138D16E30B9}" dt="2019-10-20T20:21:22.351" v="0" actId="47"/>
        <pc:sldMkLst>
          <pc:docMk/>
          <pc:sldMk cId="4172209309" sldId="320"/>
        </pc:sldMkLst>
      </pc:sldChg>
      <pc:sldChg chg="del">
        <pc:chgData name="Rolf Sture Normann" userId="295840e1-ccd9-4a67-b20d-06974ad3974c" providerId="ADAL" clId="{7A1CBB37-E501-4649-AB96-5138D16E30B9}" dt="2019-10-20T20:21:24.768" v="1" actId="47"/>
        <pc:sldMkLst>
          <pc:docMk/>
          <pc:sldMk cId="2839069175" sldId="321"/>
        </pc:sldMkLst>
      </pc:sldChg>
      <pc:sldChg chg="addSp delSp modSp add">
        <pc:chgData name="Rolf Sture Normann" userId="295840e1-ccd9-4a67-b20d-06974ad3974c" providerId="ADAL" clId="{7A1CBB37-E501-4649-AB96-5138D16E30B9}" dt="2019-10-20T20:31:08.646" v="113" actId="688"/>
        <pc:sldMkLst>
          <pc:docMk/>
          <pc:sldMk cId="4068046782" sldId="338"/>
        </pc:sldMkLst>
        <pc:spChg chg="mod">
          <ac:chgData name="Rolf Sture Normann" userId="295840e1-ccd9-4a67-b20d-06974ad3974c" providerId="ADAL" clId="{7A1CBB37-E501-4649-AB96-5138D16E30B9}" dt="2019-10-20T20:26:48.571" v="66" actId="313"/>
          <ac:spMkLst>
            <pc:docMk/>
            <pc:sldMk cId="4068046782" sldId="338"/>
            <ac:spMk id="2" creationId="{DE7206EB-FBEB-409E-A798-A953C6AEF94E}"/>
          </ac:spMkLst>
        </pc:spChg>
        <pc:spChg chg="del">
          <ac:chgData name="Rolf Sture Normann" userId="295840e1-ccd9-4a67-b20d-06974ad3974c" providerId="ADAL" clId="{7A1CBB37-E501-4649-AB96-5138D16E30B9}" dt="2019-10-20T20:26:52.631" v="67" actId="478"/>
          <ac:spMkLst>
            <pc:docMk/>
            <pc:sldMk cId="4068046782" sldId="338"/>
            <ac:spMk id="3" creationId="{3FF72AB5-41AC-4DE0-8A4E-F1914CF18567}"/>
          </ac:spMkLst>
        </pc:spChg>
        <pc:spChg chg="add mod">
          <ac:chgData name="Rolf Sture Normann" userId="295840e1-ccd9-4a67-b20d-06974ad3974c" providerId="ADAL" clId="{7A1CBB37-E501-4649-AB96-5138D16E30B9}" dt="2019-10-20T20:31:08.646" v="113" actId="688"/>
          <ac:spMkLst>
            <pc:docMk/>
            <pc:sldMk cId="4068046782" sldId="338"/>
            <ac:spMk id="6" creationId="{8E8342DA-234C-4BDD-BD6A-5214F0D0B974}"/>
          </ac:spMkLst>
        </pc:spChg>
        <pc:spChg chg="add mod">
          <ac:chgData name="Rolf Sture Normann" userId="295840e1-ccd9-4a67-b20d-06974ad3974c" providerId="ADAL" clId="{7A1CBB37-E501-4649-AB96-5138D16E30B9}" dt="2019-10-20T20:30:18.170" v="102" actId="1076"/>
          <ac:spMkLst>
            <pc:docMk/>
            <pc:sldMk cId="4068046782" sldId="338"/>
            <ac:spMk id="7" creationId="{361045C7-5C5E-4AD7-9431-2554698B1799}"/>
          </ac:spMkLst>
        </pc:spChg>
        <pc:picChg chg="add mod">
          <ac:chgData name="Rolf Sture Normann" userId="295840e1-ccd9-4a67-b20d-06974ad3974c" providerId="ADAL" clId="{7A1CBB37-E501-4649-AB96-5138D16E30B9}" dt="2019-10-20T20:28:09.833" v="69" actId="1076"/>
          <ac:picMkLst>
            <pc:docMk/>
            <pc:sldMk cId="4068046782" sldId="338"/>
            <ac:picMk id="4" creationId="{2D808E1B-6726-4DDC-A294-F6AE4E26B4D8}"/>
          </ac:picMkLst>
        </pc:picChg>
        <pc:picChg chg="add mod">
          <ac:chgData name="Rolf Sture Normann" userId="295840e1-ccd9-4a67-b20d-06974ad3974c" providerId="ADAL" clId="{7A1CBB37-E501-4649-AB96-5138D16E30B9}" dt="2019-10-20T20:30:51.649" v="111" actId="1076"/>
          <ac:picMkLst>
            <pc:docMk/>
            <pc:sldMk cId="4068046782" sldId="338"/>
            <ac:picMk id="5" creationId="{4786024D-08B9-49F9-8F8F-FAB9F632E82A}"/>
          </ac:picMkLst>
        </pc:picChg>
      </pc:sldChg>
      <pc:sldChg chg="add del">
        <pc:chgData name="Rolf Sture Normann" userId="295840e1-ccd9-4a67-b20d-06974ad3974c" providerId="ADAL" clId="{7A1CBB37-E501-4649-AB96-5138D16E30B9}" dt="2019-10-20T20:34:04.534" v="116" actId="47"/>
        <pc:sldMkLst>
          <pc:docMk/>
          <pc:sldMk cId="541726729" sldId="339"/>
        </pc:sldMkLst>
      </pc:sldChg>
      <pc:sldChg chg="addSp delSp modSp add ord">
        <pc:chgData name="Rolf Sture Normann" userId="295840e1-ccd9-4a67-b20d-06974ad3974c" providerId="ADAL" clId="{7A1CBB37-E501-4649-AB96-5138D16E30B9}" dt="2019-10-20T20:48:53.283" v="148"/>
        <pc:sldMkLst>
          <pc:docMk/>
          <pc:sldMk cId="3371038076" sldId="340"/>
        </pc:sldMkLst>
        <pc:spChg chg="mod">
          <ac:chgData name="Rolf Sture Normann" userId="295840e1-ccd9-4a67-b20d-06974ad3974c" providerId="ADAL" clId="{7A1CBB37-E501-4649-AB96-5138D16E30B9}" dt="2019-10-20T20:34:37.487" v="142" actId="20577"/>
          <ac:spMkLst>
            <pc:docMk/>
            <pc:sldMk cId="3371038076" sldId="340"/>
            <ac:spMk id="2" creationId="{23AA7709-B3BB-465F-84BD-3E0C9B5B20F6}"/>
          </ac:spMkLst>
        </pc:spChg>
        <pc:spChg chg="del">
          <ac:chgData name="Rolf Sture Normann" userId="295840e1-ccd9-4a67-b20d-06974ad3974c" providerId="ADAL" clId="{7A1CBB37-E501-4649-AB96-5138D16E30B9}" dt="2019-10-20T20:34:12.205" v="117" actId="478"/>
          <ac:spMkLst>
            <pc:docMk/>
            <pc:sldMk cId="3371038076" sldId="340"/>
            <ac:spMk id="3" creationId="{EC3E7C69-359D-497B-A463-4AC25E35F6AF}"/>
          </ac:spMkLst>
        </pc:spChg>
        <pc:picChg chg="add mod">
          <ac:chgData name="Rolf Sture Normann" userId="295840e1-ccd9-4a67-b20d-06974ad3974c" providerId="ADAL" clId="{7A1CBB37-E501-4649-AB96-5138D16E30B9}" dt="2019-10-20T20:48:14.001" v="147" actId="1076"/>
          <ac:picMkLst>
            <pc:docMk/>
            <pc:sldMk cId="3371038076" sldId="340"/>
            <ac:picMk id="3" creationId="{4CD6749F-9139-4F18-8814-FA9203EF0F33}"/>
          </ac:picMkLst>
        </pc:picChg>
        <pc:picChg chg="add del mod">
          <ac:chgData name="Rolf Sture Normann" userId="295840e1-ccd9-4a67-b20d-06974ad3974c" providerId="ADAL" clId="{7A1CBB37-E501-4649-AB96-5138D16E30B9}" dt="2019-10-20T20:47:59.638" v="143" actId="478"/>
          <ac:picMkLst>
            <pc:docMk/>
            <pc:sldMk cId="3371038076" sldId="340"/>
            <ac:picMk id="1026" creationId="{F2A4EFED-DD5A-47B4-9DEE-1FF75E04304C}"/>
          </ac:picMkLst>
        </pc:pic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embeddings/oleObject1.bin"/><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embeddings/oleObject2.bin"/><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embeddings/oleObject3.bin"/><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b-NO"/>
  <c:roundedCorners val="0"/>
  <mc:AlternateContent xmlns:mc="http://schemas.openxmlformats.org/markup-compatibility/2006">
    <mc:Choice xmlns:c14="http://schemas.microsoft.com/office/drawing/2007/8/2/chart" Requires="c14">
      <c14:style val="102"/>
    </mc:Choice>
    <mc:Fallback>
      <c:style val="2"/>
    </mc:Fallback>
  </mc:AlternateContent>
  <c:pivotSource>
    <c:name>[Modenhetsnivå_institusjoner_tilpasset rapport.xlsx]Ark3!Pivottabell22</c:name>
    <c:fmtId val="-1"/>
  </c:pivotSource>
  <c:chart>
    <c:title>
      <c:tx>
        <c:rich>
          <a:bodyPr rot="0" spcFirstLastPara="1" vertOverflow="ellipsis" vert="horz" wrap="square" anchor="ctr" anchorCtr="1"/>
          <a:lstStyle/>
          <a:p>
            <a:pPr>
              <a:defRPr sz="1200" b="0" i="0" u="none" strike="noStrike" kern="1200" spc="0" baseline="0">
                <a:solidFill>
                  <a:schemeClr val="tx1">
                    <a:lumMod val="65000"/>
                    <a:lumOff val="35000"/>
                  </a:schemeClr>
                </a:solidFill>
                <a:latin typeface="+mn-lt"/>
                <a:ea typeface="+mn-ea"/>
                <a:cs typeface="+mn-cs"/>
              </a:defRPr>
            </a:pPr>
            <a:r>
              <a:rPr lang="nb-NO" sz="1200" dirty="0" err="1"/>
              <a:t>Oversight</a:t>
            </a:r>
            <a:r>
              <a:rPr lang="nb-NO" sz="1200" dirty="0"/>
              <a:t> over </a:t>
            </a:r>
            <a:r>
              <a:rPr lang="nb-NO" sz="1200" dirty="0" err="1"/>
              <a:t>information</a:t>
            </a:r>
            <a:r>
              <a:rPr lang="nb-NO" sz="1200" dirty="0"/>
              <a:t> </a:t>
            </a:r>
            <a:r>
              <a:rPr lang="nb-NO" sz="1200" dirty="0" err="1"/>
              <a:t>values</a:t>
            </a:r>
            <a:r>
              <a:rPr lang="nb-NO" sz="1200" baseline="0" dirty="0"/>
              <a:t> (</a:t>
            </a:r>
            <a:r>
              <a:rPr lang="nb-NO" sz="1200" baseline="0" dirty="0" err="1"/>
              <a:t>what</a:t>
            </a:r>
            <a:r>
              <a:rPr lang="nb-NO" sz="1200" baseline="0" dirty="0"/>
              <a:t> </a:t>
            </a:r>
            <a:r>
              <a:rPr lang="nb-NO" sz="1200" baseline="0" dirty="0" err="1"/>
              <a:t>should</a:t>
            </a:r>
            <a:r>
              <a:rPr lang="nb-NO" sz="1200" baseline="0" dirty="0"/>
              <a:t> be </a:t>
            </a:r>
            <a:r>
              <a:rPr lang="nb-NO" sz="1200" baseline="0" dirty="0" err="1"/>
              <a:t>protected</a:t>
            </a:r>
            <a:r>
              <a:rPr lang="nb-NO" sz="1200" baseline="0" dirty="0"/>
              <a:t>)</a:t>
            </a:r>
            <a:endParaRPr lang="nb-NO" sz="1200" dirty="0"/>
          </a:p>
        </c:rich>
      </c:tx>
      <c:layout>
        <c:manualLayout>
          <c:xMode val="edge"/>
          <c:yMode val="edge"/>
          <c:x val="0.15614220734035028"/>
          <c:y val="3.3410291001003886E-2"/>
        </c:manualLayout>
      </c:layout>
      <c:overlay val="0"/>
      <c:spPr>
        <a:noFill/>
        <a:ln>
          <a:noFill/>
        </a:ln>
        <a:effectLst/>
      </c:spPr>
      <c:txPr>
        <a:bodyPr rot="0" spcFirstLastPara="1" vertOverflow="ellipsis" vert="horz" wrap="square" anchor="ctr" anchorCtr="1"/>
        <a:lstStyle/>
        <a:p>
          <a:pPr>
            <a:defRPr sz="1200" b="0" i="0" u="none" strike="noStrike" kern="1200" spc="0" baseline="0">
              <a:solidFill>
                <a:schemeClr val="tx1">
                  <a:lumMod val="65000"/>
                  <a:lumOff val="35000"/>
                </a:schemeClr>
              </a:solidFill>
              <a:latin typeface="+mn-lt"/>
              <a:ea typeface="+mn-ea"/>
              <a:cs typeface="+mn-cs"/>
            </a:defRPr>
          </a:pPr>
          <a:endParaRPr lang="nb-NO"/>
        </a:p>
      </c:txPr>
    </c:title>
    <c:autoTitleDeleted val="0"/>
    <c:pivotFmts>
      <c:pivotFmt>
        <c:idx val="0"/>
        <c:spPr>
          <a:solidFill>
            <a:srgbClr val="FF0000"/>
          </a:solidFill>
          <a:ln>
            <a:noFill/>
          </a:ln>
          <a:effectLst/>
        </c:spPr>
        <c:marker>
          <c:symbol val="none"/>
        </c:marker>
      </c:pivotFmt>
      <c:pivotFmt>
        <c:idx val="1"/>
        <c:spPr>
          <a:solidFill>
            <a:srgbClr val="FFC000"/>
          </a:solidFill>
          <a:ln>
            <a:noFill/>
          </a:ln>
          <a:effectLst/>
        </c:spPr>
      </c:pivotFmt>
      <c:pivotFmt>
        <c:idx val="2"/>
        <c:spPr>
          <a:solidFill>
            <a:srgbClr val="FF0000"/>
          </a:solidFill>
          <a:ln>
            <a:noFill/>
          </a:ln>
          <a:effectLst/>
        </c:spPr>
        <c:marker>
          <c:symbol val="none"/>
        </c:marker>
      </c:pivotFmt>
      <c:pivotFmt>
        <c:idx val="3"/>
        <c:spPr>
          <a:solidFill>
            <a:srgbClr val="FFC000"/>
          </a:solidFill>
          <a:ln>
            <a:noFill/>
          </a:ln>
          <a:effectLst/>
        </c:spPr>
      </c:pivotFmt>
      <c:pivotFmt>
        <c:idx val="4"/>
        <c:spPr>
          <a:solidFill>
            <a:srgbClr val="FF0000"/>
          </a:solidFill>
          <a:ln>
            <a:noFill/>
          </a:ln>
          <a:effectLst/>
        </c:spPr>
        <c:marker>
          <c:symbol val="none"/>
        </c:marker>
      </c:pivotFmt>
      <c:pivotFmt>
        <c:idx val="5"/>
        <c:spPr>
          <a:solidFill>
            <a:srgbClr val="FFC000"/>
          </a:solidFill>
          <a:ln>
            <a:noFill/>
          </a:ln>
          <a:effectLst/>
        </c:spPr>
      </c:pivotFmt>
    </c:pivotFmts>
    <c:plotArea>
      <c:layout/>
      <c:barChart>
        <c:barDir val="col"/>
        <c:grouping val="clustered"/>
        <c:varyColors val="0"/>
        <c:ser>
          <c:idx val="0"/>
          <c:order val="0"/>
          <c:tx>
            <c:strRef>
              <c:f>'Ark3'!$B$3</c:f>
              <c:strCache>
                <c:ptCount val="1"/>
                <c:pt idx="0">
                  <c:v>Totalt</c:v>
                </c:pt>
              </c:strCache>
            </c:strRef>
          </c:tx>
          <c:spPr>
            <a:solidFill>
              <a:srgbClr val="FF0000"/>
            </a:solidFill>
            <a:ln>
              <a:noFill/>
            </a:ln>
            <a:effectLst/>
          </c:spPr>
          <c:invertIfNegative val="0"/>
          <c:dPt>
            <c:idx val="0"/>
            <c:invertIfNegative val="0"/>
            <c:bubble3D val="0"/>
            <c:spPr>
              <a:solidFill>
                <a:srgbClr val="FFC000"/>
              </a:solidFill>
              <a:ln>
                <a:noFill/>
              </a:ln>
              <a:effectLst/>
            </c:spPr>
            <c:extLst>
              <c:ext xmlns:c16="http://schemas.microsoft.com/office/drawing/2014/chart" uri="{C3380CC4-5D6E-409C-BE32-E72D297353CC}">
                <c16:uniqueId val="{00000001-45EC-4DC0-976B-15A81FB1A4AB}"/>
              </c:ext>
            </c:extLst>
          </c:dPt>
          <c:cat>
            <c:strRef>
              <c:f>'Ark3'!$A$4:$A$5</c:f>
              <c:strCache>
                <c:ptCount val="2"/>
                <c:pt idx="0">
                  <c:v>Delvis oversikt</c:v>
                </c:pt>
                <c:pt idx="1">
                  <c:v>Liten oversikt</c:v>
                </c:pt>
              </c:strCache>
            </c:strRef>
          </c:cat>
          <c:val>
            <c:numRef>
              <c:f>'Ark3'!$B$4:$B$5</c:f>
              <c:numCache>
                <c:formatCode>General</c:formatCode>
                <c:ptCount val="2"/>
                <c:pt idx="0">
                  <c:v>20</c:v>
                </c:pt>
                <c:pt idx="1">
                  <c:v>1</c:v>
                </c:pt>
              </c:numCache>
            </c:numRef>
          </c:val>
          <c:extLst>
            <c:ext xmlns:c16="http://schemas.microsoft.com/office/drawing/2014/chart" uri="{C3380CC4-5D6E-409C-BE32-E72D297353CC}">
              <c16:uniqueId val="{00000002-45EC-4DC0-976B-15A81FB1A4AB}"/>
            </c:ext>
          </c:extLst>
        </c:ser>
        <c:dLbls>
          <c:showLegendKey val="0"/>
          <c:showVal val="0"/>
          <c:showCatName val="0"/>
          <c:showSerName val="0"/>
          <c:showPercent val="0"/>
          <c:showBubbleSize val="0"/>
        </c:dLbls>
        <c:gapWidth val="219"/>
        <c:overlap val="-27"/>
        <c:axId val="626043512"/>
        <c:axId val="626044168"/>
      </c:barChart>
      <c:catAx>
        <c:axId val="62604351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nb-NO"/>
          </a:p>
        </c:txPr>
        <c:crossAx val="626044168"/>
        <c:crosses val="autoZero"/>
        <c:auto val="1"/>
        <c:lblAlgn val="ctr"/>
        <c:lblOffset val="100"/>
        <c:noMultiLvlLbl val="0"/>
      </c:catAx>
      <c:valAx>
        <c:axId val="62604416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nb-NO"/>
          </a:p>
        </c:txPr>
        <c:crossAx val="62604351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nb-NO"/>
    </a:p>
  </c:txPr>
  <c:externalData r:id="rId3">
    <c:autoUpdate val="0"/>
  </c:externalData>
  <c:extLst>
    <c:ext xmlns:c14="http://schemas.microsoft.com/office/drawing/2007/8/2/chart" uri="{781A3756-C4B2-4CAC-9D66-4F8BD8637D16}">
      <c14:pivotOptions>
        <c14:dropZoneFilter val="1"/>
        <c14:dropZoneData val="1"/>
        <c14:dropZonesVisible val="1"/>
      </c14:pivotOptions>
    </c:ext>
    <c:ext xmlns:c16="http://schemas.microsoft.com/office/drawing/2014/chart" uri="{E28EC0CA-F0BB-4C9C-879D-F8772B89E7AC}">
      <c16:pivotOptions16>
        <c16:showExpandCollapseFieldButtons val="1"/>
      </c16:pivotOptions16>
    </c:ext>
  </c:extLst>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b-NO"/>
  <c:roundedCorners val="0"/>
  <mc:AlternateContent xmlns:mc="http://schemas.openxmlformats.org/markup-compatibility/2006">
    <mc:Choice xmlns:c14="http://schemas.microsoft.com/office/drawing/2007/8/2/chart" Requires="c14">
      <c14:style val="102"/>
    </mc:Choice>
    <mc:Fallback>
      <c:style val="2"/>
    </mc:Fallback>
  </mc:AlternateContent>
  <c:pivotSource>
    <c:name>[Modenhetsnivå_institusjoner_tilpasset rapport.xlsx]Ark4!Pivottabell25</c:name>
    <c:fmtId val="-1"/>
  </c:pivotSource>
  <c:chart>
    <c:title>
      <c:tx>
        <c:rich>
          <a:bodyPr rot="0" spcFirstLastPara="1" vertOverflow="ellipsis" vert="horz" wrap="square" anchor="ctr" anchorCtr="1"/>
          <a:lstStyle/>
          <a:p>
            <a:pPr>
              <a:defRPr sz="1200" b="0" i="0" u="none" strike="noStrike" kern="1200" spc="0" baseline="0">
                <a:solidFill>
                  <a:schemeClr val="tx1">
                    <a:lumMod val="65000"/>
                    <a:lumOff val="35000"/>
                  </a:schemeClr>
                </a:solidFill>
                <a:latin typeface="+mn-lt"/>
                <a:ea typeface="+mn-ea"/>
                <a:cs typeface="+mn-cs"/>
              </a:defRPr>
            </a:pPr>
            <a:r>
              <a:rPr lang="nb-NO" sz="1200" dirty="0" err="1"/>
              <a:t>Functional</a:t>
            </a:r>
            <a:r>
              <a:rPr lang="nb-NO" sz="1200" dirty="0"/>
              <a:t> Information Security Management </a:t>
            </a:r>
            <a:r>
              <a:rPr lang="nb-NO" sz="1200" dirty="0" err="1"/>
              <a:t>Systen</a:t>
            </a:r>
            <a:endParaRPr lang="nb-NO" sz="1200" dirty="0"/>
          </a:p>
        </c:rich>
      </c:tx>
      <c:layout>
        <c:manualLayout>
          <c:xMode val="edge"/>
          <c:yMode val="edge"/>
          <c:x val="0.20974460463478842"/>
          <c:y val="3.7695718800962362E-2"/>
        </c:manualLayout>
      </c:layout>
      <c:overlay val="0"/>
      <c:spPr>
        <a:noFill/>
        <a:ln>
          <a:noFill/>
        </a:ln>
        <a:effectLst/>
      </c:spPr>
      <c:txPr>
        <a:bodyPr rot="0" spcFirstLastPara="1" vertOverflow="ellipsis" vert="horz" wrap="square" anchor="ctr" anchorCtr="1"/>
        <a:lstStyle/>
        <a:p>
          <a:pPr>
            <a:defRPr sz="1200" b="0" i="0" u="none" strike="noStrike" kern="1200" spc="0" baseline="0">
              <a:solidFill>
                <a:schemeClr val="tx1">
                  <a:lumMod val="65000"/>
                  <a:lumOff val="35000"/>
                </a:schemeClr>
              </a:solidFill>
              <a:latin typeface="+mn-lt"/>
              <a:ea typeface="+mn-ea"/>
              <a:cs typeface="+mn-cs"/>
            </a:defRPr>
          </a:pPr>
          <a:endParaRPr lang="nb-NO"/>
        </a:p>
      </c:txPr>
    </c:title>
    <c:autoTitleDeleted val="0"/>
    <c:pivotFmts>
      <c:pivotFmt>
        <c:idx val="0"/>
        <c:spPr>
          <a:solidFill>
            <a:schemeClr val="accent1"/>
          </a:solidFill>
          <a:ln>
            <a:noFill/>
          </a:ln>
          <a:effectLst/>
        </c:spPr>
        <c:marker>
          <c:symbol val="none"/>
        </c:marker>
      </c:pivotFmt>
      <c:pivotFmt>
        <c:idx val="1"/>
        <c:spPr>
          <a:solidFill>
            <a:srgbClr val="00B050"/>
          </a:solidFill>
          <a:ln>
            <a:noFill/>
          </a:ln>
          <a:effectLst/>
        </c:spPr>
      </c:pivotFmt>
      <c:pivotFmt>
        <c:idx val="2"/>
        <c:spPr>
          <a:solidFill>
            <a:srgbClr val="FFC000"/>
          </a:solidFill>
          <a:ln>
            <a:noFill/>
          </a:ln>
          <a:effectLst/>
        </c:spPr>
      </c:pivotFmt>
      <c:pivotFmt>
        <c:idx val="3"/>
        <c:spPr>
          <a:solidFill>
            <a:srgbClr val="FF0000"/>
          </a:solidFill>
          <a:ln>
            <a:noFill/>
          </a:ln>
          <a:effectLst/>
        </c:spPr>
      </c:pivotFmt>
      <c:pivotFmt>
        <c:idx val="4"/>
        <c:spPr>
          <a:solidFill>
            <a:schemeClr val="accent1"/>
          </a:solidFill>
          <a:ln>
            <a:noFill/>
          </a:ln>
          <a:effectLst/>
        </c:spPr>
        <c:marker>
          <c:symbol val="none"/>
        </c:marker>
      </c:pivotFmt>
      <c:pivotFmt>
        <c:idx val="5"/>
        <c:spPr>
          <a:solidFill>
            <a:srgbClr val="00B050"/>
          </a:solidFill>
          <a:ln>
            <a:noFill/>
          </a:ln>
          <a:effectLst/>
        </c:spPr>
      </c:pivotFmt>
      <c:pivotFmt>
        <c:idx val="6"/>
        <c:spPr>
          <a:solidFill>
            <a:srgbClr val="FFC000"/>
          </a:solidFill>
          <a:ln>
            <a:noFill/>
          </a:ln>
          <a:effectLst/>
        </c:spPr>
      </c:pivotFmt>
      <c:pivotFmt>
        <c:idx val="7"/>
        <c:spPr>
          <a:solidFill>
            <a:srgbClr val="FF0000"/>
          </a:solidFill>
          <a:ln>
            <a:noFill/>
          </a:ln>
          <a:effectLst/>
        </c:spPr>
      </c:pivotFmt>
      <c:pivotFmt>
        <c:idx val="8"/>
        <c:spPr>
          <a:solidFill>
            <a:schemeClr val="accent1"/>
          </a:solidFill>
          <a:ln>
            <a:noFill/>
          </a:ln>
          <a:effectLst/>
        </c:spPr>
        <c:marker>
          <c:symbol val="none"/>
        </c:marker>
      </c:pivotFmt>
      <c:pivotFmt>
        <c:idx val="9"/>
        <c:spPr>
          <a:solidFill>
            <a:srgbClr val="00B050"/>
          </a:solidFill>
          <a:ln>
            <a:noFill/>
          </a:ln>
          <a:effectLst/>
        </c:spPr>
      </c:pivotFmt>
      <c:pivotFmt>
        <c:idx val="10"/>
        <c:spPr>
          <a:solidFill>
            <a:srgbClr val="FFC000"/>
          </a:solidFill>
          <a:ln>
            <a:noFill/>
          </a:ln>
          <a:effectLst/>
        </c:spPr>
      </c:pivotFmt>
      <c:pivotFmt>
        <c:idx val="11"/>
        <c:spPr>
          <a:solidFill>
            <a:srgbClr val="FF0000"/>
          </a:solidFill>
          <a:ln>
            <a:noFill/>
          </a:ln>
          <a:effectLst/>
        </c:spPr>
      </c:pivotFmt>
    </c:pivotFmts>
    <c:plotArea>
      <c:layout>
        <c:manualLayout>
          <c:layoutTarget val="inner"/>
          <c:xMode val="edge"/>
          <c:yMode val="edge"/>
          <c:x val="8.1463576947215802E-2"/>
          <c:y val="0.25083344548304615"/>
          <c:w val="0.90286351706036749"/>
          <c:h val="0.64176727909011377"/>
        </c:manualLayout>
      </c:layout>
      <c:barChart>
        <c:barDir val="col"/>
        <c:grouping val="clustered"/>
        <c:varyColors val="0"/>
        <c:ser>
          <c:idx val="0"/>
          <c:order val="0"/>
          <c:tx>
            <c:strRef>
              <c:f>'Ark4'!$B$3</c:f>
              <c:strCache>
                <c:ptCount val="1"/>
                <c:pt idx="0">
                  <c:v>Totalt</c:v>
                </c:pt>
              </c:strCache>
            </c:strRef>
          </c:tx>
          <c:spPr>
            <a:solidFill>
              <a:schemeClr val="accent1"/>
            </a:solidFill>
            <a:ln>
              <a:noFill/>
            </a:ln>
            <a:effectLst/>
          </c:spPr>
          <c:invertIfNegative val="0"/>
          <c:dPt>
            <c:idx val="0"/>
            <c:invertIfNegative val="0"/>
            <c:bubble3D val="0"/>
            <c:spPr>
              <a:solidFill>
                <a:srgbClr val="00B050"/>
              </a:solidFill>
              <a:ln>
                <a:noFill/>
              </a:ln>
              <a:effectLst/>
            </c:spPr>
            <c:extLst>
              <c:ext xmlns:c16="http://schemas.microsoft.com/office/drawing/2014/chart" uri="{C3380CC4-5D6E-409C-BE32-E72D297353CC}">
                <c16:uniqueId val="{00000001-D208-41AE-81D1-4CE1A0F065A4}"/>
              </c:ext>
            </c:extLst>
          </c:dPt>
          <c:dPt>
            <c:idx val="1"/>
            <c:invertIfNegative val="0"/>
            <c:bubble3D val="0"/>
            <c:spPr>
              <a:solidFill>
                <a:srgbClr val="FFC000"/>
              </a:solidFill>
              <a:ln>
                <a:noFill/>
              </a:ln>
              <a:effectLst/>
            </c:spPr>
            <c:extLst>
              <c:ext xmlns:c16="http://schemas.microsoft.com/office/drawing/2014/chart" uri="{C3380CC4-5D6E-409C-BE32-E72D297353CC}">
                <c16:uniqueId val="{00000003-D208-41AE-81D1-4CE1A0F065A4}"/>
              </c:ext>
            </c:extLst>
          </c:dPt>
          <c:dPt>
            <c:idx val="2"/>
            <c:invertIfNegative val="0"/>
            <c:bubble3D val="0"/>
            <c:spPr>
              <a:solidFill>
                <a:srgbClr val="FF0000"/>
              </a:solidFill>
              <a:ln>
                <a:noFill/>
              </a:ln>
              <a:effectLst/>
            </c:spPr>
            <c:extLst>
              <c:ext xmlns:c16="http://schemas.microsoft.com/office/drawing/2014/chart" uri="{C3380CC4-5D6E-409C-BE32-E72D297353CC}">
                <c16:uniqueId val="{00000005-D208-41AE-81D1-4CE1A0F065A4}"/>
              </c:ext>
            </c:extLst>
          </c:dPt>
          <c:cat>
            <c:strRef>
              <c:f>'Ark4'!$A$4:$A$6</c:f>
              <c:strCache>
                <c:ptCount val="3"/>
                <c:pt idx="0">
                  <c:v>I stor grad</c:v>
                </c:pt>
                <c:pt idx="1">
                  <c:v>Delvis</c:v>
                </c:pt>
                <c:pt idx="2">
                  <c:v>I liten grad</c:v>
                </c:pt>
              </c:strCache>
            </c:strRef>
          </c:cat>
          <c:val>
            <c:numRef>
              <c:f>'Ark4'!$B$4:$B$6</c:f>
              <c:numCache>
                <c:formatCode>General</c:formatCode>
                <c:ptCount val="3"/>
                <c:pt idx="0">
                  <c:v>2</c:v>
                </c:pt>
                <c:pt idx="1">
                  <c:v>10</c:v>
                </c:pt>
                <c:pt idx="2">
                  <c:v>9</c:v>
                </c:pt>
              </c:numCache>
            </c:numRef>
          </c:val>
          <c:extLst>
            <c:ext xmlns:c16="http://schemas.microsoft.com/office/drawing/2014/chart" uri="{C3380CC4-5D6E-409C-BE32-E72D297353CC}">
              <c16:uniqueId val="{00000006-D208-41AE-81D1-4CE1A0F065A4}"/>
            </c:ext>
          </c:extLst>
        </c:ser>
        <c:dLbls>
          <c:showLegendKey val="0"/>
          <c:showVal val="0"/>
          <c:showCatName val="0"/>
          <c:showSerName val="0"/>
          <c:showPercent val="0"/>
          <c:showBubbleSize val="0"/>
        </c:dLbls>
        <c:gapWidth val="219"/>
        <c:overlap val="-27"/>
        <c:axId val="626049744"/>
        <c:axId val="626043184"/>
      </c:barChart>
      <c:catAx>
        <c:axId val="62604974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nb-NO"/>
          </a:p>
        </c:txPr>
        <c:crossAx val="626043184"/>
        <c:crosses val="autoZero"/>
        <c:auto val="1"/>
        <c:lblAlgn val="ctr"/>
        <c:lblOffset val="100"/>
        <c:noMultiLvlLbl val="0"/>
      </c:catAx>
      <c:valAx>
        <c:axId val="62604318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nb-NO"/>
          </a:p>
        </c:txPr>
        <c:crossAx val="62604974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nb-NO"/>
    </a:p>
  </c:txPr>
  <c:externalData r:id="rId3">
    <c:autoUpdate val="0"/>
  </c:externalData>
  <c:extLst>
    <c:ext xmlns:c14="http://schemas.microsoft.com/office/drawing/2007/8/2/chart" uri="{781A3756-C4B2-4CAC-9D66-4F8BD8637D16}">
      <c14:pivotOptions>
        <c14:dropZoneFilter val="1"/>
        <c14:dropZoneCategories val="1"/>
        <c14:dropZoneData val="1"/>
        <c14:dropZonesVisible val="1"/>
      </c14:pivotOptions>
    </c:ext>
    <c:ext xmlns:c16="http://schemas.microsoft.com/office/drawing/2014/chart" uri="{E28EC0CA-F0BB-4C9C-879D-F8772B89E7AC}">
      <c16:pivotOptions16>
        <c16:showExpandCollapseFieldButtons val="1"/>
      </c16:pivotOptions16>
    </c:ext>
  </c:extLst>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b-NO"/>
  <c:roundedCorners val="0"/>
  <mc:AlternateContent xmlns:mc="http://schemas.openxmlformats.org/markup-compatibility/2006">
    <mc:Choice xmlns:c14="http://schemas.microsoft.com/office/drawing/2007/8/2/chart" Requires="c14">
      <c14:style val="102"/>
    </mc:Choice>
    <mc:Fallback>
      <c:style val="2"/>
    </mc:Fallback>
  </mc:AlternateContent>
  <c:pivotSource>
    <c:name>[Modenhetsnivå_institusjoner_tilpasset rapport.xlsx]Ark5!Pivottabell28</c:name>
    <c:fmtId val="-1"/>
  </c:pivotSource>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nb-NO" dirty="0" err="1"/>
              <a:t>Riskbased</a:t>
            </a:r>
            <a:r>
              <a:rPr lang="nb-NO" dirty="0"/>
              <a:t> </a:t>
            </a:r>
            <a:r>
              <a:rPr lang="nb-NO" dirty="0" err="1"/>
              <a:t>approach</a:t>
            </a:r>
            <a:endParaRPr lang="nb-NO" dirty="0"/>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nb-NO"/>
        </a:p>
      </c:txPr>
    </c:title>
    <c:autoTitleDeleted val="0"/>
    <c:pivotFmts>
      <c:pivotFmt>
        <c:idx val="0"/>
        <c:spPr>
          <a:solidFill>
            <a:schemeClr val="accent1"/>
          </a:solidFill>
          <a:ln>
            <a:noFill/>
          </a:ln>
          <a:effectLst/>
        </c:spPr>
        <c:marker>
          <c:symbol val="none"/>
        </c:marker>
      </c:pivotFmt>
      <c:pivotFmt>
        <c:idx val="1"/>
        <c:spPr>
          <a:solidFill>
            <a:srgbClr val="00B050"/>
          </a:solidFill>
          <a:ln>
            <a:noFill/>
          </a:ln>
          <a:effectLst/>
        </c:spPr>
      </c:pivotFmt>
      <c:pivotFmt>
        <c:idx val="2"/>
        <c:spPr>
          <a:solidFill>
            <a:srgbClr val="FFC000"/>
          </a:solidFill>
          <a:ln>
            <a:noFill/>
          </a:ln>
          <a:effectLst/>
        </c:spPr>
      </c:pivotFmt>
      <c:pivotFmt>
        <c:idx val="3"/>
        <c:spPr>
          <a:solidFill>
            <a:srgbClr val="FF0000"/>
          </a:solidFill>
          <a:ln>
            <a:noFill/>
          </a:ln>
          <a:effectLst/>
        </c:spPr>
      </c:pivotFmt>
      <c:pivotFmt>
        <c:idx val="4"/>
        <c:spPr>
          <a:solidFill>
            <a:schemeClr val="accent1"/>
          </a:solidFill>
          <a:ln>
            <a:noFill/>
          </a:ln>
          <a:effectLst/>
        </c:spPr>
        <c:marker>
          <c:symbol val="none"/>
        </c:marker>
      </c:pivotFmt>
      <c:pivotFmt>
        <c:idx val="5"/>
        <c:spPr>
          <a:solidFill>
            <a:srgbClr val="00B050"/>
          </a:solidFill>
          <a:ln>
            <a:noFill/>
          </a:ln>
          <a:effectLst/>
        </c:spPr>
      </c:pivotFmt>
      <c:pivotFmt>
        <c:idx val="6"/>
        <c:spPr>
          <a:solidFill>
            <a:srgbClr val="FFC000"/>
          </a:solidFill>
          <a:ln>
            <a:noFill/>
          </a:ln>
          <a:effectLst/>
        </c:spPr>
      </c:pivotFmt>
      <c:pivotFmt>
        <c:idx val="7"/>
        <c:spPr>
          <a:solidFill>
            <a:srgbClr val="FF0000"/>
          </a:solidFill>
          <a:ln>
            <a:noFill/>
          </a:ln>
          <a:effectLst/>
        </c:spPr>
      </c:pivotFmt>
      <c:pivotFmt>
        <c:idx val="8"/>
        <c:spPr>
          <a:solidFill>
            <a:schemeClr val="accent1"/>
          </a:solidFill>
          <a:ln>
            <a:noFill/>
          </a:ln>
          <a:effectLst/>
        </c:spPr>
        <c:marker>
          <c:symbol val="none"/>
        </c:marker>
      </c:pivotFmt>
      <c:pivotFmt>
        <c:idx val="9"/>
        <c:spPr>
          <a:solidFill>
            <a:srgbClr val="00B050"/>
          </a:solidFill>
          <a:ln>
            <a:noFill/>
          </a:ln>
          <a:effectLst/>
        </c:spPr>
      </c:pivotFmt>
      <c:pivotFmt>
        <c:idx val="10"/>
        <c:spPr>
          <a:solidFill>
            <a:srgbClr val="FFC000"/>
          </a:solidFill>
          <a:ln>
            <a:noFill/>
          </a:ln>
          <a:effectLst/>
        </c:spPr>
      </c:pivotFmt>
      <c:pivotFmt>
        <c:idx val="11"/>
        <c:spPr>
          <a:solidFill>
            <a:srgbClr val="FF0000"/>
          </a:solidFill>
          <a:ln>
            <a:noFill/>
          </a:ln>
          <a:effectLst/>
        </c:spPr>
      </c:pivotFmt>
    </c:pivotFmts>
    <c:plotArea>
      <c:layout/>
      <c:barChart>
        <c:barDir val="col"/>
        <c:grouping val="clustered"/>
        <c:varyColors val="0"/>
        <c:ser>
          <c:idx val="0"/>
          <c:order val="0"/>
          <c:tx>
            <c:strRef>
              <c:f>'Ark5'!$B$3</c:f>
              <c:strCache>
                <c:ptCount val="1"/>
                <c:pt idx="0">
                  <c:v>Totalt</c:v>
                </c:pt>
              </c:strCache>
            </c:strRef>
          </c:tx>
          <c:spPr>
            <a:solidFill>
              <a:schemeClr val="accent1"/>
            </a:solidFill>
            <a:ln>
              <a:noFill/>
            </a:ln>
            <a:effectLst/>
          </c:spPr>
          <c:invertIfNegative val="0"/>
          <c:dPt>
            <c:idx val="0"/>
            <c:invertIfNegative val="0"/>
            <c:bubble3D val="0"/>
            <c:spPr>
              <a:solidFill>
                <a:srgbClr val="00B050"/>
              </a:solidFill>
              <a:ln>
                <a:noFill/>
              </a:ln>
              <a:effectLst/>
            </c:spPr>
            <c:extLst>
              <c:ext xmlns:c16="http://schemas.microsoft.com/office/drawing/2014/chart" uri="{C3380CC4-5D6E-409C-BE32-E72D297353CC}">
                <c16:uniqueId val="{00000001-03DD-4224-B563-87C6FAFB17B5}"/>
              </c:ext>
            </c:extLst>
          </c:dPt>
          <c:dPt>
            <c:idx val="1"/>
            <c:invertIfNegative val="0"/>
            <c:bubble3D val="0"/>
            <c:spPr>
              <a:solidFill>
                <a:srgbClr val="FFC000"/>
              </a:solidFill>
              <a:ln>
                <a:noFill/>
              </a:ln>
              <a:effectLst/>
            </c:spPr>
            <c:extLst>
              <c:ext xmlns:c16="http://schemas.microsoft.com/office/drawing/2014/chart" uri="{C3380CC4-5D6E-409C-BE32-E72D297353CC}">
                <c16:uniqueId val="{00000003-03DD-4224-B563-87C6FAFB17B5}"/>
              </c:ext>
            </c:extLst>
          </c:dPt>
          <c:dPt>
            <c:idx val="2"/>
            <c:invertIfNegative val="0"/>
            <c:bubble3D val="0"/>
            <c:spPr>
              <a:solidFill>
                <a:srgbClr val="FF0000"/>
              </a:solidFill>
              <a:ln>
                <a:noFill/>
              </a:ln>
              <a:effectLst/>
            </c:spPr>
            <c:extLst>
              <c:ext xmlns:c16="http://schemas.microsoft.com/office/drawing/2014/chart" uri="{C3380CC4-5D6E-409C-BE32-E72D297353CC}">
                <c16:uniqueId val="{00000005-03DD-4224-B563-87C6FAFB17B5}"/>
              </c:ext>
            </c:extLst>
          </c:dPt>
          <c:cat>
            <c:strRef>
              <c:f>'Ark5'!$A$4:$A$6</c:f>
              <c:strCache>
                <c:ptCount val="3"/>
                <c:pt idx="0">
                  <c:v>I stor grad</c:v>
                </c:pt>
                <c:pt idx="1">
                  <c:v>Delvis</c:v>
                </c:pt>
                <c:pt idx="2">
                  <c:v>I liten grad</c:v>
                </c:pt>
              </c:strCache>
            </c:strRef>
          </c:cat>
          <c:val>
            <c:numRef>
              <c:f>'Ark5'!$B$4:$B$6</c:f>
              <c:numCache>
                <c:formatCode>General</c:formatCode>
                <c:ptCount val="3"/>
                <c:pt idx="0">
                  <c:v>4</c:v>
                </c:pt>
                <c:pt idx="1">
                  <c:v>14</c:v>
                </c:pt>
                <c:pt idx="2">
                  <c:v>3</c:v>
                </c:pt>
              </c:numCache>
            </c:numRef>
          </c:val>
          <c:extLst>
            <c:ext xmlns:c16="http://schemas.microsoft.com/office/drawing/2014/chart" uri="{C3380CC4-5D6E-409C-BE32-E72D297353CC}">
              <c16:uniqueId val="{00000006-03DD-4224-B563-87C6FAFB17B5}"/>
            </c:ext>
          </c:extLst>
        </c:ser>
        <c:dLbls>
          <c:showLegendKey val="0"/>
          <c:showVal val="0"/>
          <c:showCatName val="0"/>
          <c:showSerName val="0"/>
          <c:showPercent val="0"/>
          <c:showBubbleSize val="0"/>
        </c:dLbls>
        <c:gapWidth val="219"/>
        <c:overlap val="-27"/>
        <c:axId val="617835504"/>
        <c:axId val="617832224"/>
      </c:barChart>
      <c:catAx>
        <c:axId val="61783550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nb-NO"/>
          </a:p>
        </c:txPr>
        <c:crossAx val="617832224"/>
        <c:crosses val="autoZero"/>
        <c:auto val="1"/>
        <c:lblAlgn val="ctr"/>
        <c:lblOffset val="100"/>
        <c:noMultiLvlLbl val="0"/>
      </c:catAx>
      <c:valAx>
        <c:axId val="61783222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nb-NO"/>
          </a:p>
        </c:txPr>
        <c:crossAx val="61783550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nb-NO"/>
    </a:p>
  </c:txPr>
  <c:externalData r:id="rId3">
    <c:autoUpdate val="0"/>
  </c:externalData>
  <c:extLst>
    <c:ext xmlns:c14="http://schemas.microsoft.com/office/drawing/2007/8/2/chart" uri="{781A3756-C4B2-4CAC-9D66-4F8BD8637D16}">
      <c14:pivotOptions>
        <c14:dropZoneFilter val="1"/>
        <c14:dropZoneData val="1"/>
        <c14:dropZonesVisible val="1"/>
      </c14:pivotOptions>
    </c:ext>
    <c:ext xmlns:c16="http://schemas.microsoft.com/office/drawing/2014/chart" uri="{E28EC0CA-F0BB-4C9C-879D-F8772B89E7AC}">
      <c16:pivotOptions16>
        <c16:showExpandCollapseFieldButtons val="1"/>
      </c16:pivotOptions16>
    </c:ext>
  </c:extLst>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b-NO"/>
  <c:roundedCorners val="0"/>
  <mc:AlternateContent xmlns:mc="http://schemas.openxmlformats.org/markup-compatibility/2006">
    <mc:Choice xmlns:c14="http://schemas.microsoft.com/office/drawing/2007/8/2/chart" Requires="c14">
      <c14:style val="102"/>
    </mc:Choice>
    <mc:Fallback>
      <c:style val="2"/>
    </mc:Fallback>
  </mc:AlternateContent>
  <c:pivotSource>
    <c:name>[Modenhetsnivå_institusjoner_tilpasset rapport.xlsx]Ark6!Pivottabell31</c:name>
    <c:fmtId val="-1"/>
  </c:pivotSource>
  <c:chart>
    <c:title>
      <c:tx>
        <c:rich>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200" b="0" i="0" u="none" strike="noStrike" kern="1200" spc="0" baseline="0">
                <a:solidFill>
                  <a:sysClr val="windowText" lastClr="000000">
                    <a:lumMod val="65000"/>
                    <a:lumOff val="35000"/>
                  </a:sysClr>
                </a:solidFill>
                <a:latin typeface="+mn-lt"/>
                <a:ea typeface="+mn-ea"/>
                <a:cs typeface="+mn-cs"/>
              </a:defRPr>
            </a:pPr>
            <a:r>
              <a:rPr lang="nb-NO" sz="1200" b="0" i="0" baseline="0" dirty="0" err="1">
                <a:effectLst/>
              </a:rPr>
              <a:t>Established</a:t>
            </a:r>
            <a:r>
              <a:rPr lang="nb-NO" sz="1200" b="0" i="0" baseline="0" dirty="0">
                <a:effectLst/>
              </a:rPr>
              <a:t> </a:t>
            </a:r>
            <a:r>
              <a:rPr lang="nb-NO" sz="1200" b="0" i="0" baseline="0" dirty="0" err="1">
                <a:effectLst/>
              </a:rPr>
              <a:t>continuity</a:t>
            </a:r>
            <a:r>
              <a:rPr lang="nb-NO" sz="1200" b="0" i="0" baseline="0" dirty="0">
                <a:effectLst/>
              </a:rPr>
              <a:t> plans (handle ICT </a:t>
            </a:r>
            <a:r>
              <a:rPr lang="nb-NO" sz="1200" b="0" i="0" baseline="0" dirty="0" err="1">
                <a:effectLst/>
              </a:rPr>
              <a:t>crisis</a:t>
            </a:r>
            <a:r>
              <a:rPr lang="nb-NO" sz="1200" b="0" i="0" baseline="0" dirty="0">
                <a:effectLst/>
              </a:rPr>
              <a:t>)</a:t>
            </a:r>
            <a:endParaRPr lang="nb-NO" sz="1200" dirty="0">
              <a:effectLst/>
            </a:endParaRPr>
          </a:p>
        </c:rich>
      </c:tx>
      <c:overlay val="0"/>
      <c:spPr>
        <a:noFill/>
        <a:ln>
          <a:noFill/>
        </a:ln>
        <a:effectLst/>
      </c:spPr>
      <c:txPr>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200" b="0" i="0" u="none" strike="noStrike" kern="1200" spc="0" baseline="0">
              <a:solidFill>
                <a:sysClr val="windowText" lastClr="000000">
                  <a:lumMod val="65000"/>
                  <a:lumOff val="35000"/>
                </a:sysClr>
              </a:solidFill>
              <a:latin typeface="+mn-lt"/>
              <a:ea typeface="+mn-ea"/>
              <a:cs typeface="+mn-cs"/>
            </a:defRPr>
          </a:pPr>
          <a:endParaRPr lang="nb-NO"/>
        </a:p>
      </c:txPr>
    </c:title>
    <c:autoTitleDeleted val="0"/>
    <c:pivotFmts>
      <c:pivotFmt>
        <c:idx val="0"/>
        <c:spPr>
          <a:solidFill>
            <a:schemeClr val="accent1"/>
          </a:solidFill>
          <a:ln>
            <a:noFill/>
          </a:ln>
          <a:effectLst/>
        </c:spPr>
        <c:marker>
          <c:symbol val="none"/>
        </c:marker>
      </c:pivotFmt>
      <c:pivotFmt>
        <c:idx val="1"/>
        <c:spPr>
          <a:solidFill>
            <a:srgbClr val="FF0000"/>
          </a:solidFill>
          <a:ln>
            <a:noFill/>
          </a:ln>
          <a:effectLst/>
        </c:spPr>
      </c:pivotFmt>
      <c:pivotFmt>
        <c:idx val="2"/>
        <c:spPr>
          <a:solidFill>
            <a:srgbClr val="FFC000"/>
          </a:solidFill>
          <a:ln>
            <a:noFill/>
          </a:ln>
          <a:effectLst/>
        </c:spPr>
      </c:pivotFmt>
      <c:pivotFmt>
        <c:idx val="3"/>
        <c:spPr>
          <a:solidFill>
            <a:srgbClr val="00B050"/>
          </a:solidFill>
          <a:ln>
            <a:noFill/>
          </a:ln>
          <a:effectLst/>
        </c:spPr>
      </c:pivotFmt>
      <c:pivotFmt>
        <c:idx val="4"/>
        <c:spPr>
          <a:solidFill>
            <a:schemeClr val="accent1"/>
          </a:solidFill>
          <a:ln>
            <a:noFill/>
          </a:ln>
          <a:effectLst/>
        </c:spPr>
        <c:marker>
          <c:symbol val="none"/>
        </c:marker>
      </c:pivotFmt>
      <c:pivotFmt>
        <c:idx val="5"/>
        <c:spPr>
          <a:solidFill>
            <a:srgbClr val="FF0000"/>
          </a:solidFill>
          <a:ln>
            <a:noFill/>
          </a:ln>
          <a:effectLst/>
        </c:spPr>
      </c:pivotFmt>
      <c:pivotFmt>
        <c:idx val="6"/>
        <c:spPr>
          <a:solidFill>
            <a:srgbClr val="FFC000"/>
          </a:solidFill>
          <a:ln>
            <a:noFill/>
          </a:ln>
          <a:effectLst/>
        </c:spPr>
      </c:pivotFmt>
      <c:pivotFmt>
        <c:idx val="7"/>
        <c:spPr>
          <a:solidFill>
            <a:srgbClr val="00B050"/>
          </a:solidFill>
          <a:ln>
            <a:noFill/>
          </a:ln>
          <a:effectLst/>
        </c:spPr>
      </c:pivotFmt>
      <c:pivotFmt>
        <c:idx val="8"/>
        <c:spPr>
          <a:solidFill>
            <a:schemeClr val="accent1"/>
          </a:solidFill>
          <a:ln>
            <a:noFill/>
          </a:ln>
          <a:effectLst/>
        </c:spPr>
        <c:marker>
          <c:symbol val="none"/>
        </c:marker>
      </c:pivotFmt>
      <c:pivotFmt>
        <c:idx val="9"/>
        <c:spPr>
          <a:solidFill>
            <a:srgbClr val="FF0000"/>
          </a:solidFill>
          <a:ln>
            <a:noFill/>
          </a:ln>
          <a:effectLst/>
        </c:spPr>
      </c:pivotFmt>
      <c:pivotFmt>
        <c:idx val="10"/>
        <c:spPr>
          <a:solidFill>
            <a:srgbClr val="FFC000"/>
          </a:solidFill>
          <a:ln>
            <a:noFill/>
          </a:ln>
          <a:effectLst/>
        </c:spPr>
      </c:pivotFmt>
      <c:pivotFmt>
        <c:idx val="11"/>
        <c:spPr>
          <a:solidFill>
            <a:srgbClr val="00B050"/>
          </a:solidFill>
          <a:ln>
            <a:noFill/>
          </a:ln>
          <a:effectLst/>
        </c:spPr>
      </c:pivotFmt>
    </c:pivotFmts>
    <c:plotArea>
      <c:layout/>
      <c:barChart>
        <c:barDir val="col"/>
        <c:grouping val="clustered"/>
        <c:varyColors val="0"/>
        <c:ser>
          <c:idx val="0"/>
          <c:order val="0"/>
          <c:tx>
            <c:strRef>
              <c:f>'Ark6'!$B$3</c:f>
              <c:strCache>
                <c:ptCount val="1"/>
                <c:pt idx="0">
                  <c:v>Totalt</c:v>
                </c:pt>
              </c:strCache>
            </c:strRef>
          </c:tx>
          <c:spPr>
            <a:solidFill>
              <a:schemeClr val="accent1"/>
            </a:solidFill>
            <a:ln>
              <a:noFill/>
            </a:ln>
            <a:effectLst/>
          </c:spPr>
          <c:invertIfNegative val="0"/>
          <c:dPt>
            <c:idx val="0"/>
            <c:invertIfNegative val="0"/>
            <c:bubble3D val="0"/>
            <c:spPr>
              <a:solidFill>
                <a:srgbClr val="FF0000"/>
              </a:solidFill>
              <a:ln>
                <a:noFill/>
              </a:ln>
              <a:effectLst/>
            </c:spPr>
            <c:extLst>
              <c:ext xmlns:c16="http://schemas.microsoft.com/office/drawing/2014/chart" uri="{C3380CC4-5D6E-409C-BE32-E72D297353CC}">
                <c16:uniqueId val="{00000001-BCBB-4B9F-9C4B-4D5C1103CC16}"/>
              </c:ext>
            </c:extLst>
          </c:dPt>
          <c:dPt>
            <c:idx val="1"/>
            <c:invertIfNegative val="0"/>
            <c:bubble3D val="0"/>
            <c:spPr>
              <a:solidFill>
                <a:srgbClr val="FFC000"/>
              </a:solidFill>
              <a:ln>
                <a:noFill/>
              </a:ln>
              <a:effectLst/>
            </c:spPr>
            <c:extLst>
              <c:ext xmlns:c16="http://schemas.microsoft.com/office/drawing/2014/chart" uri="{C3380CC4-5D6E-409C-BE32-E72D297353CC}">
                <c16:uniqueId val="{00000003-BCBB-4B9F-9C4B-4D5C1103CC16}"/>
              </c:ext>
            </c:extLst>
          </c:dPt>
          <c:dPt>
            <c:idx val="2"/>
            <c:invertIfNegative val="0"/>
            <c:bubble3D val="0"/>
            <c:spPr>
              <a:solidFill>
                <a:srgbClr val="00B050"/>
              </a:solidFill>
              <a:ln>
                <a:noFill/>
              </a:ln>
              <a:effectLst/>
            </c:spPr>
            <c:extLst>
              <c:ext xmlns:c16="http://schemas.microsoft.com/office/drawing/2014/chart" uri="{C3380CC4-5D6E-409C-BE32-E72D297353CC}">
                <c16:uniqueId val="{00000005-BCBB-4B9F-9C4B-4D5C1103CC16}"/>
              </c:ext>
            </c:extLst>
          </c:dPt>
          <c:cat>
            <c:strRef>
              <c:f>'Ark6'!$A$4:$A$6</c:f>
              <c:strCache>
                <c:ptCount val="3"/>
                <c:pt idx="0">
                  <c:v>Har ikke</c:v>
                </c:pt>
                <c:pt idx="1">
                  <c:v>Under arbeid</c:v>
                </c:pt>
                <c:pt idx="2">
                  <c:v>Har etablert</c:v>
                </c:pt>
              </c:strCache>
            </c:strRef>
          </c:cat>
          <c:val>
            <c:numRef>
              <c:f>'Ark6'!$B$4:$B$6</c:f>
              <c:numCache>
                <c:formatCode>General</c:formatCode>
                <c:ptCount val="3"/>
                <c:pt idx="0">
                  <c:v>17</c:v>
                </c:pt>
                <c:pt idx="1">
                  <c:v>3</c:v>
                </c:pt>
                <c:pt idx="2">
                  <c:v>1</c:v>
                </c:pt>
              </c:numCache>
            </c:numRef>
          </c:val>
          <c:extLst>
            <c:ext xmlns:c16="http://schemas.microsoft.com/office/drawing/2014/chart" uri="{C3380CC4-5D6E-409C-BE32-E72D297353CC}">
              <c16:uniqueId val="{00000006-BCBB-4B9F-9C4B-4D5C1103CC16}"/>
            </c:ext>
          </c:extLst>
        </c:ser>
        <c:dLbls>
          <c:showLegendKey val="0"/>
          <c:showVal val="0"/>
          <c:showCatName val="0"/>
          <c:showSerName val="0"/>
          <c:showPercent val="0"/>
          <c:showBubbleSize val="0"/>
        </c:dLbls>
        <c:gapWidth val="219"/>
        <c:overlap val="-27"/>
        <c:axId val="515684688"/>
        <c:axId val="515688952"/>
      </c:barChart>
      <c:catAx>
        <c:axId val="51568468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nb-NO"/>
          </a:p>
        </c:txPr>
        <c:crossAx val="515688952"/>
        <c:crosses val="autoZero"/>
        <c:auto val="1"/>
        <c:lblAlgn val="ctr"/>
        <c:lblOffset val="100"/>
        <c:noMultiLvlLbl val="0"/>
      </c:catAx>
      <c:valAx>
        <c:axId val="51568895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nb-NO"/>
          </a:p>
        </c:txPr>
        <c:crossAx val="51568468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nb-NO"/>
    </a:p>
  </c:txPr>
  <c:externalData r:id="rId3">
    <c:autoUpdate val="0"/>
  </c:externalData>
  <c:extLst>
    <c:ext xmlns:c14="http://schemas.microsoft.com/office/drawing/2007/8/2/chart" uri="{781A3756-C4B2-4CAC-9D66-4F8BD8637D16}">
      <c14:pivotOptions>
        <c14:dropZoneFilter val="1"/>
        <c14:dropZoneCategories val="1"/>
        <c14:dropZoneData val="1"/>
        <c14:dropZonesVisible val="1"/>
      </c14:pivotOptions>
    </c:ext>
    <c:ext xmlns:c16="http://schemas.microsoft.com/office/drawing/2014/chart" uri="{E28EC0CA-F0BB-4C9C-879D-F8772B89E7AC}">
      <c16:pivotOptions16>
        <c16:showExpandCollapseFieldButtons val="1"/>
      </c16:pivotOptions16>
    </c:ext>
  </c:extLst>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op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b-NO"/>
          </a:p>
        </p:txBody>
      </p:sp>
      <p:sp>
        <p:nvSpPr>
          <p:cNvPr id="3" name="Plassholder for dato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60D83A3-4BF8-7148-972C-1535F7C6BDEE}" type="datetimeFigureOut">
              <a:rPr lang="nb-NO" smtClean="0"/>
              <a:t>21.10.2019</a:t>
            </a:fld>
            <a:endParaRPr lang="nb-NO"/>
          </a:p>
        </p:txBody>
      </p:sp>
      <p:sp>
        <p:nvSpPr>
          <p:cNvPr id="4" name="Plassholder for lysbild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b-NO"/>
          </a:p>
        </p:txBody>
      </p:sp>
      <p:sp>
        <p:nvSpPr>
          <p:cNvPr id="5" name="Plassholder for nota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6" name="Plassholder for bunn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b-NO"/>
          </a:p>
        </p:txBody>
      </p:sp>
      <p:sp>
        <p:nvSpPr>
          <p:cNvPr id="7" name="Plassholder for lysbilde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D0BA129-852A-254B-ABF7-7A2493D9C5E1}" type="slidenum">
              <a:rPr lang="nb-NO" smtClean="0"/>
              <a:t>‹#›</a:t>
            </a:fld>
            <a:endParaRPr lang="nb-NO"/>
          </a:p>
        </p:txBody>
      </p:sp>
    </p:spTree>
    <p:extLst>
      <p:ext uri="{BB962C8B-B14F-4D97-AF65-F5344CB8AC3E}">
        <p14:creationId xmlns:p14="http://schemas.microsoft.com/office/powerpoint/2010/main" val="18065555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en-US" sz="1200" kern="1200" dirty="0">
                <a:solidFill>
                  <a:schemeClr val="tx1"/>
                </a:solidFill>
                <a:effectLst/>
                <a:latin typeface="+mn-lt"/>
                <a:ea typeface="+mn-ea"/>
                <a:cs typeface="+mn-cs"/>
              </a:rPr>
              <a:t>New strategy for digitalization of higher education. </a:t>
            </a:r>
          </a:p>
          <a:p>
            <a:r>
              <a:rPr lang="en-US" sz="1200" kern="1200" dirty="0">
                <a:solidFill>
                  <a:schemeClr val="tx1"/>
                </a:solidFill>
                <a:effectLst/>
                <a:latin typeface="+mn-lt"/>
                <a:ea typeface="+mn-ea"/>
                <a:cs typeface="+mn-cs"/>
              </a:rPr>
              <a:t>Unit is responsible to fulfill this strategy at the </a:t>
            </a:r>
            <a:r>
              <a:rPr lang="en-US" sz="1200" kern="1200" dirty="0" err="1">
                <a:solidFill>
                  <a:schemeClr val="tx1"/>
                </a:solidFill>
                <a:effectLst/>
                <a:latin typeface="+mn-lt"/>
                <a:ea typeface="+mn-ea"/>
                <a:cs typeface="+mn-cs"/>
              </a:rPr>
              <a:t>sectorlevel</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Joint ICT projects and initiatives</a:t>
            </a:r>
          </a:p>
          <a:p>
            <a:r>
              <a:rPr lang="en-US" sz="1200" kern="1200" dirty="0">
                <a:solidFill>
                  <a:schemeClr val="tx1"/>
                </a:solidFill>
                <a:effectLst/>
                <a:latin typeface="+mn-lt"/>
                <a:ea typeface="+mn-ea"/>
                <a:cs typeface="+mn-cs"/>
              </a:rPr>
              <a:t>Education, research, administration, infrastructure, architecture and information security and privacy </a:t>
            </a:r>
            <a:endParaRPr lang="nb-NO" sz="1200" kern="1200" dirty="0">
              <a:solidFill>
                <a:schemeClr val="tx1"/>
              </a:solidFill>
              <a:effectLst/>
              <a:latin typeface="+mn-lt"/>
              <a:ea typeface="+mn-ea"/>
              <a:cs typeface="+mn-cs"/>
            </a:endParaRPr>
          </a:p>
        </p:txBody>
      </p:sp>
      <p:sp>
        <p:nvSpPr>
          <p:cNvPr id="4" name="Plassholder for lysbildenummer 3"/>
          <p:cNvSpPr>
            <a:spLocks noGrp="1"/>
          </p:cNvSpPr>
          <p:nvPr>
            <p:ph type="sldNum" sz="quarter" idx="5"/>
          </p:nvPr>
        </p:nvSpPr>
        <p:spPr/>
        <p:txBody>
          <a:bodyPr/>
          <a:lstStyle/>
          <a:p>
            <a:fld id="{5D0BA129-852A-254B-ABF7-7A2493D9C5E1}" type="slidenum">
              <a:rPr lang="nb-NO" smtClean="0"/>
              <a:t>3</a:t>
            </a:fld>
            <a:endParaRPr lang="nb-NO"/>
          </a:p>
        </p:txBody>
      </p:sp>
    </p:spTree>
    <p:extLst>
      <p:ext uri="{BB962C8B-B14F-4D97-AF65-F5344CB8AC3E}">
        <p14:creationId xmlns:p14="http://schemas.microsoft.com/office/powerpoint/2010/main" val="31710477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Direct is </a:t>
            </a:r>
            <a:r>
              <a:rPr lang="nb-NO" dirty="0" err="1"/>
              <a:t>the</a:t>
            </a:r>
            <a:r>
              <a:rPr lang="nb-NO" dirty="0"/>
              <a:t> </a:t>
            </a:r>
            <a:r>
              <a:rPr lang="nb-NO" dirty="0" err="1"/>
              <a:t>process</a:t>
            </a:r>
            <a:r>
              <a:rPr lang="nb-NO" dirty="0"/>
              <a:t> </a:t>
            </a:r>
            <a:r>
              <a:rPr lang="nb-NO" dirty="0" err="1"/>
              <a:t>that</a:t>
            </a:r>
            <a:r>
              <a:rPr lang="nb-NO" dirty="0"/>
              <a:t> </a:t>
            </a:r>
            <a:r>
              <a:rPr lang="nb-NO" dirty="0" err="1"/>
              <a:t>gives</a:t>
            </a:r>
            <a:r>
              <a:rPr lang="nb-NO" dirty="0"/>
              <a:t> </a:t>
            </a:r>
            <a:r>
              <a:rPr lang="nb-NO" dirty="0" err="1"/>
              <a:t>directions</a:t>
            </a:r>
            <a:r>
              <a:rPr lang="nb-NO" dirty="0"/>
              <a:t> to </a:t>
            </a:r>
            <a:r>
              <a:rPr lang="nb-NO" dirty="0" err="1"/>
              <a:t>the</a:t>
            </a:r>
            <a:r>
              <a:rPr lang="nb-NO" dirty="0"/>
              <a:t> </a:t>
            </a:r>
            <a:r>
              <a:rPr lang="nb-NO" dirty="0" err="1"/>
              <a:t>institutions</a:t>
            </a:r>
            <a:endParaRPr lang="nb-NO" dirty="0"/>
          </a:p>
        </p:txBody>
      </p:sp>
      <p:sp>
        <p:nvSpPr>
          <p:cNvPr id="4" name="Plassholder for lysbildenumm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D0BA129-852A-254B-ABF7-7A2493D9C5E1}" type="slidenum">
              <a:rPr kumimoji="0" lang="nb-NO" sz="24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nb-NO" sz="24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261497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Monitor is </a:t>
            </a:r>
            <a:r>
              <a:rPr lang="nb-NO" dirty="0" err="1"/>
              <a:t>the</a:t>
            </a:r>
            <a:r>
              <a:rPr lang="nb-NO" dirty="0"/>
              <a:t> prosess </a:t>
            </a:r>
            <a:r>
              <a:rPr lang="nb-NO" dirty="0" err="1"/>
              <a:t>that</a:t>
            </a:r>
            <a:r>
              <a:rPr lang="nb-NO" dirty="0"/>
              <a:t> is </a:t>
            </a:r>
            <a:r>
              <a:rPr lang="nb-NO" dirty="0" err="1"/>
              <a:t>needed</a:t>
            </a:r>
            <a:r>
              <a:rPr lang="nb-NO" dirty="0"/>
              <a:t> to </a:t>
            </a:r>
            <a:r>
              <a:rPr lang="nb-NO" dirty="0" err="1"/>
              <a:t>adopt</a:t>
            </a:r>
            <a:r>
              <a:rPr lang="nb-NO" dirty="0"/>
              <a:t> an </a:t>
            </a:r>
            <a:r>
              <a:rPr lang="nb-NO" dirty="0" err="1"/>
              <a:t>understanding</a:t>
            </a:r>
            <a:r>
              <a:rPr lang="nb-NO" dirty="0"/>
              <a:t> </a:t>
            </a:r>
            <a:r>
              <a:rPr lang="nb-NO" dirty="0" err="1"/>
              <a:t>of</a:t>
            </a:r>
            <a:r>
              <a:rPr lang="nb-NO" dirty="0"/>
              <a:t> </a:t>
            </a:r>
            <a:r>
              <a:rPr lang="nb-NO" dirty="0" err="1"/>
              <a:t>the</a:t>
            </a:r>
            <a:r>
              <a:rPr lang="nb-NO" dirty="0"/>
              <a:t> </a:t>
            </a:r>
            <a:r>
              <a:rPr lang="nb-NO" dirty="0" err="1"/>
              <a:t>state</a:t>
            </a:r>
            <a:r>
              <a:rPr lang="nb-NO" dirty="0"/>
              <a:t> </a:t>
            </a:r>
            <a:r>
              <a:rPr lang="nb-NO" dirty="0" err="1"/>
              <a:t>of</a:t>
            </a:r>
            <a:r>
              <a:rPr lang="nb-NO" dirty="0"/>
              <a:t> </a:t>
            </a:r>
            <a:r>
              <a:rPr lang="nb-NO" dirty="0" err="1"/>
              <a:t>the</a:t>
            </a:r>
            <a:r>
              <a:rPr lang="nb-NO" dirty="0"/>
              <a:t> </a:t>
            </a:r>
            <a:r>
              <a:rPr lang="nb-NO" dirty="0" err="1"/>
              <a:t>institutions</a:t>
            </a:r>
            <a:r>
              <a:rPr lang="nb-NO" dirty="0"/>
              <a:t> </a:t>
            </a:r>
            <a:r>
              <a:rPr lang="nb-NO" dirty="0" err="1"/>
              <a:t>when</a:t>
            </a:r>
            <a:r>
              <a:rPr lang="nb-NO" dirty="0"/>
              <a:t> it </a:t>
            </a:r>
            <a:r>
              <a:rPr lang="nb-NO" dirty="0" err="1"/>
              <a:t>comes</a:t>
            </a:r>
            <a:r>
              <a:rPr lang="nb-NO" dirty="0"/>
              <a:t> to </a:t>
            </a:r>
            <a:r>
              <a:rPr lang="nb-NO" dirty="0" err="1"/>
              <a:t>the</a:t>
            </a:r>
            <a:r>
              <a:rPr lang="nb-NO" dirty="0"/>
              <a:t> </a:t>
            </a:r>
            <a:r>
              <a:rPr lang="nb-NO" dirty="0" err="1"/>
              <a:t>work</a:t>
            </a:r>
            <a:r>
              <a:rPr lang="nb-NO" dirty="0"/>
              <a:t> </a:t>
            </a:r>
            <a:r>
              <a:rPr lang="nb-NO" dirty="0" err="1"/>
              <a:t>with</a:t>
            </a:r>
            <a:r>
              <a:rPr lang="nb-NO" dirty="0"/>
              <a:t> </a:t>
            </a:r>
            <a:r>
              <a:rPr lang="nb-NO" dirty="0" err="1"/>
              <a:t>information</a:t>
            </a:r>
            <a:r>
              <a:rPr lang="nb-NO" dirty="0"/>
              <a:t> </a:t>
            </a:r>
            <a:r>
              <a:rPr lang="nb-NO" dirty="0" err="1"/>
              <a:t>security</a:t>
            </a:r>
            <a:r>
              <a:rPr lang="nb-NO" dirty="0"/>
              <a:t> and </a:t>
            </a:r>
            <a:r>
              <a:rPr lang="nb-NO" dirty="0" err="1"/>
              <a:t>privacy</a:t>
            </a:r>
            <a:endParaRPr lang="nb-NO" dirty="0"/>
          </a:p>
        </p:txBody>
      </p:sp>
      <p:sp>
        <p:nvSpPr>
          <p:cNvPr id="4" name="Plassholder for lysbildenumm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D0BA129-852A-254B-ABF7-7A2493D9C5E1}" type="slidenum">
              <a:rPr kumimoji="0" lang="nb-NO" sz="24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nb-NO" sz="24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374032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err="1"/>
              <a:t>Communicate</a:t>
            </a:r>
            <a:r>
              <a:rPr lang="nb-NO" dirty="0"/>
              <a:t> is </a:t>
            </a:r>
            <a:r>
              <a:rPr lang="nb-NO" dirty="0" err="1"/>
              <a:t>the</a:t>
            </a:r>
            <a:r>
              <a:rPr lang="nb-NO" dirty="0"/>
              <a:t> </a:t>
            </a:r>
            <a:r>
              <a:rPr lang="nb-NO" dirty="0" err="1"/>
              <a:t>process</a:t>
            </a:r>
            <a:r>
              <a:rPr lang="nb-NO" dirty="0"/>
              <a:t> </a:t>
            </a:r>
            <a:r>
              <a:rPr lang="nb-NO" dirty="0" err="1"/>
              <a:t>wich</a:t>
            </a:r>
            <a:r>
              <a:rPr lang="nb-NO" dirty="0"/>
              <a:t> </a:t>
            </a:r>
            <a:r>
              <a:rPr lang="nb-NO" dirty="0" err="1"/>
              <a:t>communicate</a:t>
            </a:r>
            <a:r>
              <a:rPr lang="nb-NO" dirty="0"/>
              <a:t> to </a:t>
            </a:r>
            <a:r>
              <a:rPr lang="nb-NO" dirty="0" err="1"/>
              <a:t>the</a:t>
            </a:r>
            <a:r>
              <a:rPr lang="nb-NO" dirty="0"/>
              <a:t> stakeholders and </a:t>
            </a:r>
            <a:r>
              <a:rPr lang="nb-NO" dirty="0" err="1"/>
              <a:t>the</a:t>
            </a:r>
            <a:r>
              <a:rPr lang="nb-NO" dirty="0"/>
              <a:t> </a:t>
            </a:r>
            <a:r>
              <a:rPr lang="nb-NO" dirty="0" err="1"/>
              <a:t>people</a:t>
            </a:r>
            <a:r>
              <a:rPr lang="nb-NO" dirty="0"/>
              <a:t>.</a:t>
            </a:r>
          </a:p>
        </p:txBody>
      </p:sp>
      <p:sp>
        <p:nvSpPr>
          <p:cNvPr id="4" name="Plassholder for lysbildenumm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D0BA129-852A-254B-ABF7-7A2493D9C5E1}" type="slidenum">
              <a:rPr kumimoji="0" lang="nb-NO" sz="24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nb-NO" sz="24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006709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err="1"/>
              <a:t>Communicate</a:t>
            </a:r>
            <a:r>
              <a:rPr lang="nb-NO" dirty="0"/>
              <a:t> is </a:t>
            </a:r>
            <a:r>
              <a:rPr lang="nb-NO" dirty="0" err="1"/>
              <a:t>the</a:t>
            </a:r>
            <a:r>
              <a:rPr lang="nb-NO" dirty="0"/>
              <a:t> </a:t>
            </a:r>
            <a:r>
              <a:rPr lang="nb-NO" dirty="0" err="1"/>
              <a:t>process</a:t>
            </a:r>
            <a:r>
              <a:rPr lang="nb-NO" dirty="0"/>
              <a:t> </a:t>
            </a:r>
            <a:r>
              <a:rPr lang="nb-NO" dirty="0" err="1"/>
              <a:t>wich</a:t>
            </a:r>
            <a:r>
              <a:rPr lang="nb-NO" dirty="0"/>
              <a:t> </a:t>
            </a:r>
            <a:r>
              <a:rPr lang="nb-NO" dirty="0" err="1"/>
              <a:t>communicate</a:t>
            </a:r>
            <a:r>
              <a:rPr lang="nb-NO" dirty="0"/>
              <a:t> to </a:t>
            </a:r>
            <a:r>
              <a:rPr lang="nb-NO" dirty="0" err="1"/>
              <a:t>the</a:t>
            </a:r>
            <a:r>
              <a:rPr lang="nb-NO" dirty="0"/>
              <a:t> stakeholders and </a:t>
            </a:r>
            <a:r>
              <a:rPr lang="nb-NO" dirty="0" err="1"/>
              <a:t>the</a:t>
            </a:r>
            <a:r>
              <a:rPr lang="nb-NO" dirty="0"/>
              <a:t> </a:t>
            </a:r>
            <a:r>
              <a:rPr lang="nb-NO" dirty="0" err="1"/>
              <a:t>people</a:t>
            </a:r>
            <a:r>
              <a:rPr lang="nb-NO" dirty="0"/>
              <a:t>.</a:t>
            </a:r>
          </a:p>
        </p:txBody>
      </p:sp>
      <p:sp>
        <p:nvSpPr>
          <p:cNvPr id="4" name="Plassholder for lysbildenumm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D0BA129-852A-254B-ABF7-7A2493D9C5E1}" type="slidenum">
              <a:rPr kumimoji="0" lang="nb-NO" sz="24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nb-NO" sz="24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597657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The </a:t>
            </a:r>
            <a:r>
              <a:rPr lang="nb-NO" dirty="0" err="1"/>
              <a:t>framework</a:t>
            </a:r>
            <a:r>
              <a:rPr lang="nb-NO" dirty="0"/>
              <a:t> </a:t>
            </a:r>
            <a:r>
              <a:rPr lang="nb-NO" dirty="0" err="1"/>
              <a:t>was</a:t>
            </a:r>
            <a:r>
              <a:rPr lang="nb-NO" dirty="0"/>
              <a:t> </a:t>
            </a:r>
            <a:r>
              <a:rPr lang="nb-NO" dirty="0" err="1"/>
              <a:t>adjusted</a:t>
            </a:r>
            <a:r>
              <a:rPr lang="nb-NO" dirty="0"/>
              <a:t> to </a:t>
            </a:r>
            <a:r>
              <a:rPr lang="nb-NO" dirty="0" err="1"/>
              <a:t>meet</a:t>
            </a:r>
            <a:r>
              <a:rPr lang="nb-NO" dirty="0"/>
              <a:t> </a:t>
            </a:r>
            <a:r>
              <a:rPr lang="nb-NO" dirty="0" err="1"/>
              <a:t>our</a:t>
            </a:r>
            <a:r>
              <a:rPr lang="nb-NO" dirty="0"/>
              <a:t> </a:t>
            </a:r>
            <a:r>
              <a:rPr lang="nb-NO" dirty="0" err="1"/>
              <a:t>sector</a:t>
            </a:r>
            <a:r>
              <a:rPr lang="nb-NO" dirty="0"/>
              <a:t> and to make it </a:t>
            </a:r>
            <a:r>
              <a:rPr lang="nb-NO" dirty="0" err="1"/>
              <a:t>work</a:t>
            </a:r>
            <a:r>
              <a:rPr lang="nb-NO" dirty="0"/>
              <a:t> as a </a:t>
            </a:r>
            <a:r>
              <a:rPr lang="nb-NO" dirty="0" err="1"/>
              <a:t>governmentmodell</a:t>
            </a:r>
            <a:r>
              <a:rPr lang="nb-NO" dirty="0"/>
              <a:t> for a </a:t>
            </a:r>
            <a:r>
              <a:rPr lang="nb-NO" dirty="0" err="1"/>
              <a:t>sector</a:t>
            </a:r>
            <a:endParaRPr lang="nb-NO" dirty="0"/>
          </a:p>
          <a:p>
            <a:r>
              <a:rPr lang="nb-NO" dirty="0" err="1"/>
              <a:t>Formally</a:t>
            </a:r>
            <a:r>
              <a:rPr lang="nb-NO" dirty="0"/>
              <a:t> a letter </a:t>
            </a:r>
            <a:r>
              <a:rPr lang="nb-NO" dirty="0" err="1"/>
              <a:t>stated</a:t>
            </a:r>
            <a:r>
              <a:rPr lang="nb-NO" dirty="0"/>
              <a:t> </a:t>
            </a:r>
            <a:r>
              <a:rPr lang="nb-NO" dirty="0" err="1"/>
              <a:t>that</a:t>
            </a:r>
            <a:r>
              <a:rPr lang="nb-NO" dirty="0"/>
              <a:t> </a:t>
            </a:r>
            <a:r>
              <a:rPr lang="nb-NO" dirty="0" err="1"/>
              <a:t>the</a:t>
            </a:r>
            <a:r>
              <a:rPr lang="nb-NO" dirty="0"/>
              <a:t> </a:t>
            </a:r>
            <a:r>
              <a:rPr lang="nb-NO" dirty="0" err="1"/>
              <a:t>ministry</a:t>
            </a:r>
            <a:r>
              <a:rPr lang="nb-NO" dirty="0"/>
              <a:t> </a:t>
            </a:r>
            <a:r>
              <a:rPr lang="nb-NO" dirty="0" err="1"/>
              <a:t>was</a:t>
            </a:r>
            <a:r>
              <a:rPr lang="nb-NO" dirty="0"/>
              <a:t> </a:t>
            </a:r>
            <a:r>
              <a:rPr lang="nb-NO" dirty="0" err="1"/>
              <a:t>impementing</a:t>
            </a:r>
            <a:r>
              <a:rPr lang="nb-NO" dirty="0"/>
              <a:t> </a:t>
            </a:r>
            <a:r>
              <a:rPr lang="nb-NO" dirty="0" err="1"/>
              <a:t>this</a:t>
            </a:r>
            <a:r>
              <a:rPr lang="nb-NO" dirty="0"/>
              <a:t> </a:t>
            </a:r>
            <a:r>
              <a:rPr lang="nb-NO" dirty="0" err="1"/>
              <a:t>framework</a:t>
            </a:r>
            <a:r>
              <a:rPr lang="nb-NO" dirty="0"/>
              <a:t>, and </a:t>
            </a:r>
            <a:r>
              <a:rPr lang="nb-NO" dirty="0" err="1"/>
              <a:t>gives</a:t>
            </a:r>
            <a:r>
              <a:rPr lang="nb-NO" dirty="0"/>
              <a:t> Unit </a:t>
            </a:r>
            <a:r>
              <a:rPr lang="nb-NO" dirty="0" err="1"/>
              <a:t>the</a:t>
            </a:r>
            <a:r>
              <a:rPr lang="nb-NO" dirty="0"/>
              <a:t> </a:t>
            </a:r>
            <a:r>
              <a:rPr lang="nb-NO" dirty="0" err="1"/>
              <a:t>responsibility</a:t>
            </a:r>
            <a:r>
              <a:rPr lang="nb-NO" dirty="0"/>
              <a:t> for </a:t>
            </a:r>
            <a:r>
              <a:rPr lang="nb-NO" dirty="0" err="1"/>
              <a:t>running</a:t>
            </a:r>
            <a:r>
              <a:rPr lang="nb-NO" dirty="0"/>
              <a:t> </a:t>
            </a:r>
            <a:r>
              <a:rPr lang="nb-NO" dirty="0" err="1"/>
              <a:t>the</a:t>
            </a:r>
            <a:r>
              <a:rPr lang="nb-NO" dirty="0"/>
              <a:t> </a:t>
            </a:r>
            <a:r>
              <a:rPr lang="nb-NO" dirty="0" err="1"/>
              <a:t>governance</a:t>
            </a:r>
            <a:r>
              <a:rPr lang="nb-NO" dirty="0"/>
              <a:t> </a:t>
            </a:r>
            <a:r>
              <a:rPr lang="nb-NO" dirty="0" err="1"/>
              <a:t>activities</a:t>
            </a:r>
            <a:r>
              <a:rPr lang="nb-NO" dirty="0"/>
              <a:t>.</a:t>
            </a:r>
          </a:p>
          <a:p>
            <a:endParaRPr lang="nb-NO" dirty="0"/>
          </a:p>
        </p:txBody>
      </p:sp>
      <p:sp>
        <p:nvSpPr>
          <p:cNvPr id="4" name="Plassholder for lysbildenummer 3"/>
          <p:cNvSpPr>
            <a:spLocks noGrp="1"/>
          </p:cNvSpPr>
          <p:nvPr>
            <p:ph type="sldNum" sz="quarter" idx="5"/>
          </p:nvPr>
        </p:nvSpPr>
        <p:spPr/>
        <p:txBody>
          <a:bodyPr/>
          <a:lstStyle/>
          <a:p>
            <a:fld id="{5D0BA129-852A-254B-ABF7-7A2493D9C5E1}" type="slidenum">
              <a:rPr lang="nb-NO" smtClean="0"/>
              <a:t>17</a:t>
            </a:fld>
            <a:endParaRPr lang="nb-NO"/>
          </a:p>
        </p:txBody>
      </p:sp>
    </p:spTree>
    <p:extLst>
      <p:ext uri="{BB962C8B-B14F-4D97-AF65-F5344CB8AC3E}">
        <p14:creationId xmlns:p14="http://schemas.microsoft.com/office/powerpoint/2010/main" val="325946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a:t>Digitaliseringsstrategien tar inn over seg at en vellykket digitalisering er avhengig av god</a:t>
            </a:r>
            <a:r>
              <a:rPr lang="nb-NO" baseline="0"/>
              <a:t> informasjonssikkerhet og et godt personvern</a:t>
            </a:r>
          </a:p>
          <a:p>
            <a:r>
              <a:rPr lang="nb-NO" baseline="0"/>
              <a:t>KD vil stille tydelige krav til institusjonene på dette </a:t>
            </a:r>
            <a:r>
              <a:rPr lang="nb-NO"/>
              <a:t>området</a:t>
            </a:r>
            <a:endParaRPr lang="nb-NO" baseline="0"/>
          </a:p>
          <a:p>
            <a:r>
              <a:rPr lang="nb-NO" baseline="0"/>
              <a:t>Styrke </a:t>
            </a:r>
            <a:r>
              <a:rPr lang="nb-NO"/>
              <a:t>styringen</a:t>
            </a:r>
            <a:r>
              <a:rPr lang="nb-NO" baseline="0"/>
              <a:t> av informasjonssikkerhet og personvern – dette er linken til å begynne å snakke om den nye styringsmodellen</a:t>
            </a:r>
            <a:endParaRPr lang="nb-NO">
              <a:cs typeface="Calibri"/>
            </a:endParaRPr>
          </a:p>
        </p:txBody>
      </p:sp>
      <p:sp>
        <p:nvSpPr>
          <p:cNvPr id="4" name="Plassholder for lysbildenummer 3"/>
          <p:cNvSpPr>
            <a:spLocks noGrp="1"/>
          </p:cNvSpPr>
          <p:nvPr>
            <p:ph type="sldNum" sz="quarter" idx="10"/>
          </p:nvPr>
        </p:nvSpPr>
        <p:spPr/>
        <p:txBody>
          <a:bodyPr/>
          <a:lstStyle/>
          <a:p>
            <a:fld id="{1FCD4F7E-9BC6-411B-8D16-D7C21F46EB22}" type="slidenum">
              <a:rPr lang="nb-NO" smtClean="0"/>
              <a:t>4</a:t>
            </a:fld>
            <a:endParaRPr lang="nb-NO"/>
          </a:p>
        </p:txBody>
      </p:sp>
    </p:spTree>
    <p:extLst>
      <p:ext uri="{BB962C8B-B14F-4D97-AF65-F5344CB8AC3E}">
        <p14:creationId xmlns:p14="http://schemas.microsoft.com/office/powerpoint/2010/main" val="19773920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a:t>KD har lenge erkjent at man burde hatt et tydelig</a:t>
            </a:r>
            <a:r>
              <a:rPr lang="nb-NO" baseline="0"/>
              <a:t> rammeverk for sektorstyringen av IS og POV</a:t>
            </a:r>
          </a:p>
          <a:p>
            <a:r>
              <a:rPr lang="nb-NO" baseline="0"/>
              <a:t>Det har pågått et arbeide i regi av KD som har gjennomgått ISO27014, som i utgangspunktet er laget for en organisasjon om denne kunne benyttes også i styringen av informasjonssikkerhet sett i fra et eierdepartement mot en sektor.</a:t>
            </a:r>
          </a:p>
          <a:p>
            <a:r>
              <a:rPr lang="nb-NO" baseline="0"/>
              <a:t>Standarden har vært drøftet med Unit, og ble formelt vedtatt sommeren 2018</a:t>
            </a:r>
          </a:p>
          <a:p>
            <a:r>
              <a:rPr lang="nb-NO" baseline="0"/>
              <a:t>KD ønsker med denne å ha oversikt over tilstanden til sektoren på området. Basert på en tilstandsvurdering og evaluering av denne sett opp imot sektormålene. Vite hvilken risiko sektoren løper for at sektormålene ikke nåes.</a:t>
            </a:r>
          </a:p>
          <a:p>
            <a:r>
              <a:rPr lang="nb-NO" baseline="0"/>
              <a:t>Dersom KD vurderer denne risikoen som høy nok, vil de kunne gjøre beslutninger og prioriteringer</a:t>
            </a:r>
            <a:endParaRPr lang="nb-NO"/>
          </a:p>
        </p:txBody>
      </p:sp>
      <p:sp>
        <p:nvSpPr>
          <p:cNvPr id="4" name="Plassholder for lysbildenummer 3"/>
          <p:cNvSpPr>
            <a:spLocks noGrp="1"/>
          </p:cNvSpPr>
          <p:nvPr>
            <p:ph type="sldNum" sz="quarter" idx="10"/>
          </p:nvPr>
        </p:nvSpPr>
        <p:spPr/>
        <p:txBody>
          <a:bodyPr/>
          <a:lstStyle/>
          <a:p>
            <a:fld id="{5D0BA129-852A-254B-ABF7-7A2493D9C5E1}" type="slidenum">
              <a:rPr lang="nb-NO" smtClean="0"/>
              <a:t>5</a:t>
            </a:fld>
            <a:endParaRPr lang="nb-NO"/>
          </a:p>
        </p:txBody>
      </p:sp>
    </p:spTree>
    <p:extLst>
      <p:ext uri="{BB962C8B-B14F-4D97-AF65-F5344CB8AC3E}">
        <p14:creationId xmlns:p14="http://schemas.microsoft.com/office/powerpoint/2010/main" val="7887994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en-US" sz="1200" kern="1200" dirty="0">
                <a:solidFill>
                  <a:schemeClr val="tx1"/>
                </a:solidFill>
                <a:effectLst/>
                <a:latin typeface="+mn-lt"/>
                <a:ea typeface="+mn-ea"/>
                <a:cs typeface="+mn-cs"/>
              </a:rPr>
              <a:t>The governance model is being implemented in the HE-sector during 2019. The immediate gains for the institutions are:</a:t>
            </a:r>
            <a:endParaRPr lang="nb-NO"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r>
              <a:rPr lang="en-US" sz="1200" b="1" kern="1200" dirty="0">
                <a:solidFill>
                  <a:schemeClr val="tx1"/>
                </a:solidFill>
                <a:effectLst/>
                <a:latin typeface="+mn-lt"/>
                <a:ea typeface="+mn-ea"/>
                <a:cs typeface="+mn-cs"/>
              </a:rPr>
              <a:t>More clear direction</a:t>
            </a:r>
            <a:r>
              <a:rPr lang="en-US" sz="1200" kern="1200" dirty="0">
                <a:solidFill>
                  <a:schemeClr val="tx1"/>
                </a:solidFill>
                <a:effectLst/>
                <a:latin typeface="+mn-lt"/>
                <a:ea typeface="+mn-ea"/>
                <a:cs typeface="+mn-cs"/>
              </a:rPr>
              <a:t> for HEIs work with information security in their systems and services. The Ministry and UNIT work on new sub-strategy for information security and privacy with clear objectives for the sector and the HEIs</a:t>
            </a:r>
            <a:endParaRPr lang="nb-NO"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r>
              <a:rPr lang="en-US" sz="1200" b="1" kern="1200" dirty="0">
                <a:solidFill>
                  <a:schemeClr val="tx1"/>
                </a:solidFill>
                <a:effectLst/>
                <a:latin typeface="+mn-lt"/>
                <a:ea typeface="+mn-ea"/>
                <a:cs typeface="+mn-cs"/>
              </a:rPr>
              <a:t>Planned implementation</a:t>
            </a:r>
            <a:r>
              <a:rPr lang="en-US" sz="1200" kern="1200" dirty="0">
                <a:solidFill>
                  <a:schemeClr val="tx1"/>
                </a:solidFill>
                <a:effectLst/>
                <a:latin typeface="+mn-lt"/>
                <a:ea typeface="+mn-ea"/>
                <a:cs typeface="+mn-cs"/>
              </a:rPr>
              <a:t> of the sub-strategy. The Ministry and UNIT will publish an action plan that implements the sub-strategy and a general policy that provides guidelines and communicates requirements.</a:t>
            </a:r>
            <a:endParaRPr lang="nb-NO"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r>
              <a:rPr lang="en-US" sz="1200" b="1" kern="1200" dirty="0">
                <a:solidFill>
                  <a:schemeClr val="tx1"/>
                </a:solidFill>
                <a:effectLst/>
                <a:latin typeface="+mn-lt"/>
                <a:ea typeface="+mn-ea"/>
                <a:cs typeface="+mn-cs"/>
              </a:rPr>
              <a:t>Closer dialogue and follow-up</a:t>
            </a:r>
            <a:r>
              <a:rPr lang="en-US" sz="1200" kern="1200" dirty="0">
                <a:solidFill>
                  <a:schemeClr val="tx1"/>
                </a:solidFill>
                <a:effectLst/>
                <a:latin typeface="+mn-lt"/>
                <a:ea typeface="+mn-ea"/>
                <a:cs typeface="+mn-cs"/>
              </a:rPr>
              <a:t> between the HEIs and the Ministry. UNIT is currently mapping the status for information security at the institutional level in order to provide a national report as well as risk assessment on the sector level. The dialogue and follow-up takes place during the first part of the 2019 by means of series of face-to-face meetings between UNIT and leadership of each HEI in Norway.</a:t>
            </a:r>
            <a:endParaRPr lang="nb-NO"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r>
              <a:rPr lang="en-US" sz="1200" b="1" kern="1200" dirty="0">
                <a:solidFill>
                  <a:schemeClr val="tx1"/>
                </a:solidFill>
                <a:effectLst/>
                <a:latin typeface="+mn-lt"/>
                <a:ea typeface="+mn-ea"/>
                <a:cs typeface="+mn-cs"/>
              </a:rPr>
              <a:t>Better and more accurate priorities</a:t>
            </a:r>
            <a:r>
              <a:rPr lang="en-US" sz="1200" kern="1200" dirty="0">
                <a:solidFill>
                  <a:schemeClr val="tx1"/>
                </a:solidFill>
                <a:effectLst/>
                <a:latin typeface="+mn-lt"/>
                <a:ea typeface="+mn-ea"/>
                <a:cs typeface="+mn-cs"/>
              </a:rPr>
              <a:t> made by the Ministry. Based on the risk assessment conducted on the national level by UNIT, the Ministry will be able to adjust necessary actions and earmark funding for the relevant areas.</a:t>
            </a:r>
            <a:endParaRPr lang="nb-NO"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r>
              <a:rPr lang="en-US" sz="1200" b="1" kern="1200" dirty="0">
                <a:solidFill>
                  <a:schemeClr val="tx1"/>
                </a:solidFill>
                <a:effectLst/>
                <a:latin typeface="+mn-lt"/>
                <a:ea typeface="+mn-ea"/>
                <a:cs typeface="+mn-cs"/>
              </a:rPr>
              <a:t>Customized advice and guidance</a:t>
            </a:r>
            <a:r>
              <a:rPr lang="en-US" sz="1200" kern="1200" dirty="0">
                <a:solidFill>
                  <a:schemeClr val="tx1"/>
                </a:solidFill>
                <a:effectLst/>
                <a:latin typeface="+mn-lt"/>
                <a:ea typeface="+mn-ea"/>
                <a:cs typeface="+mn-cs"/>
              </a:rPr>
              <a:t> for the HE-sector. The national governance model will make it easier to perceive the challenges in the Norwegian HE-sector in the overall perspective and make it possible to write sector-specific guidelines and tools.</a:t>
            </a:r>
            <a:endParaRPr lang="nb-NO" sz="1200" kern="1200" dirty="0">
              <a:solidFill>
                <a:schemeClr val="tx1"/>
              </a:solidFill>
              <a:effectLst/>
              <a:latin typeface="+mn-lt"/>
              <a:ea typeface="+mn-ea"/>
              <a:cs typeface="+mn-cs"/>
            </a:endParaRPr>
          </a:p>
          <a:p>
            <a:endParaRPr lang="nb-NO" dirty="0"/>
          </a:p>
        </p:txBody>
      </p:sp>
      <p:sp>
        <p:nvSpPr>
          <p:cNvPr id="4" name="Plassholder for lysbildenummer 3"/>
          <p:cNvSpPr>
            <a:spLocks noGrp="1"/>
          </p:cNvSpPr>
          <p:nvPr>
            <p:ph type="sldNum" sz="quarter" idx="5"/>
          </p:nvPr>
        </p:nvSpPr>
        <p:spPr/>
        <p:txBody>
          <a:bodyPr/>
          <a:lstStyle/>
          <a:p>
            <a:fld id="{5D0BA129-852A-254B-ABF7-7A2493D9C5E1}" type="slidenum">
              <a:rPr lang="nb-NO" smtClean="0"/>
              <a:t>6</a:t>
            </a:fld>
            <a:endParaRPr lang="nb-NO"/>
          </a:p>
        </p:txBody>
      </p:sp>
    </p:spTree>
    <p:extLst>
      <p:ext uri="{BB962C8B-B14F-4D97-AF65-F5344CB8AC3E}">
        <p14:creationId xmlns:p14="http://schemas.microsoft.com/office/powerpoint/2010/main" val="8674798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I am </a:t>
            </a:r>
            <a:r>
              <a:rPr lang="nb-NO" dirty="0" err="1"/>
              <a:t>going</a:t>
            </a:r>
            <a:r>
              <a:rPr lang="nb-NO" dirty="0"/>
              <a:t> to talk a </a:t>
            </a:r>
            <a:r>
              <a:rPr lang="nb-NO" dirty="0" err="1"/>
              <a:t>litle</a:t>
            </a:r>
            <a:r>
              <a:rPr lang="nb-NO" dirty="0"/>
              <a:t> </a:t>
            </a:r>
            <a:r>
              <a:rPr lang="nb-NO" dirty="0" err="1"/>
              <a:t>about</a:t>
            </a:r>
            <a:r>
              <a:rPr lang="nb-NO" dirty="0"/>
              <a:t> </a:t>
            </a:r>
            <a:r>
              <a:rPr lang="nb-NO" dirty="0" err="1"/>
              <a:t>the</a:t>
            </a:r>
            <a:r>
              <a:rPr lang="nb-NO" dirty="0"/>
              <a:t> 27014 standard. Purpose for </a:t>
            </a:r>
            <a:r>
              <a:rPr lang="nb-NO" dirty="0" err="1"/>
              <a:t>the</a:t>
            </a:r>
            <a:r>
              <a:rPr lang="nb-NO" dirty="0"/>
              <a:t> </a:t>
            </a:r>
            <a:r>
              <a:rPr lang="nb-NO" dirty="0" err="1"/>
              <a:t>ministry</a:t>
            </a:r>
            <a:r>
              <a:rPr lang="nb-NO" dirty="0"/>
              <a:t> and </a:t>
            </a:r>
            <a:r>
              <a:rPr lang="nb-NO" dirty="0" err="1"/>
              <a:t>gains</a:t>
            </a:r>
            <a:r>
              <a:rPr lang="nb-NO" dirty="0"/>
              <a:t> for </a:t>
            </a:r>
            <a:r>
              <a:rPr lang="nb-NO" dirty="0" err="1"/>
              <a:t>the</a:t>
            </a:r>
            <a:r>
              <a:rPr lang="nb-NO" dirty="0"/>
              <a:t> </a:t>
            </a:r>
            <a:r>
              <a:rPr lang="nb-NO" dirty="0" err="1"/>
              <a:t>institutions</a:t>
            </a:r>
            <a:r>
              <a:rPr lang="nb-NO" dirty="0"/>
              <a:t>. I </a:t>
            </a:r>
            <a:r>
              <a:rPr lang="nb-NO" dirty="0" err="1"/>
              <a:t>will</a:t>
            </a:r>
            <a:r>
              <a:rPr lang="nb-NO" dirty="0"/>
              <a:t> a </a:t>
            </a:r>
            <a:r>
              <a:rPr lang="nb-NO" dirty="0" err="1"/>
              <a:t>short</a:t>
            </a:r>
            <a:r>
              <a:rPr lang="nb-NO" dirty="0"/>
              <a:t> </a:t>
            </a:r>
            <a:r>
              <a:rPr lang="nb-NO" dirty="0" err="1"/>
              <a:t>explanation</a:t>
            </a:r>
            <a:r>
              <a:rPr lang="nb-NO" dirty="0"/>
              <a:t> </a:t>
            </a:r>
            <a:r>
              <a:rPr lang="nb-NO" dirty="0" err="1"/>
              <a:t>on</a:t>
            </a:r>
            <a:r>
              <a:rPr lang="nb-NO" dirty="0"/>
              <a:t> </a:t>
            </a:r>
            <a:r>
              <a:rPr lang="nb-NO" dirty="0" err="1"/>
              <a:t>the</a:t>
            </a:r>
            <a:r>
              <a:rPr lang="nb-NO" dirty="0"/>
              <a:t> different </a:t>
            </a:r>
            <a:r>
              <a:rPr lang="nb-NO" dirty="0" err="1"/>
              <a:t>processes</a:t>
            </a:r>
            <a:r>
              <a:rPr lang="nb-NO" dirty="0"/>
              <a:t> in </a:t>
            </a:r>
            <a:r>
              <a:rPr lang="nb-NO" dirty="0" err="1"/>
              <a:t>the</a:t>
            </a:r>
            <a:r>
              <a:rPr lang="nb-NO" dirty="0"/>
              <a:t> standard. </a:t>
            </a:r>
            <a:r>
              <a:rPr lang="nb-NO" dirty="0" err="1"/>
              <a:t>Then</a:t>
            </a:r>
            <a:r>
              <a:rPr lang="nb-NO" dirty="0"/>
              <a:t> i </a:t>
            </a:r>
            <a:r>
              <a:rPr lang="nb-NO" dirty="0" err="1"/>
              <a:t>will</a:t>
            </a:r>
            <a:r>
              <a:rPr lang="nb-NO" dirty="0"/>
              <a:t> </a:t>
            </a:r>
            <a:r>
              <a:rPr lang="nb-NO" dirty="0" err="1"/>
              <a:t>say</a:t>
            </a:r>
            <a:r>
              <a:rPr lang="nb-NO" dirty="0"/>
              <a:t> som </a:t>
            </a:r>
            <a:r>
              <a:rPr lang="nb-NO" dirty="0" err="1"/>
              <a:t>words</a:t>
            </a:r>
            <a:r>
              <a:rPr lang="nb-NO" dirty="0"/>
              <a:t> </a:t>
            </a:r>
            <a:r>
              <a:rPr lang="nb-NO" dirty="0" err="1"/>
              <a:t>about</a:t>
            </a:r>
            <a:r>
              <a:rPr lang="nb-NO" dirty="0"/>
              <a:t> </a:t>
            </a:r>
            <a:r>
              <a:rPr lang="nb-NO" dirty="0" err="1"/>
              <a:t>our</a:t>
            </a:r>
            <a:r>
              <a:rPr lang="nb-NO" dirty="0"/>
              <a:t> </a:t>
            </a:r>
            <a:r>
              <a:rPr lang="nb-NO" dirty="0" err="1"/>
              <a:t>implementation</a:t>
            </a:r>
            <a:r>
              <a:rPr lang="nb-NO" dirty="0"/>
              <a:t>. At </a:t>
            </a:r>
            <a:r>
              <a:rPr lang="nb-NO" dirty="0" err="1"/>
              <a:t>the</a:t>
            </a:r>
            <a:r>
              <a:rPr lang="nb-NO" dirty="0"/>
              <a:t> end i </a:t>
            </a:r>
            <a:r>
              <a:rPr lang="nb-NO" dirty="0" err="1"/>
              <a:t>will</a:t>
            </a:r>
            <a:r>
              <a:rPr lang="nb-NO" dirty="0"/>
              <a:t> show som </a:t>
            </a:r>
            <a:r>
              <a:rPr lang="nb-NO" dirty="0" err="1"/>
              <a:t>of</a:t>
            </a:r>
            <a:r>
              <a:rPr lang="nb-NO" dirty="0"/>
              <a:t> </a:t>
            </a:r>
            <a:r>
              <a:rPr lang="nb-NO" dirty="0" err="1"/>
              <a:t>the</a:t>
            </a:r>
            <a:r>
              <a:rPr lang="nb-NO" dirty="0"/>
              <a:t> </a:t>
            </a:r>
            <a:r>
              <a:rPr lang="nb-NO" dirty="0" err="1"/>
              <a:t>result</a:t>
            </a:r>
            <a:r>
              <a:rPr lang="nb-NO" dirty="0"/>
              <a:t> </a:t>
            </a:r>
            <a:r>
              <a:rPr lang="nb-NO" dirty="0" err="1"/>
              <a:t>of</a:t>
            </a:r>
            <a:r>
              <a:rPr lang="nb-NO" dirty="0"/>
              <a:t> </a:t>
            </a:r>
            <a:r>
              <a:rPr lang="nb-NO" dirty="0" err="1"/>
              <a:t>the</a:t>
            </a:r>
            <a:r>
              <a:rPr lang="nb-NO" dirty="0"/>
              <a:t> surveys</a:t>
            </a:r>
          </a:p>
        </p:txBody>
      </p:sp>
      <p:sp>
        <p:nvSpPr>
          <p:cNvPr id="4" name="Plassholder for lysbildenummer 3"/>
          <p:cNvSpPr>
            <a:spLocks noGrp="1"/>
          </p:cNvSpPr>
          <p:nvPr>
            <p:ph type="sldNum" sz="quarter" idx="5"/>
          </p:nvPr>
        </p:nvSpPr>
        <p:spPr/>
        <p:txBody>
          <a:bodyPr/>
          <a:lstStyle/>
          <a:p>
            <a:fld id="{5D0BA129-852A-254B-ABF7-7A2493D9C5E1}" type="slidenum">
              <a:rPr lang="nb-NO" smtClean="0"/>
              <a:t>7</a:t>
            </a:fld>
            <a:endParaRPr lang="nb-NO"/>
          </a:p>
        </p:txBody>
      </p:sp>
    </p:spTree>
    <p:extLst>
      <p:ext uri="{BB962C8B-B14F-4D97-AF65-F5344CB8AC3E}">
        <p14:creationId xmlns:p14="http://schemas.microsoft.com/office/powerpoint/2010/main" val="21646682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This is </a:t>
            </a:r>
            <a:r>
              <a:rPr lang="nb-NO" dirty="0" err="1"/>
              <a:t>how</a:t>
            </a:r>
            <a:r>
              <a:rPr lang="nb-NO" dirty="0"/>
              <a:t> </a:t>
            </a:r>
            <a:r>
              <a:rPr lang="nb-NO" dirty="0" err="1"/>
              <a:t>we</a:t>
            </a:r>
            <a:r>
              <a:rPr lang="nb-NO" dirty="0"/>
              <a:t> </a:t>
            </a:r>
            <a:r>
              <a:rPr lang="nb-NO" dirty="0" err="1"/>
              <a:t>can</a:t>
            </a:r>
            <a:r>
              <a:rPr lang="nb-NO" dirty="0"/>
              <a:t> </a:t>
            </a:r>
            <a:r>
              <a:rPr lang="nb-NO" dirty="0" err="1"/>
              <a:t>see</a:t>
            </a:r>
            <a:r>
              <a:rPr lang="nb-NO" dirty="0"/>
              <a:t> </a:t>
            </a:r>
            <a:r>
              <a:rPr lang="nb-NO" dirty="0" err="1"/>
              <a:t>the</a:t>
            </a:r>
            <a:r>
              <a:rPr lang="nb-NO" dirty="0"/>
              <a:t> </a:t>
            </a:r>
            <a:r>
              <a:rPr lang="nb-NO" dirty="0" err="1"/>
              <a:t>sectorlevel</a:t>
            </a:r>
            <a:r>
              <a:rPr lang="nb-NO" dirty="0"/>
              <a:t> </a:t>
            </a:r>
            <a:r>
              <a:rPr lang="nb-NO" dirty="0" err="1"/>
              <a:t>of</a:t>
            </a:r>
            <a:r>
              <a:rPr lang="nb-NO" dirty="0"/>
              <a:t> </a:t>
            </a:r>
            <a:r>
              <a:rPr lang="nb-NO" dirty="0" err="1"/>
              <a:t>the</a:t>
            </a:r>
            <a:r>
              <a:rPr lang="nb-NO" dirty="0"/>
              <a:t> </a:t>
            </a:r>
            <a:r>
              <a:rPr lang="nb-NO" dirty="0" err="1"/>
              <a:t>governance</a:t>
            </a:r>
            <a:r>
              <a:rPr lang="nb-NO" dirty="0"/>
              <a:t>. The </a:t>
            </a:r>
            <a:r>
              <a:rPr lang="nb-NO" dirty="0" err="1"/>
              <a:t>ministry</a:t>
            </a:r>
            <a:r>
              <a:rPr lang="nb-NO" dirty="0"/>
              <a:t> as a </a:t>
            </a:r>
            <a:r>
              <a:rPr lang="nb-NO" dirty="0" err="1"/>
              <a:t>owner</a:t>
            </a:r>
            <a:r>
              <a:rPr lang="nb-NO" dirty="0"/>
              <a:t> </a:t>
            </a:r>
            <a:r>
              <a:rPr lang="nb-NO" dirty="0" err="1"/>
              <a:t>want</a:t>
            </a:r>
            <a:r>
              <a:rPr lang="nb-NO" dirty="0"/>
              <a:t> to </a:t>
            </a:r>
            <a:r>
              <a:rPr lang="nb-NO" dirty="0" err="1"/>
              <a:t>govern</a:t>
            </a:r>
            <a:r>
              <a:rPr lang="nb-NO" dirty="0"/>
              <a:t> </a:t>
            </a:r>
            <a:r>
              <a:rPr lang="nb-NO" dirty="0" err="1"/>
              <a:t>the</a:t>
            </a:r>
            <a:r>
              <a:rPr lang="nb-NO" dirty="0"/>
              <a:t> </a:t>
            </a:r>
            <a:r>
              <a:rPr lang="nb-NO" dirty="0" err="1"/>
              <a:t>sector</a:t>
            </a:r>
            <a:r>
              <a:rPr lang="nb-NO" dirty="0"/>
              <a:t>, and has given Unit </a:t>
            </a:r>
            <a:r>
              <a:rPr lang="nb-NO" dirty="0" err="1"/>
              <a:t>the</a:t>
            </a:r>
            <a:r>
              <a:rPr lang="nb-NO" dirty="0"/>
              <a:t> </a:t>
            </a:r>
            <a:r>
              <a:rPr lang="nb-NO" dirty="0" err="1"/>
              <a:t>responsibility</a:t>
            </a:r>
            <a:r>
              <a:rPr lang="nb-NO" dirty="0"/>
              <a:t> for </a:t>
            </a:r>
            <a:r>
              <a:rPr lang="nb-NO" dirty="0" err="1"/>
              <a:t>the</a:t>
            </a:r>
            <a:r>
              <a:rPr lang="nb-NO" dirty="0"/>
              <a:t> </a:t>
            </a:r>
            <a:r>
              <a:rPr lang="nb-NO" dirty="0" err="1"/>
              <a:t>governance</a:t>
            </a:r>
            <a:r>
              <a:rPr lang="nb-NO" dirty="0"/>
              <a:t> </a:t>
            </a:r>
            <a:r>
              <a:rPr lang="nb-NO" dirty="0" err="1"/>
              <a:t>activities</a:t>
            </a:r>
            <a:r>
              <a:rPr lang="nb-NO" dirty="0"/>
              <a:t>. The </a:t>
            </a:r>
            <a:r>
              <a:rPr lang="nb-NO" dirty="0" err="1"/>
              <a:t>ministry</a:t>
            </a:r>
            <a:r>
              <a:rPr lang="nb-NO" dirty="0"/>
              <a:t> </a:t>
            </a:r>
            <a:r>
              <a:rPr lang="nb-NO" dirty="0" err="1"/>
              <a:t>want</a:t>
            </a:r>
            <a:r>
              <a:rPr lang="nb-NO" dirty="0"/>
              <a:t> to </a:t>
            </a:r>
            <a:r>
              <a:rPr lang="nb-NO" dirty="0" err="1"/>
              <a:t>know</a:t>
            </a:r>
            <a:r>
              <a:rPr lang="nb-NO" dirty="0"/>
              <a:t> </a:t>
            </a:r>
            <a:r>
              <a:rPr lang="nb-NO" dirty="0" err="1"/>
              <a:t>the</a:t>
            </a:r>
            <a:r>
              <a:rPr lang="nb-NO" dirty="0"/>
              <a:t> </a:t>
            </a:r>
            <a:r>
              <a:rPr lang="nb-NO" dirty="0" err="1"/>
              <a:t>state</a:t>
            </a:r>
            <a:r>
              <a:rPr lang="nb-NO" dirty="0"/>
              <a:t> </a:t>
            </a:r>
            <a:r>
              <a:rPr lang="nb-NO" dirty="0" err="1"/>
              <a:t>of</a:t>
            </a:r>
            <a:r>
              <a:rPr lang="nb-NO" dirty="0"/>
              <a:t> </a:t>
            </a:r>
            <a:r>
              <a:rPr lang="nb-NO" dirty="0" err="1"/>
              <a:t>the</a:t>
            </a:r>
            <a:r>
              <a:rPr lang="nb-NO" dirty="0"/>
              <a:t> </a:t>
            </a:r>
            <a:r>
              <a:rPr lang="nb-NO" dirty="0" err="1"/>
              <a:t>work</a:t>
            </a:r>
            <a:r>
              <a:rPr lang="nb-NO" dirty="0"/>
              <a:t> </a:t>
            </a:r>
            <a:r>
              <a:rPr lang="nb-NO" dirty="0" err="1"/>
              <a:t>with</a:t>
            </a:r>
            <a:r>
              <a:rPr lang="nb-NO" dirty="0"/>
              <a:t> </a:t>
            </a:r>
            <a:r>
              <a:rPr lang="nb-NO" dirty="0" err="1"/>
              <a:t>information</a:t>
            </a:r>
            <a:r>
              <a:rPr lang="nb-NO" dirty="0"/>
              <a:t> </a:t>
            </a:r>
            <a:r>
              <a:rPr lang="nb-NO" dirty="0" err="1"/>
              <a:t>security</a:t>
            </a:r>
            <a:r>
              <a:rPr lang="nb-NO" dirty="0"/>
              <a:t> and </a:t>
            </a:r>
            <a:r>
              <a:rPr lang="nb-NO" dirty="0" err="1"/>
              <a:t>privacy</a:t>
            </a:r>
            <a:r>
              <a:rPr lang="nb-NO" dirty="0"/>
              <a:t>, and </a:t>
            </a:r>
            <a:r>
              <a:rPr lang="nb-NO" dirty="0" err="1"/>
              <a:t>know</a:t>
            </a:r>
            <a:r>
              <a:rPr lang="nb-NO" dirty="0"/>
              <a:t> </a:t>
            </a:r>
            <a:r>
              <a:rPr lang="nb-NO" dirty="0" err="1"/>
              <a:t>the</a:t>
            </a:r>
            <a:r>
              <a:rPr lang="nb-NO" dirty="0"/>
              <a:t> risk for not </a:t>
            </a:r>
            <a:r>
              <a:rPr lang="nb-NO" dirty="0" err="1"/>
              <a:t>meet</a:t>
            </a:r>
            <a:r>
              <a:rPr lang="nb-NO" dirty="0"/>
              <a:t> </a:t>
            </a:r>
            <a:r>
              <a:rPr lang="nb-NO" dirty="0" err="1"/>
              <a:t>the</a:t>
            </a:r>
            <a:r>
              <a:rPr lang="nb-NO" dirty="0"/>
              <a:t> business goals. Unit </a:t>
            </a:r>
            <a:r>
              <a:rPr lang="nb-NO" dirty="0" err="1"/>
              <a:t>will</a:t>
            </a:r>
            <a:r>
              <a:rPr lang="nb-NO" dirty="0"/>
              <a:t> </a:t>
            </a:r>
            <a:r>
              <a:rPr lang="nb-NO" dirty="0" err="1"/>
              <a:t>perform</a:t>
            </a:r>
            <a:r>
              <a:rPr lang="nb-NO" dirty="0"/>
              <a:t> </a:t>
            </a:r>
            <a:r>
              <a:rPr lang="nb-NO" dirty="0" err="1"/>
              <a:t>reviews</a:t>
            </a:r>
            <a:r>
              <a:rPr lang="nb-NO" dirty="0"/>
              <a:t> </a:t>
            </a:r>
            <a:r>
              <a:rPr lang="nb-NO" dirty="0" err="1"/>
              <a:t>of</a:t>
            </a:r>
            <a:r>
              <a:rPr lang="nb-NO" dirty="0"/>
              <a:t> </a:t>
            </a:r>
            <a:r>
              <a:rPr lang="nb-NO" dirty="0" err="1"/>
              <a:t>every</a:t>
            </a:r>
            <a:r>
              <a:rPr lang="nb-NO" dirty="0"/>
              <a:t> </a:t>
            </a:r>
            <a:r>
              <a:rPr lang="nb-NO" dirty="0" err="1"/>
              <a:t>institution</a:t>
            </a:r>
            <a:r>
              <a:rPr lang="nb-NO" dirty="0"/>
              <a:t> and make a report to </a:t>
            </a:r>
            <a:r>
              <a:rPr lang="nb-NO" dirty="0" err="1"/>
              <a:t>the</a:t>
            </a:r>
            <a:r>
              <a:rPr lang="nb-NO" dirty="0"/>
              <a:t> </a:t>
            </a:r>
            <a:r>
              <a:rPr lang="nb-NO" dirty="0" err="1"/>
              <a:t>ministry</a:t>
            </a:r>
            <a:r>
              <a:rPr lang="nb-NO" dirty="0"/>
              <a:t>. The </a:t>
            </a:r>
            <a:r>
              <a:rPr lang="nb-NO" dirty="0" err="1"/>
              <a:t>ministry</a:t>
            </a:r>
            <a:r>
              <a:rPr lang="nb-NO" dirty="0"/>
              <a:t> </a:t>
            </a:r>
            <a:r>
              <a:rPr lang="nb-NO" dirty="0" err="1"/>
              <a:t>will</a:t>
            </a:r>
            <a:r>
              <a:rPr lang="nb-NO" dirty="0"/>
              <a:t> </a:t>
            </a:r>
            <a:r>
              <a:rPr lang="nb-NO" dirty="0" err="1"/>
              <a:t>use</a:t>
            </a:r>
            <a:r>
              <a:rPr lang="nb-NO" dirty="0"/>
              <a:t> </a:t>
            </a:r>
            <a:r>
              <a:rPr lang="nb-NO" dirty="0" err="1"/>
              <a:t>this</a:t>
            </a:r>
            <a:r>
              <a:rPr lang="nb-NO" dirty="0"/>
              <a:t> </a:t>
            </a:r>
            <a:r>
              <a:rPr lang="nb-NO" dirty="0" err="1"/>
              <a:t>information</a:t>
            </a:r>
            <a:r>
              <a:rPr lang="nb-NO" dirty="0"/>
              <a:t> to make </a:t>
            </a:r>
            <a:r>
              <a:rPr lang="nb-NO" dirty="0" err="1"/>
              <a:t>prioritized</a:t>
            </a:r>
            <a:r>
              <a:rPr lang="nb-NO" dirty="0"/>
              <a:t> descisions.</a:t>
            </a:r>
          </a:p>
        </p:txBody>
      </p:sp>
      <p:sp>
        <p:nvSpPr>
          <p:cNvPr id="4" name="Plassholder for lysbildenummer 3"/>
          <p:cNvSpPr>
            <a:spLocks noGrp="1"/>
          </p:cNvSpPr>
          <p:nvPr>
            <p:ph type="sldNum" sz="quarter" idx="5"/>
          </p:nvPr>
        </p:nvSpPr>
        <p:spPr/>
        <p:txBody>
          <a:bodyPr/>
          <a:lstStyle/>
          <a:p>
            <a:fld id="{5D0BA129-852A-254B-ABF7-7A2493D9C5E1}" type="slidenum">
              <a:rPr lang="nb-NO" smtClean="0"/>
              <a:t>8</a:t>
            </a:fld>
            <a:endParaRPr lang="nb-NO"/>
          </a:p>
        </p:txBody>
      </p:sp>
    </p:spTree>
    <p:extLst>
      <p:ext uri="{BB962C8B-B14F-4D97-AF65-F5344CB8AC3E}">
        <p14:creationId xmlns:p14="http://schemas.microsoft.com/office/powerpoint/2010/main" val="10746641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Have </a:t>
            </a:r>
            <a:r>
              <a:rPr lang="nb-NO" dirty="0" err="1"/>
              <a:t>been</a:t>
            </a:r>
            <a:r>
              <a:rPr lang="nb-NO" dirty="0"/>
              <a:t> </a:t>
            </a:r>
            <a:r>
              <a:rPr lang="nb-NO" dirty="0" err="1"/>
              <a:t>adjusted</a:t>
            </a:r>
            <a:r>
              <a:rPr lang="nb-NO" dirty="0"/>
              <a:t> to </a:t>
            </a:r>
            <a:r>
              <a:rPr lang="nb-NO" dirty="0" err="1"/>
              <a:t>the</a:t>
            </a:r>
            <a:r>
              <a:rPr lang="nb-NO" dirty="0"/>
              <a:t> HE-</a:t>
            </a:r>
            <a:r>
              <a:rPr lang="nb-NO" dirty="0" err="1"/>
              <a:t>sector</a:t>
            </a:r>
            <a:r>
              <a:rPr lang="nb-NO" dirty="0"/>
              <a:t> </a:t>
            </a:r>
            <a:r>
              <a:rPr lang="nb-NO" dirty="0" err="1"/>
              <a:t>level</a:t>
            </a:r>
            <a:endParaRPr lang="nb-NO" dirty="0"/>
          </a:p>
          <a:p>
            <a:pPr marL="171450" indent="-171450">
              <a:buFontTx/>
              <a:buChar char="-"/>
            </a:pPr>
            <a:r>
              <a:rPr lang="nb-NO" dirty="0"/>
              <a:t>6 </a:t>
            </a:r>
            <a:r>
              <a:rPr lang="nb-NO" dirty="0" err="1"/>
              <a:t>principles</a:t>
            </a:r>
            <a:endParaRPr lang="nb-NO" dirty="0"/>
          </a:p>
          <a:p>
            <a:pPr marL="628650" lvl="1" indent="-171450">
              <a:buFontTx/>
              <a:buChar char="-"/>
            </a:pPr>
            <a:r>
              <a:rPr lang="nb-NO" dirty="0" err="1"/>
              <a:t>Implement</a:t>
            </a:r>
            <a:r>
              <a:rPr lang="nb-NO" dirty="0"/>
              <a:t> </a:t>
            </a:r>
            <a:r>
              <a:rPr lang="nb-NO" dirty="0" err="1"/>
              <a:t>the</a:t>
            </a:r>
            <a:r>
              <a:rPr lang="nb-NO" dirty="0"/>
              <a:t> </a:t>
            </a:r>
            <a:r>
              <a:rPr lang="nb-NO" dirty="0" err="1"/>
              <a:t>whole</a:t>
            </a:r>
            <a:r>
              <a:rPr lang="nb-NO" dirty="0"/>
              <a:t> </a:t>
            </a:r>
            <a:r>
              <a:rPr lang="nb-NO" dirty="0" err="1"/>
              <a:t>organisation</a:t>
            </a:r>
            <a:endParaRPr lang="nb-NO" dirty="0"/>
          </a:p>
          <a:p>
            <a:pPr marL="628650" lvl="1" indent="-171450">
              <a:buFontTx/>
              <a:buChar char="-"/>
            </a:pPr>
            <a:r>
              <a:rPr lang="nb-NO" dirty="0"/>
              <a:t>Risk </a:t>
            </a:r>
            <a:r>
              <a:rPr lang="nb-NO" dirty="0" err="1"/>
              <a:t>based</a:t>
            </a:r>
            <a:r>
              <a:rPr lang="nb-NO" dirty="0"/>
              <a:t> </a:t>
            </a:r>
            <a:r>
              <a:rPr lang="nb-NO" dirty="0" err="1"/>
              <a:t>approach</a:t>
            </a:r>
            <a:endParaRPr lang="nb-NO" dirty="0"/>
          </a:p>
          <a:p>
            <a:pPr marL="628650" lvl="1" indent="-171450">
              <a:buFontTx/>
              <a:buChar char="-"/>
            </a:pPr>
            <a:r>
              <a:rPr lang="nb-NO" dirty="0" err="1"/>
              <a:t>Directions</a:t>
            </a:r>
            <a:r>
              <a:rPr lang="nb-NO" dirty="0"/>
              <a:t> </a:t>
            </a:r>
            <a:r>
              <a:rPr lang="nb-NO" dirty="0" err="1"/>
              <a:t>of</a:t>
            </a:r>
            <a:r>
              <a:rPr lang="nb-NO" dirty="0"/>
              <a:t> </a:t>
            </a:r>
            <a:r>
              <a:rPr lang="nb-NO" dirty="0" err="1"/>
              <a:t>investment</a:t>
            </a:r>
            <a:r>
              <a:rPr lang="nb-NO" dirty="0"/>
              <a:t> </a:t>
            </a:r>
            <a:r>
              <a:rPr lang="nb-NO" dirty="0" err="1"/>
              <a:t>decisions</a:t>
            </a:r>
            <a:endParaRPr lang="nb-NO" dirty="0"/>
          </a:p>
          <a:p>
            <a:pPr marL="628650" lvl="1" indent="-171450">
              <a:buFontTx/>
              <a:buChar char="-"/>
            </a:pPr>
            <a:r>
              <a:rPr lang="nb-NO" dirty="0" err="1"/>
              <a:t>Conformance</a:t>
            </a:r>
            <a:r>
              <a:rPr lang="nb-NO" dirty="0"/>
              <a:t> </a:t>
            </a:r>
            <a:r>
              <a:rPr lang="nb-NO" dirty="0" err="1"/>
              <a:t>with</a:t>
            </a:r>
            <a:r>
              <a:rPr lang="nb-NO" dirty="0"/>
              <a:t> </a:t>
            </a:r>
            <a:r>
              <a:rPr lang="nb-NO" dirty="0" err="1"/>
              <a:t>internal</a:t>
            </a:r>
            <a:r>
              <a:rPr lang="nb-NO" dirty="0"/>
              <a:t> and </a:t>
            </a:r>
            <a:r>
              <a:rPr lang="nb-NO" dirty="0" err="1"/>
              <a:t>external</a:t>
            </a:r>
            <a:r>
              <a:rPr lang="nb-NO" dirty="0"/>
              <a:t> </a:t>
            </a:r>
            <a:r>
              <a:rPr lang="nb-NO" dirty="0" err="1"/>
              <a:t>requirements</a:t>
            </a:r>
            <a:endParaRPr lang="nb-NO" dirty="0"/>
          </a:p>
          <a:p>
            <a:pPr marL="628650" lvl="1" indent="-171450">
              <a:buFontTx/>
              <a:buChar char="-"/>
            </a:pPr>
            <a:r>
              <a:rPr lang="nb-NO" dirty="0"/>
              <a:t>Foster a </a:t>
            </a:r>
            <a:r>
              <a:rPr lang="nb-NO" dirty="0" err="1"/>
              <a:t>security</a:t>
            </a:r>
            <a:r>
              <a:rPr lang="nb-NO" dirty="0"/>
              <a:t>-positive </a:t>
            </a:r>
            <a:r>
              <a:rPr lang="nb-NO" dirty="0" err="1"/>
              <a:t>environment</a:t>
            </a:r>
            <a:endParaRPr lang="nb-NO" dirty="0"/>
          </a:p>
          <a:p>
            <a:pPr marL="628650" lvl="1" indent="-171450">
              <a:buFontTx/>
              <a:buChar char="-"/>
            </a:pPr>
            <a:r>
              <a:rPr lang="nb-NO" dirty="0" err="1"/>
              <a:t>Review</a:t>
            </a:r>
            <a:r>
              <a:rPr lang="nb-NO" dirty="0"/>
              <a:t> </a:t>
            </a:r>
            <a:r>
              <a:rPr lang="nb-NO" dirty="0" err="1"/>
              <a:t>performance</a:t>
            </a:r>
            <a:r>
              <a:rPr lang="nb-NO" dirty="0"/>
              <a:t> in </a:t>
            </a:r>
            <a:r>
              <a:rPr lang="nb-NO" dirty="0" err="1"/>
              <a:t>relation</a:t>
            </a:r>
            <a:r>
              <a:rPr lang="nb-NO" dirty="0"/>
              <a:t> to business </a:t>
            </a:r>
            <a:r>
              <a:rPr lang="nb-NO" dirty="0" err="1"/>
              <a:t>outcomes</a:t>
            </a:r>
            <a:endParaRPr lang="nb-NO" dirty="0"/>
          </a:p>
        </p:txBody>
      </p:sp>
      <p:sp>
        <p:nvSpPr>
          <p:cNvPr id="4" name="Plassholder for lysbildenummer 3"/>
          <p:cNvSpPr>
            <a:spLocks noGrp="1"/>
          </p:cNvSpPr>
          <p:nvPr>
            <p:ph type="sldNum" sz="quarter" idx="5"/>
          </p:nvPr>
        </p:nvSpPr>
        <p:spPr/>
        <p:txBody>
          <a:bodyPr/>
          <a:lstStyle/>
          <a:p>
            <a:fld id="{5D0BA129-852A-254B-ABF7-7A2493D9C5E1}" type="slidenum">
              <a:rPr lang="nb-NO" smtClean="0"/>
              <a:t>9</a:t>
            </a:fld>
            <a:endParaRPr lang="nb-NO"/>
          </a:p>
        </p:txBody>
      </p:sp>
    </p:spTree>
    <p:extLst>
      <p:ext uri="{BB962C8B-B14F-4D97-AF65-F5344CB8AC3E}">
        <p14:creationId xmlns:p14="http://schemas.microsoft.com/office/powerpoint/2010/main" val="14484463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a:t>Styre</a:t>
            </a:r>
            <a:r>
              <a:rPr lang="nb-NO" baseline="0"/>
              <a:t> </a:t>
            </a:r>
            <a:r>
              <a:rPr lang="nb-NO" baseline="0">
                <a:sym typeface="Wingdings" panose="05000000000000000000" pitchFamily="2" charset="2"/>
              </a:rPr>
              <a:t> Tydelig retning og krav  </a:t>
            </a:r>
            <a:r>
              <a:rPr lang="nb-NO" baseline="0" err="1">
                <a:sym typeface="Wingdings" panose="05000000000000000000" pitchFamily="2" charset="2"/>
              </a:rPr>
              <a:t>Monitorere</a:t>
            </a:r>
            <a:r>
              <a:rPr lang="nb-NO" baseline="0">
                <a:sym typeface="Wingdings" panose="05000000000000000000" pitchFamily="2" charset="2"/>
              </a:rPr>
              <a:t> tilstanden  Evaluere grad av måloppnåelse og risiko  Kommunisere til </a:t>
            </a:r>
            <a:r>
              <a:rPr lang="nb-NO" baseline="0" err="1">
                <a:sym typeface="Wingdings" panose="05000000000000000000" pitchFamily="2" charset="2"/>
              </a:rPr>
              <a:t>intressenter</a:t>
            </a:r>
            <a:endParaRPr lang="nb-NO"/>
          </a:p>
        </p:txBody>
      </p:sp>
      <p:sp>
        <p:nvSpPr>
          <p:cNvPr id="4" name="Plassholder for lysbildenumm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FCD4F7E-9BC6-411B-8D16-D7C21F46EB22}" type="slidenum">
              <a:rPr kumimoji="0" lang="nb-NO" sz="24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nb-NO" sz="24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617450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err="1"/>
              <a:t>Evaluate</a:t>
            </a:r>
            <a:r>
              <a:rPr lang="nb-NO" dirty="0"/>
              <a:t> is </a:t>
            </a:r>
            <a:r>
              <a:rPr lang="nb-NO" dirty="0" err="1"/>
              <a:t>the</a:t>
            </a:r>
            <a:r>
              <a:rPr lang="nb-NO" dirty="0"/>
              <a:t> </a:t>
            </a:r>
            <a:r>
              <a:rPr lang="nb-NO" dirty="0" err="1"/>
              <a:t>process</a:t>
            </a:r>
            <a:r>
              <a:rPr lang="nb-NO" dirty="0"/>
              <a:t> </a:t>
            </a:r>
            <a:r>
              <a:rPr lang="nb-NO" dirty="0" err="1"/>
              <a:t>that</a:t>
            </a:r>
            <a:r>
              <a:rPr lang="nb-NO" dirty="0"/>
              <a:t> </a:t>
            </a:r>
            <a:r>
              <a:rPr lang="nb-NO" dirty="0" err="1"/>
              <a:t>evaluates</a:t>
            </a:r>
            <a:r>
              <a:rPr lang="nb-NO" dirty="0"/>
              <a:t> </a:t>
            </a:r>
            <a:r>
              <a:rPr lang="nb-NO" dirty="0" err="1"/>
              <a:t>the</a:t>
            </a:r>
            <a:r>
              <a:rPr lang="nb-NO" dirty="0"/>
              <a:t> </a:t>
            </a:r>
            <a:r>
              <a:rPr lang="nb-NO" dirty="0" err="1"/>
              <a:t>result</a:t>
            </a:r>
            <a:r>
              <a:rPr lang="nb-NO" dirty="0"/>
              <a:t> in </a:t>
            </a:r>
            <a:r>
              <a:rPr lang="nb-NO" dirty="0" err="1"/>
              <a:t>the</a:t>
            </a:r>
            <a:r>
              <a:rPr lang="nb-NO" dirty="0"/>
              <a:t> </a:t>
            </a:r>
            <a:r>
              <a:rPr lang="nb-NO" dirty="0" err="1"/>
              <a:t>process</a:t>
            </a:r>
            <a:r>
              <a:rPr lang="nb-NO" dirty="0"/>
              <a:t> monitor </a:t>
            </a:r>
            <a:r>
              <a:rPr lang="nb-NO" dirty="0" err="1"/>
              <a:t>against</a:t>
            </a:r>
            <a:r>
              <a:rPr lang="nb-NO" dirty="0"/>
              <a:t> </a:t>
            </a:r>
            <a:r>
              <a:rPr lang="nb-NO" dirty="0" err="1"/>
              <a:t>the</a:t>
            </a:r>
            <a:r>
              <a:rPr lang="nb-NO" dirty="0"/>
              <a:t> business goals and risk for not </a:t>
            </a:r>
            <a:r>
              <a:rPr lang="nb-NO" dirty="0" err="1"/>
              <a:t>acheive</a:t>
            </a:r>
            <a:r>
              <a:rPr lang="nb-NO" dirty="0"/>
              <a:t> </a:t>
            </a:r>
            <a:r>
              <a:rPr lang="nb-NO" dirty="0" err="1"/>
              <a:t>them</a:t>
            </a:r>
            <a:endParaRPr lang="nb-NO" dirty="0"/>
          </a:p>
        </p:txBody>
      </p:sp>
      <p:sp>
        <p:nvSpPr>
          <p:cNvPr id="4" name="Plassholder for lysbildenumm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D0BA129-852A-254B-ABF7-7A2493D9C5E1}" type="slidenum">
              <a:rPr kumimoji="0" lang="nb-NO" sz="24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nb-NO" sz="24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8888908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tellysbilde">
    <p:spTree>
      <p:nvGrpSpPr>
        <p:cNvPr id="1" name=""/>
        <p:cNvGrpSpPr/>
        <p:nvPr/>
      </p:nvGrpSpPr>
      <p:grpSpPr>
        <a:xfrm>
          <a:off x="0" y="0"/>
          <a:ext cx="0" cy="0"/>
          <a:chOff x="0" y="0"/>
          <a:chExt cx="0" cy="0"/>
        </a:xfrm>
      </p:grpSpPr>
      <p:pic>
        <p:nvPicPr>
          <p:cNvPr id="7" name="Bild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92001" cy="6858000"/>
          </a:xfrm>
          <a:prstGeom prst="rect">
            <a:avLst/>
          </a:prstGeom>
        </p:spPr>
      </p:pic>
      <p:sp>
        <p:nvSpPr>
          <p:cNvPr id="2" name="Tittel 1"/>
          <p:cNvSpPr>
            <a:spLocks noGrp="1"/>
          </p:cNvSpPr>
          <p:nvPr>
            <p:ph type="ctrTitle"/>
          </p:nvPr>
        </p:nvSpPr>
        <p:spPr>
          <a:xfrm>
            <a:off x="539827" y="2340000"/>
            <a:ext cx="11127036" cy="782198"/>
          </a:xfrm>
        </p:spPr>
        <p:txBody>
          <a:bodyPr anchor="t" anchorCtr="0"/>
          <a:lstStyle>
            <a:lvl1pPr algn="ctr">
              <a:defRPr sz="4800"/>
            </a:lvl1pPr>
          </a:lstStyle>
          <a:p>
            <a:r>
              <a:rPr lang="nb-NO" dirty="0"/>
              <a:t>Klikk for å redigere tittelstil</a:t>
            </a:r>
          </a:p>
        </p:txBody>
      </p:sp>
      <p:sp>
        <p:nvSpPr>
          <p:cNvPr id="3" name="Undertittel 2"/>
          <p:cNvSpPr>
            <a:spLocks noGrp="1"/>
          </p:cNvSpPr>
          <p:nvPr>
            <p:ph type="subTitle" idx="1"/>
          </p:nvPr>
        </p:nvSpPr>
        <p:spPr>
          <a:xfrm>
            <a:off x="539827" y="3060000"/>
            <a:ext cx="11127036" cy="892366"/>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b-NO" dirty="0"/>
              <a:t>Klikk for å redigere undertittelstil i malen</a:t>
            </a:r>
          </a:p>
        </p:txBody>
      </p:sp>
      <p:pic>
        <p:nvPicPr>
          <p:cNvPr id="8" name="Bild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353800" y="6063561"/>
            <a:ext cx="600775" cy="600215"/>
          </a:xfrm>
          <a:prstGeom prst="rect">
            <a:avLst/>
          </a:prstGeom>
        </p:spPr>
      </p:pic>
    </p:spTree>
    <p:extLst>
      <p:ext uri="{BB962C8B-B14F-4D97-AF65-F5344CB8AC3E}">
        <p14:creationId xmlns:p14="http://schemas.microsoft.com/office/powerpoint/2010/main" val="20672958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Egendefinert oppsett">
    <p:spTree>
      <p:nvGrpSpPr>
        <p:cNvPr id="1" name=""/>
        <p:cNvGrpSpPr/>
        <p:nvPr/>
      </p:nvGrpSpPr>
      <p:grpSpPr>
        <a:xfrm>
          <a:off x="0" y="0"/>
          <a:ext cx="0" cy="0"/>
          <a:chOff x="0" y="0"/>
          <a:chExt cx="0" cy="0"/>
        </a:xfrm>
      </p:grpSpPr>
      <p:sp>
        <p:nvSpPr>
          <p:cNvPr id="3" name="Rektangel 2">
            <a:extLst>
              <a:ext uri="{FF2B5EF4-FFF2-40B4-BE49-F238E27FC236}">
                <a16:creationId xmlns:a16="http://schemas.microsoft.com/office/drawing/2014/main" id="{1C1DF5B8-E125-1B4B-AE08-DE7BF5E1AFB7}"/>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pic>
        <p:nvPicPr>
          <p:cNvPr id="4" name="Bilde 3">
            <a:extLst>
              <a:ext uri="{FF2B5EF4-FFF2-40B4-BE49-F238E27FC236}">
                <a16:creationId xmlns:a16="http://schemas.microsoft.com/office/drawing/2014/main" id="{4FC957D6-B1F4-A54D-841A-7A24BDFA7C5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53800" y="6063561"/>
            <a:ext cx="600775" cy="600215"/>
          </a:xfrm>
          <a:prstGeom prst="rect">
            <a:avLst/>
          </a:prstGeom>
        </p:spPr>
      </p:pic>
    </p:spTree>
    <p:extLst>
      <p:ext uri="{BB962C8B-B14F-4D97-AF65-F5344CB8AC3E}">
        <p14:creationId xmlns:p14="http://schemas.microsoft.com/office/powerpoint/2010/main" val="15608562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Egendefinert oppsett">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07451016-E929-524B-938C-ACE766C66B9F}"/>
              </a:ext>
            </a:extLst>
          </p:cNvPr>
          <p:cNvSpPr>
            <a:spLocks noGrp="1"/>
          </p:cNvSpPr>
          <p:nvPr>
            <p:ph type="title"/>
          </p:nvPr>
        </p:nvSpPr>
        <p:spPr/>
        <p:txBody>
          <a:bodyPr/>
          <a:lstStyle/>
          <a:p>
            <a:r>
              <a:rPr lang="nb-NO"/>
              <a:t>Klikk for å redigere tittelstil</a:t>
            </a:r>
          </a:p>
        </p:txBody>
      </p:sp>
      <p:sp>
        <p:nvSpPr>
          <p:cNvPr id="3" name="Rektangel 2">
            <a:extLst>
              <a:ext uri="{FF2B5EF4-FFF2-40B4-BE49-F238E27FC236}">
                <a16:creationId xmlns:a16="http://schemas.microsoft.com/office/drawing/2014/main" id="{37867D3C-D044-2249-935D-B3F1954F65D1}"/>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Tree>
    <p:extLst>
      <p:ext uri="{BB962C8B-B14F-4D97-AF65-F5344CB8AC3E}">
        <p14:creationId xmlns:p14="http://schemas.microsoft.com/office/powerpoint/2010/main" val="25176471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tellysbilde">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55154E6B-C62C-2C41-99AF-A34BE2521A4C}"/>
              </a:ext>
            </a:extLst>
          </p:cNvPr>
          <p:cNvSpPr>
            <a:spLocks noGrp="1"/>
          </p:cNvSpPr>
          <p:nvPr>
            <p:ph type="ctrTitle"/>
          </p:nvPr>
        </p:nvSpPr>
        <p:spPr>
          <a:xfrm>
            <a:off x="1524000" y="1122363"/>
            <a:ext cx="9144000" cy="2387600"/>
          </a:xfrm>
        </p:spPr>
        <p:txBody>
          <a:bodyPr anchor="b"/>
          <a:lstStyle>
            <a:lvl1pPr algn="ctr">
              <a:defRPr sz="6000"/>
            </a:lvl1pPr>
          </a:lstStyle>
          <a:p>
            <a:r>
              <a:rPr lang="nb-NO"/>
              <a:t>Klikk for å redigere tittelstil</a:t>
            </a:r>
          </a:p>
        </p:txBody>
      </p:sp>
      <p:sp>
        <p:nvSpPr>
          <p:cNvPr id="3" name="Undertittel 2">
            <a:extLst>
              <a:ext uri="{FF2B5EF4-FFF2-40B4-BE49-F238E27FC236}">
                <a16:creationId xmlns:a16="http://schemas.microsoft.com/office/drawing/2014/main" id="{DEAC062D-1768-5747-B9D7-A3624D4608E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b-NO"/>
              <a:t>Klikk for å redigere undertittelstil i malen</a:t>
            </a:r>
          </a:p>
        </p:txBody>
      </p:sp>
      <p:sp>
        <p:nvSpPr>
          <p:cNvPr id="4" name="Plassholder for dato 3">
            <a:extLst>
              <a:ext uri="{FF2B5EF4-FFF2-40B4-BE49-F238E27FC236}">
                <a16:creationId xmlns:a16="http://schemas.microsoft.com/office/drawing/2014/main" id="{8467025B-47A1-9E4B-BEB5-09BFE46EB5A0}"/>
              </a:ext>
            </a:extLst>
          </p:cNvPr>
          <p:cNvSpPr>
            <a:spLocks noGrp="1"/>
          </p:cNvSpPr>
          <p:nvPr>
            <p:ph type="dt" sz="half" idx="10"/>
          </p:nvPr>
        </p:nvSpPr>
        <p:spPr/>
        <p:txBody>
          <a:bodyPr/>
          <a:lstStyle/>
          <a:p>
            <a:fld id="{B6E3D70A-A6D8-0B4C-8FE9-0DCDEDD94102}" type="datetimeFigureOut">
              <a:rPr lang="nb-NO" smtClean="0"/>
              <a:t>21.10.2019</a:t>
            </a:fld>
            <a:endParaRPr lang="nb-NO"/>
          </a:p>
        </p:txBody>
      </p:sp>
      <p:sp>
        <p:nvSpPr>
          <p:cNvPr id="5" name="Plassholder for bunntekst 4">
            <a:extLst>
              <a:ext uri="{FF2B5EF4-FFF2-40B4-BE49-F238E27FC236}">
                <a16:creationId xmlns:a16="http://schemas.microsoft.com/office/drawing/2014/main" id="{24B12D17-6184-CB4A-A420-556F5E2CE762}"/>
              </a:ext>
            </a:extLst>
          </p:cNvPr>
          <p:cNvSpPr>
            <a:spLocks noGrp="1"/>
          </p:cNvSpPr>
          <p:nvPr>
            <p:ph type="ftr" sz="quarter" idx="11"/>
          </p:nvPr>
        </p:nvSpPr>
        <p:spPr/>
        <p:txBody>
          <a:bodyPr/>
          <a:lstStyle/>
          <a:p>
            <a:endParaRPr lang="nb-NO"/>
          </a:p>
        </p:txBody>
      </p:sp>
      <p:sp>
        <p:nvSpPr>
          <p:cNvPr id="6" name="Plassholder for lysbildenummer 5">
            <a:extLst>
              <a:ext uri="{FF2B5EF4-FFF2-40B4-BE49-F238E27FC236}">
                <a16:creationId xmlns:a16="http://schemas.microsoft.com/office/drawing/2014/main" id="{EED0256C-7D3D-FB4C-A544-0554C01718C9}"/>
              </a:ext>
            </a:extLst>
          </p:cNvPr>
          <p:cNvSpPr>
            <a:spLocks noGrp="1"/>
          </p:cNvSpPr>
          <p:nvPr>
            <p:ph type="sldNum" sz="quarter" idx="12"/>
          </p:nvPr>
        </p:nvSpPr>
        <p:spPr/>
        <p:txBody>
          <a:bodyPr/>
          <a:lstStyle/>
          <a:p>
            <a:fld id="{82276DDE-8D76-AC42-8926-A6F47F7AB034}" type="slidenum">
              <a:rPr lang="nb-NO" smtClean="0"/>
              <a:t>‹#›</a:t>
            </a:fld>
            <a:endParaRPr lang="nb-NO"/>
          </a:p>
        </p:txBody>
      </p:sp>
    </p:spTree>
    <p:extLst>
      <p:ext uri="{BB962C8B-B14F-4D97-AF65-F5344CB8AC3E}">
        <p14:creationId xmlns:p14="http://schemas.microsoft.com/office/powerpoint/2010/main" val="37959306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tel og innho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AE74B9FD-4675-1C40-9DC0-A4446D0A980B}"/>
              </a:ext>
            </a:extLst>
          </p:cNvPr>
          <p:cNvSpPr>
            <a:spLocks noGrp="1"/>
          </p:cNvSpPr>
          <p:nvPr>
            <p:ph type="title"/>
          </p:nvPr>
        </p:nvSpPr>
        <p:spPr/>
        <p:txBody>
          <a:bodyPr/>
          <a:lstStyle/>
          <a:p>
            <a:r>
              <a:rPr lang="nb-NO"/>
              <a:t>Klikk for å redigere tittelstil</a:t>
            </a:r>
          </a:p>
        </p:txBody>
      </p:sp>
      <p:sp>
        <p:nvSpPr>
          <p:cNvPr id="3" name="Plassholder for innhold 2">
            <a:extLst>
              <a:ext uri="{FF2B5EF4-FFF2-40B4-BE49-F238E27FC236}">
                <a16:creationId xmlns:a16="http://schemas.microsoft.com/office/drawing/2014/main" id="{1FD44EF3-DEFA-2A4A-87C0-2C9F8413B7ED}"/>
              </a:ext>
            </a:extLst>
          </p:cNvPr>
          <p:cNvSpPr>
            <a:spLocks noGrp="1"/>
          </p:cNvSpPr>
          <p:nvPr>
            <p:ph idx="1"/>
          </p:nvPr>
        </p:nvSpPr>
        <p:spPr/>
        <p:txBody>
          <a:bodyPr/>
          <a:lstStyle/>
          <a:p>
            <a:r>
              <a:rPr lang="nb-NO"/>
              <a:t>Rediger tekststiler i malen
Andre nivå
Tredje nivå
Fjerde nivå
Femte nivå</a:t>
            </a:r>
          </a:p>
        </p:txBody>
      </p:sp>
      <p:sp>
        <p:nvSpPr>
          <p:cNvPr id="4" name="Plassholder for dato 3">
            <a:extLst>
              <a:ext uri="{FF2B5EF4-FFF2-40B4-BE49-F238E27FC236}">
                <a16:creationId xmlns:a16="http://schemas.microsoft.com/office/drawing/2014/main" id="{2F8D79C6-290E-194B-A7CB-2F0D89806EB6}"/>
              </a:ext>
            </a:extLst>
          </p:cNvPr>
          <p:cNvSpPr>
            <a:spLocks noGrp="1"/>
          </p:cNvSpPr>
          <p:nvPr>
            <p:ph type="dt" sz="half" idx="10"/>
          </p:nvPr>
        </p:nvSpPr>
        <p:spPr/>
        <p:txBody>
          <a:bodyPr/>
          <a:lstStyle/>
          <a:p>
            <a:fld id="{B6E3D70A-A6D8-0B4C-8FE9-0DCDEDD94102}" type="datetimeFigureOut">
              <a:rPr lang="nb-NO" smtClean="0"/>
              <a:t>21.10.2019</a:t>
            </a:fld>
            <a:endParaRPr lang="nb-NO"/>
          </a:p>
        </p:txBody>
      </p:sp>
      <p:sp>
        <p:nvSpPr>
          <p:cNvPr id="5" name="Plassholder for bunntekst 4">
            <a:extLst>
              <a:ext uri="{FF2B5EF4-FFF2-40B4-BE49-F238E27FC236}">
                <a16:creationId xmlns:a16="http://schemas.microsoft.com/office/drawing/2014/main" id="{0A0C2289-6B34-874E-8C43-BB9BD2D1FF73}"/>
              </a:ext>
            </a:extLst>
          </p:cNvPr>
          <p:cNvSpPr>
            <a:spLocks noGrp="1"/>
          </p:cNvSpPr>
          <p:nvPr>
            <p:ph type="ftr" sz="quarter" idx="11"/>
          </p:nvPr>
        </p:nvSpPr>
        <p:spPr/>
        <p:txBody>
          <a:bodyPr/>
          <a:lstStyle/>
          <a:p>
            <a:endParaRPr lang="nb-NO"/>
          </a:p>
        </p:txBody>
      </p:sp>
      <p:sp>
        <p:nvSpPr>
          <p:cNvPr id="6" name="Plassholder for lysbildenummer 5">
            <a:extLst>
              <a:ext uri="{FF2B5EF4-FFF2-40B4-BE49-F238E27FC236}">
                <a16:creationId xmlns:a16="http://schemas.microsoft.com/office/drawing/2014/main" id="{ABC19E58-909C-8543-93C7-5664A1E263E7}"/>
              </a:ext>
            </a:extLst>
          </p:cNvPr>
          <p:cNvSpPr>
            <a:spLocks noGrp="1"/>
          </p:cNvSpPr>
          <p:nvPr>
            <p:ph type="sldNum" sz="quarter" idx="12"/>
          </p:nvPr>
        </p:nvSpPr>
        <p:spPr/>
        <p:txBody>
          <a:bodyPr/>
          <a:lstStyle/>
          <a:p>
            <a:fld id="{82276DDE-8D76-AC42-8926-A6F47F7AB034}" type="slidenum">
              <a:rPr lang="nb-NO" smtClean="0"/>
              <a:t>‹#›</a:t>
            </a:fld>
            <a:endParaRPr lang="nb-NO"/>
          </a:p>
        </p:txBody>
      </p:sp>
    </p:spTree>
    <p:extLst>
      <p:ext uri="{BB962C8B-B14F-4D97-AF65-F5344CB8AC3E}">
        <p14:creationId xmlns:p14="http://schemas.microsoft.com/office/powerpoint/2010/main" val="26704581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Deloverskrift">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60523FF9-C58A-0D40-98C0-ABF4E53C3C63}"/>
              </a:ext>
            </a:extLst>
          </p:cNvPr>
          <p:cNvSpPr>
            <a:spLocks noGrp="1"/>
          </p:cNvSpPr>
          <p:nvPr>
            <p:ph type="title"/>
          </p:nvPr>
        </p:nvSpPr>
        <p:spPr>
          <a:xfrm>
            <a:off x="831850" y="1709738"/>
            <a:ext cx="10515600" cy="2852737"/>
          </a:xfrm>
        </p:spPr>
        <p:txBody>
          <a:bodyPr anchor="b"/>
          <a:lstStyle>
            <a:lvl1pPr>
              <a:defRPr sz="6000"/>
            </a:lvl1pPr>
          </a:lstStyle>
          <a:p>
            <a:r>
              <a:rPr lang="nb-NO"/>
              <a:t>Klikk for å redigere tittelstil</a:t>
            </a:r>
          </a:p>
        </p:txBody>
      </p:sp>
      <p:sp>
        <p:nvSpPr>
          <p:cNvPr id="3" name="Plassholder for tekst 2">
            <a:extLst>
              <a:ext uri="{FF2B5EF4-FFF2-40B4-BE49-F238E27FC236}">
                <a16:creationId xmlns:a16="http://schemas.microsoft.com/office/drawing/2014/main" id="{6AC418F1-05F9-7D40-96DE-B5A8B8F8C30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r>
              <a:rPr lang="nb-NO"/>
              <a:t>Rediger tekststiler i malen
Andre nivå
Tredje nivå
Fjerde nivå
Femte nivå</a:t>
            </a:r>
          </a:p>
        </p:txBody>
      </p:sp>
      <p:sp>
        <p:nvSpPr>
          <p:cNvPr id="4" name="Plassholder for dato 3">
            <a:extLst>
              <a:ext uri="{FF2B5EF4-FFF2-40B4-BE49-F238E27FC236}">
                <a16:creationId xmlns:a16="http://schemas.microsoft.com/office/drawing/2014/main" id="{AB840AB8-A2DD-084A-A7D2-3B2C30010011}"/>
              </a:ext>
            </a:extLst>
          </p:cNvPr>
          <p:cNvSpPr>
            <a:spLocks noGrp="1"/>
          </p:cNvSpPr>
          <p:nvPr>
            <p:ph type="dt" sz="half" idx="10"/>
          </p:nvPr>
        </p:nvSpPr>
        <p:spPr/>
        <p:txBody>
          <a:bodyPr/>
          <a:lstStyle/>
          <a:p>
            <a:fld id="{B6E3D70A-A6D8-0B4C-8FE9-0DCDEDD94102}" type="datetimeFigureOut">
              <a:rPr lang="nb-NO" smtClean="0"/>
              <a:t>21.10.2019</a:t>
            </a:fld>
            <a:endParaRPr lang="nb-NO"/>
          </a:p>
        </p:txBody>
      </p:sp>
      <p:sp>
        <p:nvSpPr>
          <p:cNvPr id="5" name="Plassholder for bunntekst 4">
            <a:extLst>
              <a:ext uri="{FF2B5EF4-FFF2-40B4-BE49-F238E27FC236}">
                <a16:creationId xmlns:a16="http://schemas.microsoft.com/office/drawing/2014/main" id="{F2612DE6-F96A-C445-87F1-C2704C948B29}"/>
              </a:ext>
            </a:extLst>
          </p:cNvPr>
          <p:cNvSpPr>
            <a:spLocks noGrp="1"/>
          </p:cNvSpPr>
          <p:nvPr>
            <p:ph type="ftr" sz="quarter" idx="11"/>
          </p:nvPr>
        </p:nvSpPr>
        <p:spPr/>
        <p:txBody>
          <a:bodyPr/>
          <a:lstStyle/>
          <a:p>
            <a:endParaRPr lang="nb-NO"/>
          </a:p>
        </p:txBody>
      </p:sp>
      <p:sp>
        <p:nvSpPr>
          <p:cNvPr id="6" name="Plassholder for lysbildenummer 5">
            <a:extLst>
              <a:ext uri="{FF2B5EF4-FFF2-40B4-BE49-F238E27FC236}">
                <a16:creationId xmlns:a16="http://schemas.microsoft.com/office/drawing/2014/main" id="{7E0E668D-2E38-A948-8E9C-2335F2A86CC1}"/>
              </a:ext>
            </a:extLst>
          </p:cNvPr>
          <p:cNvSpPr>
            <a:spLocks noGrp="1"/>
          </p:cNvSpPr>
          <p:nvPr>
            <p:ph type="sldNum" sz="quarter" idx="12"/>
          </p:nvPr>
        </p:nvSpPr>
        <p:spPr/>
        <p:txBody>
          <a:bodyPr/>
          <a:lstStyle/>
          <a:p>
            <a:fld id="{82276DDE-8D76-AC42-8926-A6F47F7AB034}" type="slidenum">
              <a:rPr lang="nb-NO" smtClean="0"/>
              <a:t>‹#›</a:t>
            </a:fld>
            <a:endParaRPr lang="nb-NO"/>
          </a:p>
        </p:txBody>
      </p:sp>
    </p:spTree>
    <p:extLst>
      <p:ext uri="{BB962C8B-B14F-4D97-AF65-F5344CB8AC3E}">
        <p14:creationId xmlns:p14="http://schemas.microsoft.com/office/powerpoint/2010/main" val="23590004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o innholdsdeler">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02815975-4A9E-3643-8A32-64EC3E40B93F}"/>
              </a:ext>
            </a:extLst>
          </p:cNvPr>
          <p:cNvSpPr>
            <a:spLocks noGrp="1"/>
          </p:cNvSpPr>
          <p:nvPr>
            <p:ph type="title"/>
          </p:nvPr>
        </p:nvSpPr>
        <p:spPr/>
        <p:txBody>
          <a:bodyPr/>
          <a:lstStyle/>
          <a:p>
            <a:r>
              <a:rPr lang="nb-NO"/>
              <a:t>Klikk for å redigere tittelstil</a:t>
            </a:r>
          </a:p>
        </p:txBody>
      </p:sp>
      <p:sp>
        <p:nvSpPr>
          <p:cNvPr id="3" name="Plassholder for innhold 2">
            <a:extLst>
              <a:ext uri="{FF2B5EF4-FFF2-40B4-BE49-F238E27FC236}">
                <a16:creationId xmlns:a16="http://schemas.microsoft.com/office/drawing/2014/main" id="{0E10C867-2FAD-C347-84C1-6947F0DA43C2}"/>
              </a:ext>
            </a:extLst>
          </p:cNvPr>
          <p:cNvSpPr>
            <a:spLocks noGrp="1"/>
          </p:cNvSpPr>
          <p:nvPr>
            <p:ph sz="half" idx="1"/>
          </p:nvPr>
        </p:nvSpPr>
        <p:spPr>
          <a:xfrm>
            <a:off x="838200" y="1825625"/>
            <a:ext cx="5181600" cy="4351338"/>
          </a:xfrm>
        </p:spPr>
        <p:txBody>
          <a:bodyPr/>
          <a:lstStyle/>
          <a:p>
            <a:r>
              <a:rPr lang="nb-NO"/>
              <a:t>Rediger tekststiler i malen
Andre nivå
Tredje nivå
Fjerde nivå
Femte nivå</a:t>
            </a:r>
          </a:p>
        </p:txBody>
      </p:sp>
      <p:sp>
        <p:nvSpPr>
          <p:cNvPr id="4" name="Plassholder for innhold 3">
            <a:extLst>
              <a:ext uri="{FF2B5EF4-FFF2-40B4-BE49-F238E27FC236}">
                <a16:creationId xmlns:a16="http://schemas.microsoft.com/office/drawing/2014/main" id="{410D5FFB-E449-4246-AA15-90140FA1FC57}"/>
              </a:ext>
            </a:extLst>
          </p:cNvPr>
          <p:cNvSpPr>
            <a:spLocks noGrp="1"/>
          </p:cNvSpPr>
          <p:nvPr>
            <p:ph sz="half" idx="2"/>
          </p:nvPr>
        </p:nvSpPr>
        <p:spPr>
          <a:xfrm>
            <a:off x="6172200" y="1825625"/>
            <a:ext cx="5181600" cy="4351338"/>
          </a:xfrm>
        </p:spPr>
        <p:txBody>
          <a:bodyPr/>
          <a:lstStyle/>
          <a:p>
            <a:r>
              <a:rPr lang="nb-NO"/>
              <a:t>Rediger tekststiler i malen
Andre nivå
Tredje nivå
Fjerde nivå
Femte nivå</a:t>
            </a:r>
          </a:p>
        </p:txBody>
      </p:sp>
      <p:sp>
        <p:nvSpPr>
          <p:cNvPr id="5" name="Plassholder for dato 4">
            <a:extLst>
              <a:ext uri="{FF2B5EF4-FFF2-40B4-BE49-F238E27FC236}">
                <a16:creationId xmlns:a16="http://schemas.microsoft.com/office/drawing/2014/main" id="{430AACC1-334D-2640-8377-5A3B77C0AB64}"/>
              </a:ext>
            </a:extLst>
          </p:cNvPr>
          <p:cNvSpPr>
            <a:spLocks noGrp="1"/>
          </p:cNvSpPr>
          <p:nvPr>
            <p:ph type="dt" sz="half" idx="10"/>
          </p:nvPr>
        </p:nvSpPr>
        <p:spPr/>
        <p:txBody>
          <a:bodyPr/>
          <a:lstStyle/>
          <a:p>
            <a:fld id="{B6E3D70A-A6D8-0B4C-8FE9-0DCDEDD94102}" type="datetimeFigureOut">
              <a:rPr lang="nb-NO" smtClean="0"/>
              <a:t>21.10.2019</a:t>
            </a:fld>
            <a:endParaRPr lang="nb-NO"/>
          </a:p>
        </p:txBody>
      </p:sp>
      <p:sp>
        <p:nvSpPr>
          <p:cNvPr id="6" name="Plassholder for bunntekst 5">
            <a:extLst>
              <a:ext uri="{FF2B5EF4-FFF2-40B4-BE49-F238E27FC236}">
                <a16:creationId xmlns:a16="http://schemas.microsoft.com/office/drawing/2014/main" id="{D129CEB1-3E08-EF42-A2C6-B7FBAB1FC8B2}"/>
              </a:ext>
            </a:extLst>
          </p:cNvPr>
          <p:cNvSpPr>
            <a:spLocks noGrp="1"/>
          </p:cNvSpPr>
          <p:nvPr>
            <p:ph type="ftr" sz="quarter" idx="11"/>
          </p:nvPr>
        </p:nvSpPr>
        <p:spPr/>
        <p:txBody>
          <a:bodyPr/>
          <a:lstStyle/>
          <a:p>
            <a:endParaRPr lang="nb-NO"/>
          </a:p>
        </p:txBody>
      </p:sp>
      <p:sp>
        <p:nvSpPr>
          <p:cNvPr id="7" name="Plassholder for lysbildenummer 6">
            <a:extLst>
              <a:ext uri="{FF2B5EF4-FFF2-40B4-BE49-F238E27FC236}">
                <a16:creationId xmlns:a16="http://schemas.microsoft.com/office/drawing/2014/main" id="{FE9EC9AC-5454-5A47-977D-5860EC75DD0E}"/>
              </a:ext>
            </a:extLst>
          </p:cNvPr>
          <p:cNvSpPr>
            <a:spLocks noGrp="1"/>
          </p:cNvSpPr>
          <p:nvPr>
            <p:ph type="sldNum" sz="quarter" idx="12"/>
          </p:nvPr>
        </p:nvSpPr>
        <p:spPr/>
        <p:txBody>
          <a:bodyPr/>
          <a:lstStyle/>
          <a:p>
            <a:fld id="{82276DDE-8D76-AC42-8926-A6F47F7AB034}" type="slidenum">
              <a:rPr lang="nb-NO" smtClean="0"/>
              <a:t>‹#›</a:t>
            </a:fld>
            <a:endParaRPr lang="nb-NO"/>
          </a:p>
        </p:txBody>
      </p:sp>
    </p:spTree>
    <p:extLst>
      <p:ext uri="{BB962C8B-B14F-4D97-AF65-F5344CB8AC3E}">
        <p14:creationId xmlns:p14="http://schemas.microsoft.com/office/powerpoint/2010/main" val="41418273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9A668189-11FD-2640-BA7A-AE3D0F567411}"/>
              </a:ext>
            </a:extLst>
          </p:cNvPr>
          <p:cNvSpPr>
            <a:spLocks noGrp="1"/>
          </p:cNvSpPr>
          <p:nvPr>
            <p:ph type="title"/>
          </p:nvPr>
        </p:nvSpPr>
        <p:spPr>
          <a:xfrm>
            <a:off x="839788" y="365125"/>
            <a:ext cx="10515600" cy="1325563"/>
          </a:xfrm>
        </p:spPr>
        <p:txBody>
          <a:bodyPr/>
          <a:lstStyle/>
          <a:p>
            <a:r>
              <a:rPr lang="nb-NO"/>
              <a:t>Klikk for å redigere tittelstil</a:t>
            </a:r>
          </a:p>
        </p:txBody>
      </p:sp>
      <p:sp>
        <p:nvSpPr>
          <p:cNvPr id="3" name="Plassholder for tekst 2">
            <a:extLst>
              <a:ext uri="{FF2B5EF4-FFF2-40B4-BE49-F238E27FC236}">
                <a16:creationId xmlns:a16="http://schemas.microsoft.com/office/drawing/2014/main" id="{B82C4710-947B-414D-82EA-5665174F4E4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nb-NO"/>
              <a:t>Rediger tekststiler i malen
Andre nivå
Tredje nivå
Fjerde nivå
Femte nivå</a:t>
            </a:r>
          </a:p>
        </p:txBody>
      </p:sp>
      <p:sp>
        <p:nvSpPr>
          <p:cNvPr id="4" name="Plassholder for innhold 3">
            <a:extLst>
              <a:ext uri="{FF2B5EF4-FFF2-40B4-BE49-F238E27FC236}">
                <a16:creationId xmlns:a16="http://schemas.microsoft.com/office/drawing/2014/main" id="{2EE9C036-2F9E-BE41-894A-52EFDBADD10E}"/>
              </a:ext>
            </a:extLst>
          </p:cNvPr>
          <p:cNvSpPr>
            <a:spLocks noGrp="1"/>
          </p:cNvSpPr>
          <p:nvPr>
            <p:ph sz="half" idx="2"/>
          </p:nvPr>
        </p:nvSpPr>
        <p:spPr>
          <a:xfrm>
            <a:off x="839788" y="2505075"/>
            <a:ext cx="5157787" cy="3684588"/>
          </a:xfrm>
        </p:spPr>
        <p:txBody>
          <a:bodyPr/>
          <a:lstStyle/>
          <a:p>
            <a:r>
              <a:rPr lang="nb-NO"/>
              <a:t>Rediger tekststiler i malen
Andre nivå
Tredje nivå
Fjerde nivå
Femte nivå</a:t>
            </a:r>
          </a:p>
        </p:txBody>
      </p:sp>
      <p:sp>
        <p:nvSpPr>
          <p:cNvPr id="5" name="Plassholder for tekst 4">
            <a:extLst>
              <a:ext uri="{FF2B5EF4-FFF2-40B4-BE49-F238E27FC236}">
                <a16:creationId xmlns:a16="http://schemas.microsoft.com/office/drawing/2014/main" id="{1A5AB435-409E-9044-999C-6AA0B4EB57F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nb-NO"/>
              <a:t>Rediger tekststiler i malen
Andre nivå
Tredje nivå
Fjerde nivå
Femte nivå</a:t>
            </a:r>
          </a:p>
        </p:txBody>
      </p:sp>
      <p:sp>
        <p:nvSpPr>
          <p:cNvPr id="6" name="Plassholder for innhold 5">
            <a:extLst>
              <a:ext uri="{FF2B5EF4-FFF2-40B4-BE49-F238E27FC236}">
                <a16:creationId xmlns:a16="http://schemas.microsoft.com/office/drawing/2014/main" id="{D523C1E5-482B-3246-9D2D-EC7D4B6FC215}"/>
              </a:ext>
            </a:extLst>
          </p:cNvPr>
          <p:cNvSpPr>
            <a:spLocks noGrp="1"/>
          </p:cNvSpPr>
          <p:nvPr>
            <p:ph sz="quarter" idx="4"/>
          </p:nvPr>
        </p:nvSpPr>
        <p:spPr>
          <a:xfrm>
            <a:off x="6172200" y="2505075"/>
            <a:ext cx="5183188" cy="3684588"/>
          </a:xfrm>
        </p:spPr>
        <p:txBody>
          <a:bodyPr/>
          <a:lstStyle/>
          <a:p>
            <a:r>
              <a:rPr lang="nb-NO"/>
              <a:t>Rediger tekststiler i malen
Andre nivå
Tredje nivå
Fjerde nivå
Femte nivå</a:t>
            </a:r>
          </a:p>
        </p:txBody>
      </p:sp>
      <p:sp>
        <p:nvSpPr>
          <p:cNvPr id="7" name="Plassholder for dato 6">
            <a:extLst>
              <a:ext uri="{FF2B5EF4-FFF2-40B4-BE49-F238E27FC236}">
                <a16:creationId xmlns:a16="http://schemas.microsoft.com/office/drawing/2014/main" id="{1102EFDF-5766-B64B-8686-6876F33C582C}"/>
              </a:ext>
            </a:extLst>
          </p:cNvPr>
          <p:cNvSpPr>
            <a:spLocks noGrp="1"/>
          </p:cNvSpPr>
          <p:nvPr>
            <p:ph type="dt" sz="half" idx="10"/>
          </p:nvPr>
        </p:nvSpPr>
        <p:spPr/>
        <p:txBody>
          <a:bodyPr/>
          <a:lstStyle/>
          <a:p>
            <a:fld id="{B6E3D70A-A6D8-0B4C-8FE9-0DCDEDD94102}" type="datetimeFigureOut">
              <a:rPr lang="nb-NO" smtClean="0"/>
              <a:t>21.10.2019</a:t>
            </a:fld>
            <a:endParaRPr lang="nb-NO"/>
          </a:p>
        </p:txBody>
      </p:sp>
      <p:sp>
        <p:nvSpPr>
          <p:cNvPr id="8" name="Plassholder for bunntekst 7">
            <a:extLst>
              <a:ext uri="{FF2B5EF4-FFF2-40B4-BE49-F238E27FC236}">
                <a16:creationId xmlns:a16="http://schemas.microsoft.com/office/drawing/2014/main" id="{BD9D4A70-3A7D-E44D-B606-A5391DC22723}"/>
              </a:ext>
            </a:extLst>
          </p:cNvPr>
          <p:cNvSpPr>
            <a:spLocks noGrp="1"/>
          </p:cNvSpPr>
          <p:nvPr>
            <p:ph type="ftr" sz="quarter" idx="11"/>
          </p:nvPr>
        </p:nvSpPr>
        <p:spPr/>
        <p:txBody>
          <a:bodyPr/>
          <a:lstStyle/>
          <a:p>
            <a:endParaRPr lang="nb-NO"/>
          </a:p>
        </p:txBody>
      </p:sp>
      <p:sp>
        <p:nvSpPr>
          <p:cNvPr id="9" name="Plassholder for lysbildenummer 8">
            <a:extLst>
              <a:ext uri="{FF2B5EF4-FFF2-40B4-BE49-F238E27FC236}">
                <a16:creationId xmlns:a16="http://schemas.microsoft.com/office/drawing/2014/main" id="{7F95FCB5-3BC1-0744-82E3-21E9ABD8EF33}"/>
              </a:ext>
            </a:extLst>
          </p:cNvPr>
          <p:cNvSpPr>
            <a:spLocks noGrp="1"/>
          </p:cNvSpPr>
          <p:nvPr>
            <p:ph type="sldNum" sz="quarter" idx="12"/>
          </p:nvPr>
        </p:nvSpPr>
        <p:spPr/>
        <p:txBody>
          <a:bodyPr/>
          <a:lstStyle/>
          <a:p>
            <a:fld id="{82276DDE-8D76-AC42-8926-A6F47F7AB034}" type="slidenum">
              <a:rPr lang="nb-NO" smtClean="0"/>
              <a:t>‹#›</a:t>
            </a:fld>
            <a:endParaRPr lang="nb-NO"/>
          </a:p>
        </p:txBody>
      </p:sp>
    </p:spTree>
    <p:extLst>
      <p:ext uri="{BB962C8B-B14F-4D97-AF65-F5344CB8AC3E}">
        <p14:creationId xmlns:p14="http://schemas.microsoft.com/office/powerpoint/2010/main" val="19723460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Bare tittel">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307EE15B-4619-7D4A-BA16-D8DE53F8F5F7}"/>
              </a:ext>
            </a:extLst>
          </p:cNvPr>
          <p:cNvSpPr>
            <a:spLocks noGrp="1"/>
          </p:cNvSpPr>
          <p:nvPr>
            <p:ph type="title"/>
          </p:nvPr>
        </p:nvSpPr>
        <p:spPr/>
        <p:txBody>
          <a:bodyPr/>
          <a:lstStyle/>
          <a:p>
            <a:r>
              <a:rPr lang="nb-NO"/>
              <a:t>Klikk for å redigere tittelstil</a:t>
            </a:r>
          </a:p>
        </p:txBody>
      </p:sp>
      <p:sp>
        <p:nvSpPr>
          <p:cNvPr id="3" name="Plassholder for dato 2">
            <a:extLst>
              <a:ext uri="{FF2B5EF4-FFF2-40B4-BE49-F238E27FC236}">
                <a16:creationId xmlns:a16="http://schemas.microsoft.com/office/drawing/2014/main" id="{43971C55-1CDF-494F-9749-44A1976CB1F7}"/>
              </a:ext>
            </a:extLst>
          </p:cNvPr>
          <p:cNvSpPr>
            <a:spLocks noGrp="1"/>
          </p:cNvSpPr>
          <p:nvPr>
            <p:ph type="dt" sz="half" idx="10"/>
          </p:nvPr>
        </p:nvSpPr>
        <p:spPr/>
        <p:txBody>
          <a:bodyPr/>
          <a:lstStyle/>
          <a:p>
            <a:fld id="{B6E3D70A-A6D8-0B4C-8FE9-0DCDEDD94102}" type="datetimeFigureOut">
              <a:rPr lang="nb-NO" smtClean="0"/>
              <a:t>21.10.2019</a:t>
            </a:fld>
            <a:endParaRPr lang="nb-NO"/>
          </a:p>
        </p:txBody>
      </p:sp>
      <p:sp>
        <p:nvSpPr>
          <p:cNvPr id="4" name="Plassholder for bunntekst 3">
            <a:extLst>
              <a:ext uri="{FF2B5EF4-FFF2-40B4-BE49-F238E27FC236}">
                <a16:creationId xmlns:a16="http://schemas.microsoft.com/office/drawing/2014/main" id="{447276DF-169C-354F-B1AF-65DF9FEBA8D2}"/>
              </a:ext>
            </a:extLst>
          </p:cNvPr>
          <p:cNvSpPr>
            <a:spLocks noGrp="1"/>
          </p:cNvSpPr>
          <p:nvPr>
            <p:ph type="ftr" sz="quarter" idx="11"/>
          </p:nvPr>
        </p:nvSpPr>
        <p:spPr/>
        <p:txBody>
          <a:bodyPr/>
          <a:lstStyle/>
          <a:p>
            <a:endParaRPr lang="nb-NO"/>
          </a:p>
        </p:txBody>
      </p:sp>
      <p:sp>
        <p:nvSpPr>
          <p:cNvPr id="5" name="Plassholder for lysbildenummer 4">
            <a:extLst>
              <a:ext uri="{FF2B5EF4-FFF2-40B4-BE49-F238E27FC236}">
                <a16:creationId xmlns:a16="http://schemas.microsoft.com/office/drawing/2014/main" id="{C921F074-B722-374F-9FD4-9FD6CA306EE4}"/>
              </a:ext>
            </a:extLst>
          </p:cNvPr>
          <p:cNvSpPr>
            <a:spLocks noGrp="1"/>
          </p:cNvSpPr>
          <p:nvPr>
            <p:ph type="sldNum" sz="quarter" idx="12"/>
          </p:nvPr>
        </p:nvSpPr>
        <p:spPr/>
        <p:txBody>
          <a:bodyPr/>
          <a:lstStyle/>
          <a:p>
            <a:fld id="{82276DDE-8D76-AC42-8926-A6F47F7AB034}" type="slidenum">
              <a:rPr lang="nb-NO" smtClean="0"/>
              <a:t>‹#›</a:t>
            </a:fld>
            <a:endParaRPr lang="nb-NO"/>
          </a:p>
        </p:txBody>
      </p:sp>
    </p:spTree>
    <p:extLst>
      <p:ext uri="{BB962C8B-B14F-4D97-AF65-F5344CB8AC3E}">
        <p14:creationId xmlns:p14="http://schemas.microsoft.com/office/powerpoint/2010/main" val="22006607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Tomt">
    <p:spTree>
      <p:nvGrpSpPr>
        <p:cNvPr id="1" name=""/>
        <p:cNvGrpSpPr/>
        <p:nvPr/>
      </p:nvGrpSpPr>
      <p:grpSpPr>
        <a:xfrm>
          <a:off x="0" y="0"/>
          <a:ext cx="0" cy="0"/>
          <a:chOff x="0" y="0"/>
          <a:chExt cx="0" cy="0"/>
        </a:xfrm>
      </p:grpSpPr>
      <p:sp>
        <p:nvSpPr>
          <p:cNvPr id="2" name="Plassholder for dato 1">
            <a:extLst>
              <a:ext uri="{FF2B5EF4-FFF2-40B4-BE49-F238E27FC236}">
                <a16:creationId xmlns:a16="http://schemas.microsoft.com/office/drawing/2014/main" id="{B36DECA3-D679-674A-9BB7-03ECCF43572D}"/>
              </a:ext>
            </a:extLst>
          </p:cNvPr>
          <p:cNvSpPr>
            <a:spLocks noGrp="1"/>
          </p:cNvSpPr>
          <p:nvPr>
            <p:ph type="dt" sz="half" idx="10"/>
          </p:nvPr>
        </p:nvSpPr>
        <p:spPr/>
        <p:txBody>
          <a:bodyPr/>
          <a:lstStyle/>
          <a:p>
            <a:fld id="{B6E3D70A-A6D8-0B4C-8FE9-0DCDEDD94102}" type="datetimeFigureOut">
              <a:rPr lang="nb-NO" smtClean="0"/>
              <a:t>21.10.2019</a:t>
            </a:fld>
            <a:endParaRPr lang="nb-NO"/>
          </a:p>
        </p:txBody>
      </p:sp>
      <p:sp>
        <p:nvSpPr>
          <p:cNvPr id="3" name="Plassholder for bunntekst 2">
            <a:extLst>
              <a:ext uri="{FF2B5EF4-FFF2-40B4-BE49-F238E27FC236}">
                <a16:creationId xmlns:a16="http://schemas.microsoft.com/office/drawing/2014/main" id="{7C54F7BD-4703-FA44-8B53-390A50FCB76E}"/>
              </a:ext>
            </a:extLst>
          </p:cNvPr>
          <p:cNvSpPr>
            <a:spLocks noGrp="1"/>
          </p:cNvSpPr>
          <p:nvPr>
            <p:ph type="ftr" sz="quarter" idx="11"/>
          </p:nvPr>
        </p:nvSpPr>
        <p:spPr/>
        <p:txBody>
          <a:bodyPr/>
          <a:lstStyle/>
          <a:p>
            <a:endParaRPr lang="nb-NO"/>
          </a:p>
        </p:txBody>
      </p:sp>
      <p:sp>
        <p:nvSpPr>
          <p:cNvPr id="4" name="Plassholder for lysbildenummer 3">
            <a:extLst>
              <a:ext uri="{FF2B5EF4-FFF2-40B4-BE49-F238E27FC236}">
                <a16:creationId xmlns:a16="http://schemas.microsoft.com/office/drawing/2014/main" id="{27C5F26F-9DA9-DF44-ACAF-CD7FD5D7F551}"/>
              </a:ext>
            </a:extLst>
          </p:cNvPr>
          <p:cNvSpPr>
            <a:spLocks noGrp="1"/>
          </p:cNvSpPr>
          <p:nvPr>
            <p:ph type="sldNum" sz="quarter" idx="12"/>
          </p:nvPr>
        </p:nvSpPr>
        <p:spPr/>
        <p:txBody>
          <a:bodyPr/>
          <a:lstStyle/>
          <a:p>
            <a:fld id="{82276DDE-8D76-AC42-8926-A6F47F7AB034}" type="slidenum">
              <a:rPr lang="nb-NO" smtClean="0"/>
              <a:t>‹#›</a:t>
            </a:fld>
            <a:endParaRPr lang="nb-NO"/>
          </a:p>
        </p:txBody>
      </p:sp>
    </p:spTree>
    <p:extLst>
      <p:ext uri="{BB962C8B-B14F-4D97-AF65-F5344CB8AC3E}">
        <p14:creationId xmlns:p14="http://schemas.microsoft.com/office/powerpoint/2010/main" val="18321210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nhold med tekst">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030B2150-E51E-B646-9039-E007CD64F067}"/>
              </a:ext>
            </a:extLst>
          </p:cNvPr>
          <p:cNvSpPr>
            <a:spLocks noGrp="1"/>
          </p:cNvSpPr>
          <p:nvPr>
            <p:ph type="title"/>
          </p:nvPr>
        </p:nvSpPr>
        <p:spPr>
          <a:xfrm>
            <a:off x="839788" y="457200"/>
            <a:ext cx="3932237" cy="1600200"/>
          </a:xfrm>
        </p:spPr>
        <p:txBody>
          <a:bodyPr anchor="b"/>
          <a:lstStyle>
            <a:lvl1pPr>
              <a:defRPr sz="3200"/>
            </a:lvl1pPr>
          </a:lstStyle>
          <a:p>
            <a:r>
              <a:rPr lang="nb-NO"/>
              <a:t>Klikk for å redigere tittelstil</a:t>
            </a:r>
          </a:p>
        </p:txBody>
      </p:sp>
      <p:sp>
        <p:nvSpPr>
          <p:cNvPr id="3" name="Plassholder for innhold 2">
            <a:extLst>
              <a:ext uri="{FF2B5EF4-FFF2-40B4-BE49-F238E27FC236}">
                <a16:creationId xmlns:a16="http://schemas.microsoft.com/office/drawing/2014/main" id="{5757B865-E53E-0F48-81EC-95A478FBDA2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r>
              <a:rPr lang="nb-NO"/>
              <a:t>Rediger tekststiler i malen
Andre nivå
Tredje nivå
Fjerde nivå
Femte nivå</a:t>
            </a:r>
          </a:p>
        </p:txBody>
      </p:sp>
      <p:sp>
        <p:nvSpPr>
          <p:cNvPr id="4" name="Plassholder for tekst 3">
            <a:extLst>
              <a:ext uri="{FF2B5EF4-FFF2-40B4-BE49-F238E27FC236}">
                <a16:creationId xmlns:a16="http://schemas.microsoft.com/office/drawing/2014/main" id="{F8789487-DC40-9D4E-BBD2-02437887016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nb-NO"/>
              <a:t>Rediger tekststiler i malen
Andre nivå
Tredje nivå
Fjerde nivå
Femte nivå</a:t>
            </a:r>
          </a:p>
        </p:txBody>
      </p:sp>
      <p:sp>
        <p:nvSpPr>
          <p:cNvPr id="5" name="Plassholder for dato 4">
            <a:extLst>
              <a:ext uri="{FF2B5EF4-FFF2-40B4-BE49-F238E27FC236}">
                <a16:creationId xmlns:a16="http://schemas.microsoft.com/office/drawing/2014/main" id="{D6AC7922-A592-A940-86D5-F08D26E6DA64}"/>
              </a:ext>
            </a:extLst>
          </p:cNvPr>
          <p:cNvSpPr>
            <a:spLocks noGrp="1"/>
          </p:cNvSpPr>
          <p:nvPr>
            <p:ph type="dt" sz="half" idx="10"/>
          </p:nvPr>
        </p:nvSpPr>
        <p:spPr/>
        <p:txBody>
          <a:bodyPr/>
          <a:lstStyle/>
          <a:p>
            <a:fld id="{B6E3D70A-A6D8-0B4C-8FE9-0DCDEDD94102}" type="datetimeFigureOut">
              <a:rPr lang="nb-NO" smtClean="0"/>
              <a:t>21.10.2019</a:t>
            </a:fld>
            <a:endParaRPr lang="nb-NO"/>
          </a:p>
        </p:txBody>
      </p:sp>
      <p:sp>
        <p:nvSpPr>
          <p:cNvPr id="6" name="Plassholder for bunntekst 5">
            <a:extLst>
              <a:ext uri="{FF2B5EF4-FFF2-40B4-BE49-F238E27FC236}">
                <a16:creationId xmlns:a16="http://schemas.microsoft.com/office/drawing/2014/main" id="{ED028859-B432-7545-8478-FAE4F4248E0E}"/>
              </a:ext>
            </a:extLst>
          </p:cNvPr>
          <p:cNvSpPr>
            <a:spLocks noGrp="1"/>
          </p:cNvSpPr>
          <p:nvPr>
            <p:ph type="ftr" sz="quarter" idx="11"/>
          </p:nvPr>
        </p:nvSpPr>
        <p:spPr/>
        <p:txBody>
          <a:bodyPr/>
          <a:lstStyle/>
          <a:p>
            <a:endParaRPr lang="nb-NO"/>
          </a:p>
        </p:txBody>
      </p:sp>
      <p:sp>
        <p:nvSpPr>
          <p:cNvPr id="7" name="Plassholder for lysbildenummer 6">
            <a:extLst>
              <a:ext uri="{FF2B5EF4-FFF2-40B4-BE49-F238E27FC236}">
                <a16:creationId xmlns:a16="http://schemas.microsoft.com/office/drawing/2014/main" id="{2906EA03-4058-CB44-BA00-6D7E75FFD3B5}"/>
              </a:ext>
            </a:extLst>
          </p:cNvPr>
          <p:cNvSpPr>
            <a:spLocks noGrp="1"/>
          </p:cNvSpPr>
          <p:nvPr>
            <p:ph type="sldNum" sz="quarter" idx="12"/>
          </p:nvPr>
        </p:nvSpPr>
        <p:spPr/>
        <p:txBody>
          <a:bodyPr/>
          <a:lstStyle/>
          <a:p>
            <a:fld id="{82276DDE-8D76-AC42-8926-A6F47F7AB034}" type="slidenum">
              <a:rPr lang="nb-NO" smtClean="0"/>
              <a:t>‹#›</a:t>
            </a:fld>
            <a:endParaRPr lang="nb-NO"/>
          </a:p>
        </p:txBody>
      </p:sp>
    </p:spTree>
    <p:extLst>
      <p:ext uri="{BB962C8B-B14F-4D97-AF65-F5344CB8AC3E}">
        <p14:creationId xmlns:p14="http://schemas.microsoft.com/office/powerpoint/2010/main" val="20588448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Startlysbilde uten tittel">
    <p:spTree>
      <p:nvGrpSpPr>
        <p:cNvPr id="1" name=""/>
        <p:cNvGrpSpPr/>
        <p:nvPr/>
      </p:nvGrpSpPr>
      <p:grpSpPr>
        <a:xfrm>
          <a:off x="0" y="0"/>
          <a:ext cx="0" cy="0"/>
          <a:chOff x="0" y="0"/>
          <a:chExt cx="0" cy="0"/>
        </a:xfrm>
      </p:grpSpPr>
      <p:pic>
        <p:nvPicPr>
          <p:cNvPr id="4" name="Bild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94167" cy="68580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Bilde med tekst">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93D60663-9262-244C-8E53-9C43451D9BA7}"/>
              </a:ext>
            </a:extLst>
          </p:cNvPr>
          <p:cNvSpPr>
            <a:spLocks noGrp="1"/>
          </p:cNvSpPr>
          <p:nvPr>
            <p:ph type="title"/>
          </p:nvPr>
        </p:nvSpPr>
        <p:spPr>
          <a:xfrm>
            <a:off x="839788" y="457200"/>
            <a:ext cx="3932237" cy="1600200"/>
          </a:xfrm>
        </p:spPr>
        <p:txBody>
          <a:bodyPr anchor="b"/>
          <a:lstStyle>
            <a:lvl1pPr>
              <a:defRPr sz="3200"/>
            </a:lvl1pPr>
          </a:lstStyle>
          <a:p>
            <a:r>
              <a:rPr lang="nb-NO"/>
              <a:t>Klikk for å redigere tittelstil</a:t>
            </a:r>
          </a:p>
        </p:txBody>
      </p:sp>
      <p:sp>
        <p:nvSpPr>
          <p:cNvPr id="3" name="Plassholder for bilde 2">
            <a:extLst>
              <a:ext uri="{FF2B5EF4-FFF2-40B4-BE49-F238E27FC236}">
                <a16:creationId xmlns:a16="http://schemas.microsoft.com/office/drawing/2014/main" id="{77342081-9ABA-044B-A206-42C04CE2389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b-NO"/>
          </a:p>
        </p:txBody>
      </p:sp>
      <p:sp>
        <p:nvSpPr>
          <p:cNvPr id="4" name="Plassholder for tekst 3">
            <a:extLst>
              <a:ext uri="{FF2B5EF4-FFF2-40B4-BE49-F238E27FC236}">
                <a16:creationId xmlns:a16="http://schemas.microsoft.com/office/drawing/2014/main" id="{4374F9FC-1AB2-C74D-AC8D-C18FB03C713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nb-NO"/>
              <a:t>Rediger tekststiler i malen
Andre nivå
Tredje nivå
Fjerde nivå
Femte nivå</a:t>
            </a:r>
          </a:p>
        </p:txBody>
      </p:sp>
      <p:sp>
        <p:nvSpPr>
          <p:cNvPr id="5" name="Plassholder for dato 4">
            <a:extLst>
              <a:ext uri="{FF2B5EF4-FFF2-40B4-BE49-F238E27FC236}">
                <a16:creationId xmlns:a16="http://schemas.microsoft.com/office/drawing/2014/main" id="{36C6329A-6C6F-1D4D-AB7F-E8A43746DAE3}"/>
              </a:ext>
            </a:extLst>
          </p:cNvPr>
          <p:cNvSpPr>
            <a:spLocks noGrp="1"/>
          </p:cNvSpPr>
          <p:nvPr>
            <p:ph type="dt" sz="half" idx="10"/>
          </p:nvPr>
        </p:nvSpPr>
        <p:spPr/>
        <p:txBody>
          <a:bodyPr/>
          <a:lstStyle/>
          <a:p>
            <a:fld id="{B6E3D70A-A6D8-0B4C-8FE9-0DCDEDD94102}" type="datetimeFigureOut">
              <a:rPr lang="nb-NO" smtClean="0"/>
              <a:t>21.10.2019</a:t>
            </a:fld>
            <a:endParaRPr lang="nb-NO"/>
          </a:p>
        </p:txBody>
      </p:sp>
      <p:sp>
        <p:nvSpPr>
          <p:cNvPr id="6" name="Plassholder for bunntekst 5">
            <a:extLst>
              <a:ext uri="{FF2B5EF4-FFF2-40B4-BE49-F238E27FC236}">
                <a16:creationId xmlns:a16="http://schemas.microsoft.com/office/drawing/2014/main" id="{5FC36C94-0214-3848-8D32-7EBD5552FFC0}"/>
              </a:ext>
            </a:extLst>
          </p:cNvPr>
          <p:cNvSpPr>
            <a:spLocks noGrp="1"/>
          </p:cNvSpPr>
          <p:nvPr>
            <p:ph type="ftr" sz="quarter" idx="11"/>
          </p:nvPr>
        </p:nvSpPr>
        <p:spPr/>
        <p:txBody>
          <a:bodyPr/>
          <a:lstStyle/>
          <a:p>
            <a:endParaRPr lang="nb-NO"/>
          </a:p>
        </p:txBody>
      </p:sp>
      <p:sp>
        <p:nvSpPr>
          <p:cNvPr id="7" name="Plassholder for lysbildenummer 6">
            <a:extLst>
              <a:ext uri="{FF2B5EF4-FFF2-40B4-BE49-F238E27FC236}">
                <a16:creationId xmlns:a16="http://schemas.microsoft.com/office/drawing/2014/main" id="{AF5C425A-650F-2445-9D32-A6CCDA2AE344}"/>
              </a:ext>
            </a:extLst>
          </p:cNvPr>
          <p:cNvSpPr>
            <a:spLocks noGrp="1"/>
          </p:cNvSpPr>
          <p:nvPr>
            <p:ph type="sldNum" sz="quarter" idx="12"/>
          </p:nvPr>
        </p:nvSpPr>
        <p:spPr/>
        <p:txBody>
          <a:bodyPr/>
          <a:lstStyle/>
          <a:p>
            <a:fld id="{82276DDE-8D76-AC42-8926-A6F47F7AB034}" type="slidenum">
              <a:rPr lang="nb-NO" smtClean="0"/>
              <a:t>‹#›</a:t>
            </a:fld>
            <a:endParaRPr lang="nb-NO"/>
          </a:p>
        </p:txBody>
      </p:sp>
    </p:spTree>
    <p:extLst>
      <p:ext uri="{BB962C8B-B14F-4D97-AF65-F5344CB8AC3E}">
        <p14:creationId xmlns:p14="http://schemas.microsoft.com/office/powerpoint/2010/main" val="31994903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Loddrett tekst">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7199553F-7133-DD42-BD81-1D88AC7CB0D1}"/>
              </a:ext>
            </a:extLst>
          </p:cNvPr>
          <p:cNvSpPr>
            <a:spLocks noGrp="1"/>
          </p:cNvSpPr>
          <p:nvPr>
            <p:ph type="title"/>
          </p:nvPr>
        </p:nvSpPr>
        <p:spPr/>
        <p:txBody>
          <a:bodyPr/>
          <a:lstStyle/>
          <a:p>
            <a:r>
              <a:rPr lang="nb-NO"/>
              <a:t>Klikk for å redigere tittelstil</a:t>
            </a:r>
          </a:p>
        </p:txBody>
      </p:sp>
      <p:sp>
        <p:nvSpPr>
          <p:cNvPr id="3" name="Plassholder for loddrett tekst 2">
            <a:extLst>
              <a:ext uri="{FF2B5EF4-FFF2-40B4-BE49-F238E27FC236}">
                <a16:creationId xmlns:a16="http://schemas.microsoft.com/office/drawing/2014/main" id="{582382CB-4604-A04D-99A2-E5E5A1BD383D}"/>
              </a:ext>
            </a:extLst>
          </p:cNvPr>
          <p:cNvSpPr>
            <a:spLocks noGrp="1"/>
          </p:cNvSpPr>
          <p:nvPr>
            <p:ph type="body" orient="vert" idx="1"/>
          </p:nvPr>
        </p:nvSpPr>
        <p:spPr/>
        <p:txBody>
          <a:bodyPr vert="eaVert"/>
          <a:lstStyle/>
          <a:p>
            <a:r>
              <a:rPr lang="nb-NO"/>
              <a:t>Rediger tekststiler i malen
Andre nivå
Tredje nivå
Fjerde nivå
Femte nivå</a:t>
            </a:r>
          </a:p>
        </p:txBody>
      </p:sp>
      <p:sp>
        <p:nvSpPr>
          <p:cNvPr id="4" name="Plassholder for dato 3">
            <a:extLst>
              <a:ext uri="{FF2B5EF4-FFF2-40B4-BE49-F238E27FC236}">
                <a16:creationId xmlns:a16="http://schemas.microsoft.com/office/drawing/2014/main" id="{399AA939-1573-BB45-87E5-3F2E0DADABA1}"/>
              </a:ext>
            </a:extLst>
          </p:cNvPr>
          <p:cNvSpPr>
            <a:spLocks noGrp="1"/>
          </p:cNvSpPr>
          <p:nvPr>
            <p:ph type="dt" sz="half" idx="10"/>
          </p:nvPr>
        </p:nvSpPr>
        <p:spPr/>
        <p:txBody>
          <a:bodyPr/>
          <a:lstStyle/>
          <a:p>
            <a:fld id="{B6E3D70A-A6D8-0B4C-8FE9-0DCDEDD94102}" type="datetimeFigureOut">
              <a:rPr lang="nb-NO" smtClean="0"/>
              <a:t>21.10.2019</a:t>
            </a:fld>
            <a:endParaRPr lang="nb-NO"/>
          </a:p>
        </p:txBody>
      </p:sp>
      <p:sp>
        <p:nvSpPr>
          <p:cNvPr id="5" name="Plassholder for bunntekst 4">
            <a:extLst>
              <a:ext uri="{FF2B5EF4-FFF2-40B4-BE49-F238E27FC236}">
                <a16:creationId xmlns:a16="http://schemas.microsoft.com/office/drawing/2014/main" id="{629A1F38-4100-DC48-B78B-0825B84663AF}"/>
              </a:ext>
            </a:extLst>
          </p:cNvPr>
          <p:cNvSpPr>
            <a:spLocks noGrp="1"/>
          </p:cNvSpPr>
          <p:nvPr>
            <p:ph type="ftr" sz="quarter" idx="11"/>
          </p:nvPr>
        </p:nvSpPr>
        <p:spPr/>
        <p:txBody>
          <a:bodyPr/>
          <a:lstStyle/>
          <a:p>
            <a:endParaRPr lang="nb-NO"/>
          </a:p>
        </p:txBody>
      </p:sp>
      <p:sp>
        <p:nvSpPr>
          <p:cNvPr id="6" name="Plassholder for lysbildenummer 5">
            <a:extLst>
              <a:ext uri="{FF2B5EF4-FFF2-40B4-BE49-F238E27FC236}">
                <a16:creationId xmlns:a16="http://schemas.microsoft.com/office/drawing/2014/main" id="{0DF5F95A-D46E-C34E-84D8-3E5B2CD232D4}"/>
              </a:ext>
            </a:extLst>
          </p:cNvPr>
          <p:cNvSpPr>
            <a:spLocks noGrp="1"/>
          </p:cNvSpPr>
          <p:nvPr>
            <p:ph type="sldNum" sz="quarter" idx="12"/>
          </p:nvPr>
        </p:nvSpPr>
        <p:spPr/>
        <p:txBody>
          <a:bodyPr/>
          <a:lstStyle/>
          <a:p>
            <a:fld id="{82276DDE-8D76-AC42-8926-A6F47F7AB034}" type="slidenum">
              <a:rPr lang="nb-NO" smtClean="0"/>
              <a:t>‹#›</a:t>
            </a:fld>
            <a:endParaRPr lang="nb-NO"/>
          </a:p>
        </p:txBody>
      </p:sp>
    </p:spTree>
    <p:extLst>
      <p:ext uri="{BB962C8B-B14F-4D97-AF65-F5344CB8AC3E}">
        <p14:creationId xmlns:p14="http://schemas.microsoft.com/office/powerpoint/2010/main" val="4883054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Loddrett tittel og tekst">
    <p:spTree>
      <p:nvGrpSpPr>
        <p:cNvPr id="1" name=""/>
        <p:cNvGrpSpPr/>
        <p:nvPr/>
      </p:nvGrpSpPr>
      <p:grpSpPr>
        <a:xfrm>
          <a:off x="0" y="0"/>
          <a:ext cx="0" cy="0"/>
          <a:chOff x="0" y="0"/>
          <a:chExt cx="0" cy="0"/>
        </a:xfrm>
      </p:grpSpPr>
      <p:sp>
        <p:nvSpPr>
          <p:cNvPr id="2" name="Loddrett tittel 1">
            <a:extLst>
              <a:ext uri="{FF2B5EF4-FFF2-40B4-BE49-F238E27FC236}">
                <a16:creationId xmlns:a16="http://schemas.microsoft.com/office/drawing/2014/main" id="{59516EED-B8A7-BC48-B19E-A945B77ADDDA}"/>
              </a:ext>
            </a:extLst>
          </p:cNvPr>
          <p:cNvSpPr>
            <a:spLocks noGrp="1"/>
          </p:cNvSpPr>
          <p:nvPr>
            <p:ph type="title" orient="vert"/>
          </p:nvPr>
        </p:nvSpPr>
        <p:spPr>
          <a:xfrm>
            <a:off x="8724900" y="365125"/>
            <a:ext cx="2628900" cy="5811838"/>
          </a:xfrm>
        </p:spPr>
        <p:txBody>
          <a:bodyPr vert="eaVert"/>
          <a:lstStyle/>
          <a:p>
            <a:r>
              <a:rPr lang="nb-NO"/>
              <a:t>Klikk for å redigere tittelstil</a:t>
            </a:r>
          </a:p>
        </p:txBody>
      </p:sp>
      <p:sp>
        <p:nvSpPr>
          <p:cNvPr id="3" name="Plassholder for loddrett tekst 2">
            <a:extLst>
              <a:ext uri="{FF2B5EF4-FFF2-40B4-BE49-F238E27FC236}">
                <a16:creationId xmlns:a16="http://schemas.microsoft.com/office/drawing/2014/main" id="{DEB06B78-7D1B-A145-A0BE-418008F87ADD}"/>
              </a:ext>
            </a:extLst>
          </p:cNvPr>
          <p:cNvSpPr>
            <a:spLocks noGrp="1"/>
          </p:cNvSpPr>
          <p:nvPr>
            <p:ph type="body" orient="vert" idx="1"/>
          </p:nvPr>
        </p:nvSpPr>
        <p:spPr>
          <a:xfrm>
            <a:off x="838200" y="365125"/>
            <a:ext cx="7734300" cy="5811838"/>
          </a:xfrm>
        </p:spPr>
        <p:txBody>
          <a:bodyPr vert="eaVert"/>
          <a:lstStyle/>
          <a:p>
            <a:r>
              <a:rPr lang="nb-NO"/>
              <a:t>Rediger tekststiler i malen
Andre nivå
Tredje nivå
Fjerde nivå
Femte nivå</a:t>
            </a:r>
          </a:p>
        </p:txBody>
      </p:sp>
      <p:sp>
        <p:nvSpPr>
          <p:cNvPr id="4" name="Plassholder for dato 3">
            <a:extLst>
              <a:ext uri="{FF2B5EF4-FFF2-40B4-BE49-F238E27FC236}">
                <a16:creationId xmlns:a16="http://schemas.microsoft.com/office/drawing/2014/main" id="{D0C85444-80BE-5644-BB64-827D586B00B6}"/>
              </a:ext>
            </a:extLst>
          </p:cNvPr>
          <p:cNvSpPr>
            <a:spLocks noGrp="1"/>
          </p:cNvSpPr>
          <p:nvPr>
            <p:ph type="dt" sz="half" idx="10"/>
          </p:nvPr>
        </p:nvSpPr>
        <p:spPr/>
        <p:txBody>
          <a:bodyPr/>
          <a:lstStyle/>
          <a:p>
            <a:fld id="{B6E3D70A-A6D8-0B4C-8FE9-0DCDEDD94102}" type="datetimeFigureOut">
              <a:rPr lang="nb-NO" smtClean="0"/>
              <a:t>21.10.2019</a:t>
            </a:fld>
            <a:endParaRPr lang="nb-NO"/>
          </a:p>
        </p:txBody>
      </p:sp>
      <p:sp>
        <p:nvSpPr>
          <p:cNvPr id="5" name="Plassholder for bunntekst 4">
            <a:extLst>
              <a:ext uri="{FF2B5EF4-FFF2-40B4-BE49-F238E27FC236}">
                <a16:creationId xmlns:a16="http://schemas.microsoft.com/office/drawing/2014/main" id="{6B22BA75-EC4C-784D-AB55-346973F8583B}"/>
              </a:ext>
            </a:extLst>
          </p:cNvPr>
          <p:cNvSpPr>
            <a:spLocks noGrp="1"/>
          </p:cNvSpPr>
          <p:nvPr>
            <p:ph type="ftr" sz="quarter" idx="11"/>
          </p:nvPr>
        </p:nvSpPr>
        <p:spPr/>
        <p:txBody>
          <a:bodyPr/>
          <a:lstStyle/>
          <a:p>
            <a:endParaRPr lang="nb-NO"/>
          </a:p>
        </p:txBody>
      </p:sp>
      <p:sp>
        <p:nvSpPr>
          <p:cNvPr id="6" name="Plassholder for lysbildenummer 5">
            <a:extLst>
              <a:ext uri="{FF2B5EF4-FFF2-40B4-BE49-F238E27FC236}">
                <a16:creationId xmlns:a16="http://schemas.microsoft.com/office/drawing/2014/main" id="{2D926B67-AB30-0B4D-B8F4-DC60EDAE36E0}"/>
              </a:ext>
            </a:extLst>
          </p:cNvPr>
          <p:cNvSpPr>
            <a:spLocks noGrp="1"/>
          </p:cNvSpPr>
          <p:nvPr>
            <p:ph type="sldNum" sz="quarter" idx="12"/>
          </p:nvPr>
        </p:nvSpPr>
        <p:spPr/>
        <p:txBody>
          <a:bodyPr/>
          <a:lstStyle/>
          <a:p>
            <a:fld id="{82276DDE-8D76-AC42-8926-A6F47F7AB034}" type="slidenum">
              <a:rPr lang="nb-NO" smtClean="0"/>
              <a:t>‹#›</a:t>
            </a:fld>
            <a:endParaRPr lang="nb-NO"/>
          </a:p>
        </p:txBody>
      </p:sp>
    </p:spTree>
    <p:extLst>
      <p:ext uri="{BB962C8B-B14F-4D97-AF65-F5344CB8AC3E}">
        <p14:creationId xmlns:p14="http://schemas.microsoft.com/office/powerpoint/2010/main" val="20796696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tel og innho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Klikk for å redigere tittelstil</a:t>
            </a:r>
          </a:p>
        </p:txBody>
      </p:sp>
      <p:sp>
        <p:nvSpPr>
          <p:cNvPr id="3" name="Plassholder for innhold 2"/>
          <p:cNvSpPr>
            <a:spLocks noGrp="1"/>
          </p:cNvSpPr>
          <p:nvPr>
            <p:ph idx="1"/>
          </p:nvPr>
        </p:nvSpPr>
        <p:spPr>
          <a:xfrm>
            <a:off x="1043999" y="1980000"/>
            <a:ext cx="10176993" cy="4014000"/>
          </a:xfrm>
        </p:spPr>
        <p:txBody>
          <a:bodyPr/>
          <a:lstStyle/>
          <a:p>
            <a:pPr lvl="0"/>
            <a:r>
              <a:rPr lang="nb-NO" dirty="0"/>
              <a:t>Klikk for å redigere tekststiler i malen</a:t>
            </a:r>
          </a:p>
          <a:p>
            <a:pPr lvl="1"/>
            <a:r>
              <a:rPr lang="nb-NO" dirty="0"/>
              <a:t>Andre nivå</a:t>
            </a:r>
          </a:p>
          <a:p>
            <a:pPr lvl="2"/>
            <a:r>
              <a:rPr lang="nb-NO" dirty="0"/>
              <a:t>Tredje nivå</a:t>
            </a:r>
          </a:p>
          <a:p>
            <a:pPr lvl="3"/>
            <a:r>
              <a:rPr lang="nb-NO" dirty="0"/>
              <a:t>Fjerde nivå</a:t>
            </a:r>
          </a:p>
          <a:p>
            <a:pPr lvl="4"/>
            <a:r>
              <a:rPr lang="nb-NO" dirty="0"/>
              <a:t>Femte nivå</a:t>
            </a:r>
          </a:p>
        </p:txBody>
      </p:sp>
    </p:spTree>
    <p:extLst>
      <p:ext uri="{BB962C8B-B14F-4D97-AF65-F5344CB8AC3E}">
        <p14:creationId xmlns:p14="http://schemas.microsoft.com/office/powerpoint/2010/main" val="9027034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nndelingsoverskrift">
    <p:spTree>
      <p:nvGrpSpPr>
        <p:cNvPr id="1" name=""/>
        <p:cNvGrpSpPr/>
        <p:nvPr/>
      </p:nvGrpSpPr>
      <p:grpSpPr>
        <a:xfrm>
          <a:off x="0" y="0"/>
          <a:ext cx="0" cy="0"/>
          <a:chOff x="0" y="0"/>
          <a:chExt cx="0" cy="0"/>
        </a:xfrm>
      </p:grpSpPr>
      <p:sp>
        <p:nvSpPr>
          <p:cNvPr id="11" name="Rektangel 10"/>
          <p:cNvSpPr/>
          <p:nvPr userDrawn="1"/>
        </p:nvSpPr>
        <p:spPr>
          <a:xfrm>
            <a:off x="0" y="0"/>
            <a:ext cx="12192000" cy="6858000"/>
          </a:xfrm>
          <a:prstGeom prst="rect">
            <a:avLst/>
          </a:prstGeom>
          <a:solidFill>
            <a:srgbClr val="4153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5" name="Plassholder for bunntekst 4"/>
          <p:cNvSpPr>
            <a:spLocks noGrp="1"/>
          </p:cNvSpPr>
          <p:nvPr>
            <p:ph type="ftr" sz="quarter" idx="11"/>
          </p:nvPr>
        </p:nvSpPr>
        <p:spPr>
          <a:xfrm>
            <a:off x="4038600" y="6356350"/>
            <a:ext cx="4114800" cy="365125"/>
          </a:xfrm>
          <a:prstGeom prst="rect">
            <a:avLst/>
          </a:prstGeom>
        </p:spPr>
        <p:txBody>
          <a:bodyPr/>
          <a:lstStyle/>
          <a:p>
            <a:endParaRPr lang="nb-NO"/>
          </a:p>
        </p:txBody>
      </p:sp>
      <p:sp>
        <p:nvSpPr>
          <p:cNvPr id="10" name="Friform 9"/>
          <p:cNvSpPr/>
          <p:nvPr userDrawn="1"/>
        </p:nvSpPr>
        <p:spPr>
          <a:xfrm>
            <a:off x="1308328" y="0"/>
            <a:ext cx="9562642" cy="6858000"/>
          </a:xfrm>
          <a:custGeom>
            <a:avLst/>
            <a:gdLst>
              <a:gd name="connsiteX0" fmla="*/ 1450862 w 9562642"/>
              <a:gd name="connsiteY0" fmla="*/ 0 h 6858000"/>
              <a:gd name="connsiteX1" fmla="*/ 8111780 w 9562642"/>
              <a:gd name="connsiteY1" fmla="*/ 0 h 6858000"/>
              <a:gd name="connsiteX2" fmla="*/ 8162226 w 9562642"/>
              <a:gd name="connsiteY2" fmla="*/ 48096 h 6858000"/>
              <a:gd name="connsiteX3" fmla="*/ 9562642 w 9562642"/>
              <a:gd name="connsiteY3" fmla="*/ 3429000 h 6858000"/>
              <a:gd name="connsiteX4" fmla="*/ 8162226 w 9562642"/>
              <a:gd name="connsiteY4" fmla="*/ 6809905 h 6858000"/>
              <a:gd name="connsiteX5" fmla="*/ 8111780 w 9562642"/>
              <a:gd name="connsiteY5" fmla="*/ 6858000 h 6858000"/>
              <a:gd name="connsiteX6" fmla="*/ 1450862 w 9562642"/>
              <a:gd name="connsiteY6" fmla="*/ 6858000 h 6858000"/>
              <a:gd name="connsiteX7" fmla="*/ 1400417 w 9562642"/>
              <a:gd name="connsiteY7" fmla="*/ 6809905 h 6858000"/>
              <a:gd name="connsiteX8" fmla="*/ 0 w 9562642"/>
              <a:gd name="connsiteY8" fmla="*/ 3429000 h 6858000"/>
              <a:gd name="connsiteX9" fmla="*/ 1400417 w 9562642"/>
              <a:gd name="connsiteY9" fmla="*/ 4809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562642" h="6858000">
                <a:moveTo>
                  <a:pt x="1450862" y="0"/>
                </a:moveTo>
                <a:lnTo>
                  <a:pt x="8111780" y="0"/>
                </a:lnTo>
                <a:lnTo>
                  <a:pt x="8162226" y="48096"/>
                </a:lnTo>
                <a:cubicBezTo>
                  <a:pt x="9027475" y="913345"/>
                  <a:pt x="9562642" y="2108675"/>
                  <a:pt x="9562642" y="3429000"/>
                </a:cubicBezTo>
                <a:cubicBezTo>
                  <a:pt x="9562642" y="4749326"/>
                  <a:pt x="9027475" y="5944656"/>
                  <a:pt x="8162226" y="6809905"/>
                </a:cubicBezTo>
                <a:lnTo>
                  <a:pt x="8111780" y="6858000"/>
                </a:lnTo>
                <a:lnTo>
                  <a:pt x="1450862" y="6858000"/>
                </a:lnTo>
                <a:lnTo>
                  <a:pt x="1400417" y="6809905"/>
                </a:lnTo>
                <a:cubicBezTo>
                  <a:pt x="535168" y="5944656"/>
                  <a:pt x="0" y="4749326"/>
                  <a:pt x="0" y="3429000"/>
                </a:cubicBezTo>
                <a:cubicBezTo>
                  <a:pt x="0" y="2108675"/>
                  <a:pt x="535168" y="913345"/>
                  <a:pt x="1400417" y="48096"/>
                </a:cubicBezTo>
                <a:close/>
              </a:path>
            </a:pathLst>
          </a:custGeom>
          <a:solidFill>
            <a:srgbClr val="5263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2" name="Tittel 1"/>
          <p:cNvSpPr>
            <a:spLocks noGrp="1"/>
          </p:cNvSpPr>
          <p:nvPr>
            <p:ph type="title"/>
          </p:nvPr>
        </p:nvSpPr>
        <p:spPr>
          <a:xfrm>
            <a:off x="1308328" y="3106757"/>
            <a:ext cx="9562642" cy="1455718"/>
          </a:xfrm>
        </p:spPr>
        <p:txBody>
          <a:bodyPr anchor="t" anchorCtr="0"/>
          <a:lstStyle>
            <a:lvl1pPr algn="ctr">
              <a:defRPr sz="4000" cap="all" baseline="0">
                <a:solidFill>
                  <a:schemeClr val="bg1"/>
                </a:solidFill>
              </a:defRPr>
            </a:lvl1pPr>
          </a:lstStyle>
          <a:p>
            <a:r>
              <a:rPr lang="nb-NO" dirty="0"/>
              <a:t>Klikk for å redigere tittelstil</a:t>
            </a:r>
          </a:p>
        </p:txBody>
      </p:sp>
    </p:spTree>
    <p:extLst>
      <p:ext uri="{BB962C8B-B14F-4D97-AF65-F5344CB8AC3E}">
        <p14:creationId xmlns:p14="http://schemas.microsoft.com/office/powerpoint/2010/main" val="19121664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Inndelingsoverskrift">
    <p:spTree>
      <p:nvGrpSpPr>
        <p:cNvPr id="1" name=""/>
        <p:cNvGrpSpPr/>
        <p:nvPr/>
      </p:nvGrpSpPr>
      <p:grpSpPr>
        <a:xfrm>
          <a:off x="0" y="0"/>
          <a:ext cx="0" cy="0"/>
          <a:chOff x="0" y="0"/>
          <a:chExt cx="0" cy="0"/>
        </a:xfrm>
      </p:grpSpPr>
      <p:sp>
        <p:nvSpPr>
          <p:cNvPr id="11" name="Rektangel 10"/>
          <p:cNvSpPr/>
          <p:nvPr userDrawn="1"/>
        </p:nvSpPr>
        <p:spPr>
          <a:xfrm>
            <a:off x="0" y="0"/>
            <a:ext cx="12192000" cy="6858000"/>
          </a:xfrm>
          <a:prstGeom prst="rect">
            <a:avLst/>
          </a:prstGeom>
          <a:solidFill>
            <a:srgbClr val="36B0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5" name="Plassholder for bunntekst 4"/>
          <p:cNvSpPr>
            <a:spLocks noGrp="1"/>
          </p:cNvSpPr>
          <p:nvPr>
            <p:ph type="ftr" sz="quarter" idx="11"/>
          </p:nvPr>
        </p:nvSpPr>
        <p:spPr>
          <a:xfrm>
            <a:off x="4038600" y="6356350"/>
            <a:ext cx="4114800" cy="365125"/>
          </a:xfrm>
          <a:prstGeom prst="rect">
            <a:avLst/>
          </a:prstGeom>
        </p:spPr>
        <p:txBody>
          <a:bodyPr/>
          <a:lstStyle/>
          <a:p>
            <a:endParaRPr lang="nb-NO"/>
          </a:p>
        </p:txBody>
      </p:sp>
      <p:sp>
        <p:nvSpPr>
          <p:cNvPr id="10" name="Friform 9"/>
          <p:cNvSpPr/>
          <p:nvPr userDrawn="1"/>
        </p:nvSpPr>
        <p:spPr>
          <a:xfrm>
            <a:off x="1308328" y="0"/>
            <a:ext cx="9562642" cy="6858000"/>
          </a:xfrm>
          <a:custGeom>
            <a:avLst/>
            <a:gdLst>
              <a:gd name="connsiteX0" fmla="*/ 1450862 w 9562642"/>
              <a:gd name="connsiteY0" fmla="*/ 0 h 6858000"/>
              <a:gd name="connsiteX1" fmla="*/ 8111780 w 9562642"/>
              <a:gd name="connsiteY1" fmla="*/ 0 h 6858000"/>
              <a:gd name="connsiteX2" fmla="*/ 8162226 w 9562642"/>
              <a:gd name="connsiteY2" fmla="*/ 48096 h 6858000"/>
              <a:gd name="connsiteX3" fmla="*/ 9562642 w 9562642"/>
              <a:gd name="connsiteY3" fmla="*/ 3429000 h 6858000"/>
              <a:gd name="connsiteX4" fmla="*/ 8162226 w 9562642"/>
              <a:gd name="connsiteY4" fmla="*/ 6809905 h 6858000"/>
              <a:gd name="connsiteX5" fmla="*/ 8111780 w 9562642"/>
              <a:gd name="connsiteY5" fmla="*/ 6858000 h 6858000"/>
              <a:gd name="connsiteX6" fmla="*/ 1450862 w 9562642"/>
              <a:gd name="connsiteY6" fmla="*/ 6858000 h 6858000"/>
              <a:gd name="connsiteX7" fmla="*/ 1400417 w 9562642"/>
              <a:gd name="connsiteY7" fmla="*/ 6809905 h 6858000"/>
              <a:gd name="connsiteX8" fmla="*/ 0 w 9562642"/>
              <a:gd name="connsiteY8" fmla="*/ 3429000 h 6858000"/>
              <a:gd name="connsiteX9" fmla="*/ 1400417 w 9562642"/>
              <a:gd name="connsiteY9" fmla="*/ 4809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562642" h="6858000">
                <a:moveTo>
                  <a:pt x="1450862" y="0"/>
                </a:moveTo>
                <a:lnTo>
                  <a:pt x="8111780" y="0"/>
                </a:lnTo>
                <a:lnTo>
                  <a:pt x="8162226" y="48096"/>
                </a:lnTo>
                <a:cubicBezTo>
                  <a:pt x="9027475" y="913345"/>
                  <a:pt x="9562642" y="2108675"/>
                  <a:pt x="9562642" y="3429000"/>
                </a:cubicBezTo>
                <a:cubicBezTo>
                  <a:pt x="9562642" y="4749326"/>
                  <a:pt x="9027475" y="5944656"/>
                  <a:pt x="8162226" y="6809905"/>
                </a:cubicBezTo>
                <a:lnTo>
                  <a:pt x="8111780" y="6858000"/>
                </a:lnTo>
                <a:lnTo>
                  <a:pt x="1450862" y="6858000"/>
                </a:lnTo>
                <a:lnTo>
                  <a:pt x="1400417" y="6809905"/>
                </a:lnTo>
                <a:cubicBezTo>
                  <a:pt x="535168" y="5944656"/>
                  <a:pt x="0" y="4749326"/>
                  <a:pt x="0" y="3429000"/>
                </a:cubicBezTo>
                <a:cubicBezTo>
                  <a:pt x="0" y="2108675"/>
                  <a:pt x="535168" y="913345"/>
                  <a:pt x="1400417" y="48096"/>
                </a:cubicBezTo>
                <a:close/>
              </a:path>
            </a:pathLst>
          </a:custGeom>
          <a:solidFill>
            <a:srgbClr val="5FC0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2" name="Tittel 1"/>
          <p:cNvSpPr>
            <a:spLocks noGrp="1"/>
          </p:cNvSpPr>
          <p:nvPr>
            <p:ph type="title"/>
          </p:nvPr>
        </p:nvSpPr>
        <p:spPr>
          <a:xfrm>
            <a:off x="1308328" y="3106757"/>
            <a:ext cx="9562642" cy="1455718"/>
          </a:xfrm>
        </p:spPr>
        <p:txBody>
          <a:bodyPr anchor="t" anchorCtr="0"/>
          <a:lstStyle>
            <a:lvl1pPr algn="ctr">
              <a:defRPr sz="4000" cap="all" baseline="0">
                <a:solidFill>
                  <a:schemeClr val="bg1"/>
                </a:solidFill>
              </a:defRPr>
            </a:lvl1pPr>
          </a:lstStyle>
          <a:p>
            <a:r>
              <a:rPr lang="nb-NO" dirty="0"/>
              <a:t>Klikk for å redigere tittelstil</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Inndelingsoverskrift">
    <p:spTree>
      <p:nvGrpSpPr>
        <p:cNvPr id="1" name=""/>
        <p:cNvGrpSpPr/>
        <p:nvPr/>
      </p:nvGrpSpPr>
      <p:grpSpPr>
        <a:xfrm>
          <a:off x="0" y="0"/>
          <a:ext cx="0" cy="0"/>
          <a:chOff x="0" y="0"/>
          <a:chExt cx="0" cy="0"/>
        </a:xfrm>
      </p:grpSpPr>
      <p:sp>
        <p:nvSpPr>
          <p:cNvPr id="11" name="Rektangel 10"/>
          <p:cNvSpPr/>
          <p:nvPr userDrawn="1"/>
        </p:nvSpPr>
        <p:spPr>
          <a:xfrm>
            <a:off x="0" y="0"/>
            <a:ext cx="12192000" cy="6858000"/>
          </a:xfrm>
          <a:prstGeom prst="rect">
            <a:avLst/>
          </a:prstGeom>
          <a:solidFill>
            <a:srgbClr val="D2B7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5" name="Plassholder for bunntekst 4"/>
          <p:cNvSpPr>
            <a:spLocks noGrp="1"/>
          </p:cNvSpPr>
          <p:nvPr>
            <p:ph type="ftr" sz="quarter" idx="11"/>
          </p:nvPr>
        </p:nvSpPr>
        <p:spPr>
          <a:xfrm>
            <a:off x="4038600" y="6356350"/>
            <a:ext cx="4114800" cy="365125"/>
          </a:xfrm>
          <a:prstGeom prst="rect">
            <a:avLst/>
          </a:prstGeom>
        </p:spPr>
        <p:txBody>
          <a:bodyPr/>
          <a:lstStyle/>
          <a:p>
            <a:endParaRPr lang="nb-NO"/>
          </a:p>
        </p:txBody>
      </p:sp>
      <p:sp>
        <p:nvSpPr>
          <p:cNvPr id="10" name="Friform 9"/>
          <p:cNvSpPr/>
          <p:nvPr userDrawn="1"/>
        </p:nvSpPr>
        <p:spPr>
          <a:xfrm>
            <a:off x="1308328" y="0"/>
            <a:ext cx="9562642" cy="6858000"/>
          </a:xfrm>
          <a:custGeom>
            <a:avLst/>
            <a:gdLst>
              <a:gd name="connsiteX0" fmla="*/ 1450862 w 9562642"/>
              <a:gd name="connsiteY0" fmla="*/ 0 h 6858000"/>
              <a:gd name="connsiteX1" fmla="*/ 8111780 w 9562642"/>
              <a:gd name="connsiteY1" fmla="*/ 0 h 6858000"/>
              <a:gd name="connsiteX2" fmla="*/ 8162226 w 9562642"/>
              <a:gd name="connsiteY2" fmla="*/ 48096 h 6858000"/>
              <a:gd name="connsiteX3" fmla="*/ 9562642 w 9562642"/>
              <a:gd name="connsiteY3" fmla="*/ 3429000 h 6858000"/>
              <a:gd name="connsiteX4" fmla="*/ 8162226 w 9562642"/>
              <a:gd name="connsiteY4" fmla="*/ 6809905 h 6858000"/>
              <a:gd name="connsiteX5" fmla="*/ 8111780 w 9562642"/>
              <a:gd name="connsiteY5" fmla="*/ 6858000 h 6858000"/>
              <a:gd name="connsiteX6" fmla="*/ 1450862 w 9562642"/>
              <a:gd name="connsiteY6" fmla="*/ 6858000 h 6858000"/>
              <a:gd name="connsiteX7" fmla="*/ 1400417 w 9562642"/>
              <a:gd name="connsiteY7" fmla="*/ 6809905 h 6858000"/>
              <a:gd name="connsiteX8" fmla="*/ 0 w 9562642"/>
              <a:gd name="connsiteY8" fmla="*/ 3429000 h 6858000"/>
              <a:gd name="connsiteX9" fmla="*/ 1400417 w 9562642"/>
              <a:gd name="connsiteY9" fmla="*/ 4809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562642" h="6858000">
                <a:moveTo>
                  <a:pt x="1450862" y="0"/>
                </a:moveTo>
                <a:lnTo>
                  <a:pt x="8111780" y="0"/>
                </a:lnTo>
                <a:lnTo>
                  <a:pt x="8162226" y="48096"/>
                </a:lnTo>
                <a:cubicBezTo>
                  <a:pt x="9027475" y="913345"/>
                  <a:pt x="9562642" y="2108675"/>
                  <a:pt x="9562642" y="3429000"/>
                </a:cubicBezTo>
                <a:cubicBezTo>
                  <a:pt x="9562642" y="4749326"/>
                  <a:pt x="9027475" y="5944656"/>
                  <a:pt x="8162226" y="6809905"/>
                </a:cubicBezTo>
                <a:lnTo>
                  <a:pt x="8111780" y="6858000"/>
                </a:lnTo>
                <a:lnTo>
                  <a:pt x="1450862" y="6858000"/>
                </a:lnTo>
                <a:lnTo>
                  <a:pt x="1400417" y="6809905"/>
                </a:lnTo>
                <a:cubicBezTo>
                  <a:pt x="535168" y="5944656"/>
                  <a:pt x="0" y="4749326"/>
                  <a:pt x="0" y="3429000"/>
                </a:cubicBezTo>
                <a:cubicBezTo>
                  <a:pt x="0" y="2108675"/>
                  <a:pt x="535168" y="913345"/>
                  <a:pt x="1400417" y="48096"/>
                </a:cubicBezTo>
                <a:close/>
              </a:path>
            </a:pathLst>
          </a:custGeom>
          <a:solidFill>
            <a:srgbClr val="D7BD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2" name="Tittel 1"/>
          <p:cNvSpPr>
            <a:spLocks noGrp="1"/>
          </p:cNvSpPr>
          <p:nvPr>
            <p:ph type="title"/>
          </p:nvPr>
        </p:nvSpPr>
        <p:spPr>
          <a:xfrm>
            <a:off x="1308328" y="3106757"/>
            <a:ext cx="9562642" cy="1455718"/>
          </a:xfrm>
        </p:spPr>
        <p:txBody>
          <a:bodyPr anchor="t" anchorCtr="0"/>
          <a:lstStyle>
            <a:lvl1pPr algn="ctr">
              <a:defRPr sz="4000" cap="all" baseline="0">
                <a:solidFill>
                  <a:schemeClr val="bg1"/>
                </a:solidFill>
              </a:defRPr>
            </a:lvl1pPr>
          </a:lstStyle>
          <a:p>
            <a:r>
              <a:rPr lang="nb-NO" dirty="0"/>
              <a:t>Klikk for å redigere tittelstil</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o innholdsdeler">
    <p:spTree>
      <p:nvGrpSpPr>
        <p:cNvPr id="1" name=""/>
        <p:cNvGrpSpPr/>
        <p:nvPr/>
      </p:nvGrpSpPr>
      <p:grpSpPr>
        <a:xfrm>
          <a:off x="0" y="0"/>
          <a:ext cx="0" cy="0"/>
          <a:chOff x="0" y="0"/>
          <a:chExt cx="0" cy="0"/>
        </a:xfrm>
      </p:grpSpPr>
      <p:sp>
        <p:nvSpPr>
          <p:cNvPr id="2" name="Tittel 1"/>
          <p:cNvSpPr>
            <a:spLocks noGrp="1"/>
          </p:cNvSpPr>
          <p:nvPr>
            <p:ph type="title"/>
          </p:nvPr>
        </p:nvSpPr>
        <p:spPr>
          <a:xfrm>
            <a:off x="1043999" y="864000"/>
            <a:ext cx="10177200" cy="581986"/>
          </a:xfrm>
        </p:spPr>
        <p:txBody>
          <a:bodyPr/>
          <a:lstStyle/>
          <a:p>
            <a:r>
              <a:rPr lang="nb-NO"/>
              <a:t>Klikk for å redigere tittelstil</a:t>
            </a:r>
          </a:p>
        </p:txBody>
      </p:sp>
      <p:sp>
        <p:nvSpPr>
          <p:cNvPr id="3" name="Plassholder for innhold 2"/>
          <p:cNvSpPr>
            <a:spLocks noGrp="1"/>
          </p:cNvSpPr>
          <p:nvPr>
            <p:ph sz="half" idx="1"/>
          </p:nvPr>
        </p:nvSpPr>
        <p:spPr>
          <a:xfrm>
            <a:off x="1043997" y="1980000"/>
            <a:ext cx="4860000" cy="4014000"/>
          </a:xfrm>
        </p:spPr>
        <p:txBody>
          <a:bodyPr/>
          <a:lstStyle/>
          <a:p>
            <a:pPr lvl="0"/>
            <a:r>
              <a:rPr lang="nb-NO" dirty="0"/>
              <a:t>Klikk for å redigere tekststiler i malen</a:t>
            </a:r>
          </a:p>
          <a:p>
            <a:pPr lvl="1"/>
            <a:r>
              <a:rPr lang="nb-NO" dirty="0"/>
              <a:t>Andre nivå</a:t>
            </a:r>
          </a:p>
          <a:p>
            <a:pPr lvl="2"/>
            <a:r>
              <a:rPr lang="nb-NO" dirty="0"/>
              <a:t>Tredje nivå</a:t>
            </a:r>
          </a:p>
          <a:p>
            <a:pPr lvl="3"/>
            <a:r>
              <a:rPr lang="nb-NO" dirty="0"/>
              <a:t>Fjerde nivå</a:t>
            </a:r>
          </a:p>
          <a:p>
            <a:pPr lvl="4"/>
            <a:r>
              <a:rPr lang="nb-NO" dirty="0"/>
              <a:t>Femte nivå</a:t>
            </a:r>
          </a:p>
        </p:txBody>
      </p:sp>
      <p:sp>
        <p:nvSpPr>
          <p:cNvPr id="4" name="Plassholder for innhold 3"/>
          <p:cNvSpPr>
            <a:spLocks noGrp="1"/>
          </p:cNvSpPr>
          <p:nvPr>
            <p:ph sz="half" idx="2"/>
          </p:nvPr>
        </p:nvSpPr>
        <p:spPr>
          <a:xfrm>
            <a:off x="6361199" y="1979999"/>
            <a:ext cx="4860000" cy="4013999"/>
          </a:xfrm>
        </p:spPr>
        <p:txBody>
          <a:bodyPr/>
          <a:lstStyle/>
          <a:p>
            <a:pPr lvl="0"/>
            <a:r>
              <a:rPr lang="nb-NO" dirty="0"/>
              <a:t>Klikk for å redigere tekststiler i malen</a:t>
            </a:r>
          </a:p>
          <a:p>
            <a:pPr lvl="1"/>
            <a:r>
              <a:rPr lang="nb-NO" dirty="0"/>
              <a:t>Andre nivå</a:t>
            </a:r>
          </a:p>
          <a:p>
            <a:pPr lvl="2"/>
            <a:r>
              <a:rPr lang="nb-NO" dirty="0"/>
              <a:t>Tredje nivå</a:t>
            </a:r>
          </a:p>
          <a:p>
            <a:pPr lvl="3"/>
            <a:r>
              <a:rPr lang="nb-NO" dirty="0"/>
              <a:t>Fjerde nivå</a:t>
            </a:r>
          </a:p>
          <a:p>
            <a:pPr lvl="4"/>
            <a:r>
              <a:rPr lang="nb-NO" dirty="0"/>
              <a:t>Femte nivå</a:t>
            </a:r>
          </a:p>
        </p:txBody>
      </p:sp>
    </p:spTree>
    <p:extLst>
      <p:ext uri="{BB962C8B-B14F-4D97-AF65-F5344CB8AC3E}">
        <p14:creationId xmlns:p14="http://schemas.microsoft.com/office/powerpoint/2010/main" val="6886469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tel 1"/>
          <p:cNvSpPr>
            <a:spLocks noGrp="1"/>
          </p:cNvSpPr>
          <p:nvPr>
            <p:ph type="title"/>
          </p:nvPr>
        </p:nvSpPr>
        <p:spPr>
          <a:xfrm>
            <a:off x="1043998" y="864000"/>
            <a:ext cx="10177200" cy="581986"/>
          </a:xfrm>
        </p:spPr>
        <p:txBody>
          <a:bodyPr/>
          <a:lstStyle/>
          <a:p>
            <a:r>
              <a:rPr lang="nb-NO" dirty="0"/>
              <a:t>Klikk for å redigere tittelstil</a:t>
            </a:r>
          </a:p>
        </p:txBody>
      </p:sp>
      <p:sp>
        <p:nvSpPr>
          <p:cNvPr id="3" name="Plassholder for tekst 2"/>
          <p:cNvSpPr>
            <a:spLocks noGrp="1"/>
          </p:cNvSpPr>
          <p:nvPr>
            <p:ph type="body" idx="1"/>
          </p:nvPr>
        </p:nvSpPr>
        <p:spPr>
          <a:xfrm>
            <a:off x="1044000" y="1980000"/>
            <a:ext cx="4860000" cy="823912"/>
          </a:xfrm>
        </p:spPr>
        <p:txBody>
          <a:bodyPr anchor="t" anchorCtr="0"/>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dirty="0"/>
              <a:t>Klikk for å redigere tekststiler i malen</a:t>
            </a:r>
          </a:p>
        </p:txBody>
      </p:sp>
      <p:sp>
        <p:nvSpPr>
          <p:cNvPr id="4" name="Plassholder for innhold 3"/>
          <p:cNvSpPr>
            <a:spLocks noGrp="1"/>
          </p:cNvSpPr>
          <p:nvPr>
            <p:ph sz="half" idx="2"/>
          </p:nvPr>
        </p:nvSpPr>
        <p:spPr>
          <a:xfrm>
            <a:off x="1043999" y="2803912"/>
            <a:ext cx="4859999" cy="2974088"/>
          </a:xfrm>
        </p:spPr>
        <p:txBody>
          <a:bodyPr/>
          <a:lstStyle/>
          <a:p>
            <a:pPr lvl="0"/>
            <a:r>
              <a:rPr lang="nb-NO" dirty="0"/>
              <a:t>Klikk for å redigere tekststiler i malen</a:t>
            </a:r>
          </a:p>
          <a:p>
            <a:pPr lvl="1"/>
            <a:r>
              <a:rPr lang="nb-NO" dirty="0"/>
              <a:t>Andre nivå</a:t>
            </a:r>
          </a:p>
          <a:p>
            <a:pPr lvl="2"/>
            <a:r>
              <a:rPr lang="nb-NO" dirty="0"/>
              <a:t>Tredje nivå</a:t>
            </a:r>
          </a:p>
          <a:p>
            <a:pPr lvl="3"/>
            <a:r>
              <a:rPr lang="nb-NO" dirty="0"/>
              <a:t>Fjerde nivå</a:t>
            </a:r>
          </a:p>
          <a:p>
            <a:pPr lvl="4"/>
            <a:r>
              <a:rPr lang="nb-NO" dirty="0"/>
              <a:t>Femte nivå</a:t>
            </a:r>
          </a:p>
        </p:txBody>
      </p:sp>
      <p:sp>
        <p:nvSpPr>
          <p:cNvPr id="5" name="Plassholder for tekst 4"/>
          <p:cNvSpPr>
            <a:spLocks noGrp="1"/>
          </p:cNvSpPr>
          <p:nvPr>
            <p:ph type="body" sz="quarter" idx="3"/>
          </p:nvPr>
        </p:nvSpPr>
        <p:spPr>
          <a:xfrm>
            <a:off x="6361198" y="1980000"/>
            <a:ext cx="4860000" cy="824400"/>
          </a:xfrm>
        </p:spPr>
        <p:txBody>
          <a:bodyPr anchor="t" anchorCtr="0"/>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dirty="0"/>
              <a:t>Klikk for å redigere tekststiler i malen</a:t>
            </a:r>
          </a:p>
        </p:txBody>
      </p:sp>
      <p:sp>
        <p:nvSpPr>
          <p:cNvPr id="6" name="Plassholder for innhold 5"/>
          <p:cNvSpPr>
            <a:spLocks noGrp="1"/>
          </p:cNvSpPr>
          <p:nvPr>
            <p:ph sz="quarter" idx="4"/>
          </p:nvPr>
        </p:nvSpPr>
        <p:spPr>
          <a:xfrm>
            <a:off x="6361198" y="2803912"/>
            <a:ext cx="4994190" cy="2974088"/>
          </a:xfrm>
        </p:spPr>
        <p:txBody>
          <a:bodyPr/>
          <a:lstStyle/>
          <a:p>
            <a:pPr lvl="0"/>
            <a:r>
              <a:rPr lang="nb-NO" dirty="0"/>
              <a:t>Klikk for å redigere tekststiler i malen</a:t>
            </a:r>
          </a:p>
          <a:p>
            <a:pPr lvl="1"/>
            <a:r>
              <a:rPr lang="nb-NO" dirty="0"/>
              <a:t>Andre nivå</a:t>
            </a:r>
          </a:p>
          <a:p>
            <a:pPr lvl="2"/>
            <a:r>
              <a:rPr lang="nb-NO" dirty="0"/>
              <a:t>Tredje nivå</a:t>
            </a:r>
          </a:p>
          <a:p>
            <a:pPr lvl="3"/>
            <a:r>
              <a:rPr lang="nb-NO" dirty="0"/>
              <a:t>Fjerde nivå</a:t>
            </a:r>
          </a:p>
          <a:p>
            <a:pPr lvl="4"/>
            <a:r>
              <a:rPr lang="nb-NO" dirty="0"/>
              <a:t>Femte nivå</a:t>
            </a:r>
          </a:p>
        </p:txBody>
      </p:sp>
    </p:spTree>
    <p:extLst>
      <p:ext uri="{BB962C8B-B14F-4D97-AF65-F5344CB8AC3E}">
        <p14:creationId xmlns:p14="http://schemas.microsoft.com/office/powerpoint/2010/main" val="12999653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e med tekst">
    <p:spTree>
      <p:nvGrpSpPr>
        <p:cNvPr id="1" name=""/>
        <p:cNvGrpSpPr/>
        <p:nvPr/>
      </p:nvGrpSpPr>
      <p:grpSpPr>
        <a:xfrm>
          <a:off x="0" y="0"/>
          <a:ext cx="0" cy="0"/>
          <a:chOff x="0" y="0"/>
          <a:chExt cx="0" cy="0"/>
        </a:xfrm>
      </p:grpSpPr>
      <p:sp>
        <p:nvSpPr>
          <p:cNvPr id="2" name="Tittel 1"/>
          <p:cNvSpPr>
            <a:spLocks noGrp="1"/>
          </p:cNvSpPr>
          <p:nvPr>
            <p:ph type="title"/>
          </p:nvPr>
        </p:nvSpPr>
        <p:spPr>
          <a:xfrm>
            <a:off x="1044000" y="864000"/>
            <a:ext cx="10176994" cy="583200"/>
          </a:xfrm>
        </p:spPr>
        <p:txBody>
          <a:bodyPr anchor="t" anchorCtr="0"/>
          <a:lstStyle>
            <a:lvl1pPr>
              <a:defRPr sz="3600"/>
            </a:lvl1pPr>
          </a:lstStyle>
          <a:p>
            <a:r>
              <a:rPr lang="nb-NO" dirty="0"/>
              <a:t>Klikk for å redigere tittelstil</a:t>
            </a:r>
          </a:p>
        </p:txBody>
      </p:sp>
      <p:sp>
        <p:nvSpPr>
          <p:cNvPr id="3" name="Plassholder for bilde 2"/>
          <p:cNvSpPr>
            <a:spLocks noGrp="1"/>
          </p:cNvSpPr>
          <p:nvPr>
            <p:ph type="pic" idx="1"/>
          </p:nvPr>
        </p:nvSpPr>
        <p:spPr>
          <a:xfrm>
            <a:off x="3971109" y="1980000"/>
            <a:ext cx="7249885" cy="3726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b-NO"/>
          </a:p>
        </p:txBody>
      </p:sp>
      <p:sp>
        <p:nvSpPr>
          <p:cNvPr id="4" name="Plassholder for tekst 3"/>
          <p:cNvSpPr>
            <a:spLocks noGrp="1"/>
          </p:cNvSpPr>
          <p:nvPr>
            <p:ph type="body" sz="half" idx="2"/>
          </p:nvPr>
        </p:nvSpPr>
        <p:spPr>
          <a:xfrm>
            <a:off x="1043999" y="1980000"/>
            <a:ext cx="2417657" cy="372600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b-NO" dirty="0"/>
              <a:t>Klikk for å redigere tekststiler i malen</a:t>
            </a:r>
          </a:p>
        </p:txBody>
      </p:sp>
    </p:spTree>
    <p:extLst>
      <p:ext uri="{BB962C8B-B14F-4D97-AF65-F5344CB8AC3E}">
        <p14:creationId xmlns:p14="http://schemas.microsoft.com/office/powerpoint/2010/main" val="15077867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Bilde 7" descr="Et bilde som inneholder bygning&#10;&#10;&#10;&#10;Automatisk generert beskrivelse">
            <a:extLst>
              <a:ext uri="{FF2B5EF4-FFF2-40B4-BE49-F238E27FC236}">
                <a16:creationId xmlns:a16="http://schemas.microsoft.com/office/drawing/2014/main" id="{11743143-C5BC-B04E-B5BB-7EB4062974B2}"/>
              </a:ext>
            </a:extLst>
          </p:cNvPr>
          <p:cNvPicPr>
            <a:picLocks noChangeAspect="1"/>
          </p:cNvPicPr>
          <p:nvPr userDrawn="1"/>
        </p:nvPicPr>
        <p:blipFill rotWithShape="1">
          <a:blip r:embed="rId13">
            <a:alphaModFix amt="30000"/>
          </a:blip>
          <a:srcRect r="11095" b="57190"/>
          <a:stretch/>
        </p:blipFill>
        <p:spPr>
          <a:xfrm>
            <a:off x="3257007" y="3429001"/>
            <a:ext cx="8934994" cy="3429000"/>
          </a:xfrm>
          <a:prstGeom prst="rect">
            <a:avLst/>
          </a:prstGeom>
        </p:spPr>
      </p:pic>
      <p:sp>
        <p:nvSpPr>
          <p:cNvPr id="2" name="Plassholder for tittel 1"/>
          <p:cNvSpPr>
            <a:spLocks noGrp="1"/>
          </p:cNvSpPr>
          <p:nvPr>
            <p:ph type="title"/>
          </p:nvPr>
        </p:nvSpPr>
        <p:spPr>
          <a:xfrm>
            <a:off x="1043999" y="864000"/>
            <a:ext cx="10176993" cy="581986"/>
          </a:xfrm>
          <a:prstGeom prst="rect">
            <a:avLst/>
          </a:prstGeom>
        </p:spPr>
        <p:txBody>
          <a:bodyPr vert="horz" lIns="0" tIns="45720" rIns="91440" bIns="45720" rtlCol="0" anchor="t" anchorCtr="0">
            <a:noAutofit/>
          </a:bodyPr>
          <a:lstStyle/>
          <a:p>
            <a:r>
              <a:rPr lang="nb-NO" dirty="0"/>
              <a:t>Klikk for å redigere tittelstil</a:t>
            </a:r>
          </a:p>
        </p:txBody>
      </p:sp>
      <p:sp>
        <p:nvSpPr>
          <p:cNvPr id="3" name="Plassholder for tekst 2"/>
          <p:cNvSpPr>
            <a:spLocks noGrp="1"/>
          </p:cNvSpPr>
          <p:nvPr>
            <p:ph type="body" idx="1"/>
          </p:nvPr>
        </p:nvSpPr>
        <p:spPr>
          <a:xfrm>
            <a:off x="1044000" y="1980000"/>
            <a:ext cx="10176992" cy="4014000"/>
          </a:xfrm>
          <a:prstGeom prst="rect">
            <a:avLst/>
          </a:prstGeom>
        </p:spPr>
        <p:txBody>
          <a:bodyPr vert="horz" lIns="0" tIns="45720" rIns="91440" bIns="45720" rtlCol="0">
            <a:noAutofit/>
          </a:bodyPr>
          <a:lstStyle/>
          <a:p>
            <a:pPr lvl="0"/>
            <a:r>
              <a:rPr lang="nb-NO" dirty="0"/>
              <a:t>Klikk for å redigere tekststiler i malen</a:t>
            </a:r>
          </a:p>
          <a:p>
            <a:pPr lvl="1"/>
            <a:r>
              <a:rPr lang="nb-NO" dirty="0"/>
              <a:t>Andre nivå</a:t>
            </a:r>
          </a:p>
          <a:p>
            <a:pPr lvl="2"/>
            <a:r>
              <a:rPr lang="nb-NO" dirty="0"/>
              <a:t>Tredje nivå</a:t>
            </a:r>
          </a:p>
          <a:p>
            <a:pPr lvl="3"/>
            <a:r>
              <a:rPr lang="nb-NO" dirty="0"/>
              <a:t>Fjerde nivå</a:t>
            </a:r>
          </a:p>
          <a:p>
            <a:pPr lvl="4"/>
            <a:r>
              <a:rPr lang="nb-NO" dirty="0"/>
              <a:t>Femte nivå</a:t>
            </a:r>
          </a:p>
        </p:txBody>
      </p:sp>
      <p:cxnSp>
        <p:nvCxnSpPr>
          <p:cNvPr id="9" name="Rett linje 8"/>
          <p:cNvCxnSpPr>
            <a:cxnSpLocks/>
          </p:cNvCxnSpPr>
          <p:nvPr userDrawn="1"/>
        </p:nvCxnSpPr>
        <p:spPr>
          <a:xfrm flipV="1">
            <a:off x="1044000" y="1615456"/>
            <a:ext cx="10176994" cy="14410"/>
          </a:xfrm>
          <a:prstGeom prst="line">
            <a:avLst/>
          </a:prstGeom>
          <a:ln w="127000">
            <a:solidFill>
              <a:srgbClr val="415364"/>
            </a:solidFill>
          </a:ln>
        </p:spPr>
        <p:style>
          <a:lnRef idx="1">
            <a:schemeClr val="accent1"/>
          </a:lnRef>
          <a:fillRef idx="0">
            <a:schemeClr val="accent1"/>
          </a:fillRef>
          <a:effectRef idx="0">
            <a:schemeClr val="accent1"/>
          </a:effectRef>
          <a:fontRef idx="minor">
            <a:schemeClr val="tx1"/>
          </a:fontRef>
        </p:style>
      </p:cxnSp>
      <p:pic>
        <p:nvPicPr>
          <p:cNvPr id="11" name="Bilde 10"/>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11353800" y="6063561"/>
            <a:ext cx="600775" cy="600215"/>
          </a:xfrm>
          <a:prstGeom prst="rect">
            <a:avLst/>
          </a:prstGeom>
        </p:spPr>
      </p:pic>
    </p:spTree>
    <p:extLst>
      <p:ext uri="{BB962C8B-B14F-4D97-AF65-F5344CB8AC3E}">
        <p14:creationId xmlns:p14="http://schemas.microsoft.com/office/powerpoint/2010/main" val="26572048"/>
      </p:ext>
    </p:extLst>
  </p:cSld>
  <p:clrMap bg1="lt1" tx1="dk1" bg2="lt2" tx2="dk2" accent1="accent1" accent2="accent2" accent3="accent3" accent4="accent4" accent5="accent5" accent6="accent6" hlink="hlink" folHlink="folHlink"/>
  <p:sldLayoutIdLst>
    <p:sldLayoutId id="2147483649" r:id="rId1"/>
    <p:sldLayoutId id="2147483661" r:id="rId2"/>
    <p:sldLayoutId id="2147483650" r:id="rId3"/>
    <p:sldLayoutId id="2147483651" r:id="rId4"/>
    <p:sldLayoutId id="2147483659" r:id="rId5"/>
    <p:sldLayoutId id="2147483660" r:id="rId6"/>
    <p:sldLayoutId id="2147483652" r:id="rId7"/>
    <p:sldLayoutId id="2147483653" r:id="rId8"/>
    <p:sldLayoutId id="2147483657" r:id="rId9"/>
    <p:sldLayoutId id="2147483662" r:id="rId10"/>
    <p:sldLayoutId id="2147483675"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3600" b="1" kern="1200">
          <a:solidFill>
            <a:srgbClr val="415364"/>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400" kern="1200">
          <a:solidFill>
            <a:srgbClr val="415364"/>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000" kern="1200">
          <a:solidFill>
            <a:srgbClr val="415364"/>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1800" kern="1200">
          <a:solidFill>
            <a:srgbClr val="415364"/>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600" kern="1200">
          <a:solidFill>
            <a:srgbClr val="415364"/>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rgbClr val="415364"/>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Plassholder for tittel 1">
            <a:extLst>
              <a:ext uri="{FF2B5EF4-FFF2-40B4-BE49-F238E27FC236}">
                <a16:creationId xmlns:a16="http://schemas.microsoft.com/office/drawing/2014/main" id="{52320D1B-CEC0-B749-AFA2-4BA4960321B9}"/>
              </a:ext>
            </a:extLst>
          </p:cNvPr>
          <p:cNvSpPr>
            <a:spLocks noGrp="1"/>
          </p:cNvSpPr>
          <p:nvPr>
            <p:ph type="title"/>
          </p:nvPr>
        </p:nvSpPr>
        <p:spPr>
          <a:xfrm>
            <a:off x="2521130" y="365125"/>
            <a:ext cx="8832669" cy="1325563"/>
          </a:xfrm>
          <a:prstGeom prst="rect">
            <a:avLst/>
          </a:prstGeom>
        </p:spPr>
        <p:txBody>
          <a:bodyPr vert="horz" lIns="91440" tIns="45720" rIns="91440" bIns="45720" rtlCol="0" anchor="ctr">
            <a:normAutofit/>
          </a:bodyPr>
          <a:lstStyle/>
          <a:p>
            <a:r>
              <a:rPr lang="nb-NO" dirty="0"/>
              <a:t>Klikk for å redigere tittelstil</a:t>
            </a:r>
          </a:p>
        </p:txBody>
      </p:sp>
      <p:sp>
        <p:nvSpPr>
          <p:cNvPr id="3" name="Plassholder for tekst 2">
            <a:extLst>
              <a:ext uri="{FF2B5EF4-FFF2-40B4-BE49-F238E27FC236}">
                <a16:creationId xmlns:a16="http://schemas.microsoft.com/office/drawing/2014/main" id="{9A37B910-5EFA-CF40-99C3-E0DE9CADBA98}"/>
              </a:ext>
            </a:extLst>
          </p:cNvPr>
          <p:cNvSpPr>
            <a:spLocks noGrp="1"/>
          </p:cNvSpPr>
          <p:nvPr>
            <p:ph type="body" idx="1"/>
          </p:nvPr>
        </p:nvSpPr>
        <p:spPr>
          <a:xfrm>
            <a:off x="2521130" y="1825625"/>
            <a:ext cx="8832670" cy="4351338"/>
          </a:xfrm>
          <a:prstGeom prst="rect">
            <a:avLst/>
          </a:prstGeom>
        </p:spPr>
        <p:txBody>
          <a:bodyPr vert="horz" lIns="91440" tIns="45720" rIns="91440" bIns="45720" rtlCol="0">
            <a:normAutofit/>
          </a:bodyPr>
          <a:lstStyle/>
          <a:p>
            <a:r>
              <a:rPr lang="nb-NO" dirty="0"/>
              <a:t>Rediger tekststiler i malen
Andre nivå
Tredje nivå
Fjerde nivå
Femte nivå</a:t>
            </a:r>
          </a:p>
        </p:txBody>
      </p:sp>
      <p:sp>
        <p:nvSpPr>
          <p:cNvPr id="4" name="Plassholder for dato 3">
            <a:extLst>
              <a:ext uri="{FF2B5EF4-FFF2-40B4-BE49-F238E27FC236}">
                <a16:creationId xmlns:a16="http://schemas.microsoft.com/office/drawing/2014/main" id="{E547157F-5FD2-0243-B318-73E398E4212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6E3D70A-A6D8-0B4C-8FE9-0DCDEDD94102}" type="datetimeFigureOut">
              <a:rPr lang="nb-NO" smtClean="0"/>
              <a:t>21.10.2019</a:t>
            </a:fld>
            <a:endParaRPr lang="nb-NO"/>
          </a:p>
        </p:txBody>
      </p:sp>
      <p:sp>
        <p:nvSpPr>
          <p:cNvPr id="5" name="Plassholder for bunntekst 4">
            <a:extLst>
              <a:ext uri="{FF2B5EF4-FFF2-40B4-BE49-F238E27FC236}">
                <a16:creationId xmlns:a16="http://schemas.microsoft.com/office/drawing/2014/main" id="{A1195784-F4D4-C14F-B1BF-1EF25F799E7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b-NO"/>
          </a:p>
        </p:txBody>
      </p:sp>
      <p:sp>
        <p:nvSpPr>
          <p:cNvPr id="6" name="Plassholder for lysbildenummer 5">
            <a:extLst>
              <a:ext uri="{FF2B5EF4-FFF2-40B4-BE49-F238E27FC236}">
                <a16:creationId xmlns:a16="http://schemas.microsoft.com/office/drawing/2014/main" id="{B3BE73DF-7092-AF46-BA6D-B31642754FF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2276DDE-8D76-AC42-8926-A6F47F7AB034}" type="slidenum">
              <a:rPr lang="nb-NO" smtClean="0"/>
              <a:t>‹#›</a:t>
            </a:fld>
            <a:endParaRPr lang="nb-NO"/>
          </a:p>
        </p:txBody>
      </p:sp>
      <p:sp>
        <p:nvSpPr>
          <p:cNvPr id="7" name="Friform 6">
            <a:extLst>
              <a:ext uri="{FF2B5EF4-FFF2-40B4-BE49-F238E27FC236}">
                <a16:creationId xmlns:a16="http://schemas.microsoft.com/office/drawing/2014/main" id="{A7A1EAAE-2A19-154F-9902-3B33FF39A099}"/>
              </a:ext>
            </a:extLst>
          </p:cNvPr>
          <p:cNvSpPr/>
          <p:nvPr userDrawn="1"/>
        </p:nvSpPr>
        <p:spPr>
          <a:xfrm>
            <a:off x="0" y="0"/>
            <a:ext cx="2759190" cy="6858000"/>
          </a:xfrm>
          <a:custGeom>
            <a:avLst/>
            <a:gdLst>
              <a:gd name="connsiteX0" fmla="*/ 0 w 2759190"/>
              <a:gd name="connsiteY0" fmla="*/ 0 h 6858000"/>
              <a:gd name="connsiteX1" fmla="*/ 2759190 w 2759190"/>
              <a:gd name="connsiteY1" fmla="*/ 0 h 6858000"/>
              <a:gd name="connsiteX2" fmla="*/ 2708745 w 2759190"/>
              <a:gd name="connsiteY2" fmla="*/ 48096 h 6858000"/>
              <a:gd name="connsiteX3" fmla="*/ 1308328 w 2759190"/>
              <a:gd name="connsiteY3" fmla="*/ 3429000 h 6858000"/>
              <a:gd name="connsiteX4" fmla="*/ 2708745 w 2759190"/>
              <a:gd name="connsiteY4" fmla="*/ 6809905 h 6858000"/>
              <a:gd name="connsiteX5" fmla="*/ 2759190 w 2759190"/>
              <a:gd name="connsiteY5" fmla="*/ 6858000 h 6858000"/>
              <a:gd name="connsiteX6" fmla="*/ 0 w 2759190"/>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59190" h="6858000">
                <a:moveTo>
                  <a:pt x="0" y="0"/>
                </a:moveTo>
                <a:lnTo>
                  <a:pt x="2759190" y="0"/>
                </a:lnTo>
                <a:lnTo>
                  <a:pt x="2708745" y="48096"/>
                </a:lnTo>
                <a:cubicBezTo>
                  <a:pt x="1843496" y="913345"/>
                  <a:pt x="1308328" y="2108675"/>
                  <a:pt x="1308328" y="3429000"/>
                </a:cubicBezTo>
                <a:cubicBezTo>
                  <a:pt x="1308328" y="4749326"/>
                  <a:pt x="1843496" y="5944656"/>
                  <a:pt x="2708745" y="6809905"/>
                </a:cubicBezTo>
                <a:lnTo>
                  <a:pt x="2759190" y="6858000"/>
                </a:lnTo>
                <a:lnTo>
                  <a:pt x="0" y="6858000"/>
                </a:lnTo>
                <a:close/>
              </a:path>
            </a:pathLst>
          </a:custGeom>
          <a:solidFill>
            <a:srgbClr val="41536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b-NO"/>
          </a:p>
        </p:txBody>
      </p:sp>
    </p:spTree>
    <p:extLst>
      <p:ext uri="{BB962C8B-B14F-4D97-AF65-F5344CB8AC3E}">
        <p14:creationId xmlns:p14="http://schemas.microsoft.com/office/powerpoint/2010/main" val="1685630203"/>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3.xml"/><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png"/><Relationship Id="rId1" Type="http://schemas.openxmlformats.org/officeDocument/2006/relationships/slideLayout" Target="../slideLayouts/slideLayout10.xml"/><Relationship Id="rId4" Type="http://schemas.openxmlformats.org/officeDocument/2006/relationships/image" Target="../media/image7.jpg"/></Relationships>
</file>

<file path=ppt/slides/_rels/slide2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3.xml"/><Relationship Id="rId5" Type="http://schemas.openxmlformats.org/officeDocument/2006/relationships/chart" Target="../charts/chart4.xml"/><Relationship Id="rId4" Type="http://schemas.openxmlformats.org/officeDocument/2006/relationships/chart" Target="../charts/chart3.xml"/></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10.xml"/><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microsoft.com/office/2007/relationships/hdphoto" Target="../media/hdphoto1.wdp"/></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3.xml"/><Relationship Id="rId5" Type="http://schemas.openxmlformats.org/officeDocument/2006/relationships/image" Target="../media/image11.pn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539827" y="1634321"/>
            <a:ext cx="11127036" cy="782198"/>
          </a:xfrm>
        </p:spPr>
        <p:txBody>
          <a:bodyPr/>
          <a:lstStyle/>
          <a:p>
            <a:r>
              <a:rPr lang="nb-NO" sz="3600" dirty="0" err="1"/>
              <a:t>Governance</a:t>
            </a:r>
            <a:r>
              <a:rPr lang="nb-NO" sz="3600" dirty="0"/>
              <a:t> </a:t>
            </a:r>
            <a:r>
              <a:rPr lang="nb-NO" sz="3600" dirty="0" err="1"/>
              <a:t>of</a:t>
            </a:r>
            <a:r>
              <a:rPr lang="nb-NO" sz="3600" dirty="0"/>
              <a:t> </a:t>
            </a:r>
            <a:r>
              <a:rPr lang="nb-NO" sz="3600" dirty="0" err="1"/>
              <a:t>information</a:t>
            </a:r>
            <a:r>
              <a:rPr lang="nb-NO" sz="3600" dirty="0"/>
              <a:t> </a:t>
            </a:r>
            <a:r>
              <a:rPr lang="nb-NO" sz="3600" dirty="0" err="1"/>
              <a:t>security</a:t>
            </a:r>
            <a:r>
              <a:rPr lang="nb-NO" sz="3600" dirty="0"/>
              <a:t> </a:t>
            </a:r>
            <a:br>
              <a:rPr lang="nb-NO" sz="3600" dirty="0"/>
            </a:br>
            <a:r>
              <a:rPr lang="nb-NO" sz="3600" dirty="0"/>
              <a:t>in </a:t>
            </a:r>
            <a:r>
              <a:rPr lang="nb-NO" sz="3600" dirty="0" err="1"/>
              <a:t>the</a:t>
            </a:r>
            <a:r>
              <a:rPr lang="nb-NO" sz="3600" dirty="0"/>
              <a:t> HE-</a:t>
            </a:r>
            <a:r>
              <a:rPr lang="nb-NO" sz="3600" dirty="0" err="1"/>
              <a:t>sector</a:t>
            </a:r>
            <a:r>
              <a:rPr lang="nb-NO" sz="3600" dirty="0"/>
              <a:t> in Norway</a:t>
            </a:r>
          </a:p>
        </p:txBody>
      </p:sp>
      <p:sp>
        <p:nvSpPr>
          <p:cNvPr id="5" name="Subtitle 4"/>
          <p:cNvSpPr>
            <a:spLocks noGrp="1"/>
          </p:cNvSpPr>
          <p:nvPr>
            <p:ph type="subTitle" idx="1"/>
          </p:nvPr>
        </p:nvSpPr>
        <p:spPr>
          <a:xfrm>
            <a:off x="1725506" y="2690477"/>
            <a:ext cx="9144000" cy="2154078"/>
          </a:xfrm>
        </p:spPr>
        <p:txBody>
          <a:bodyPr/>
          <a:lstStyle/>
          <a:p>
            <a:r>
              <a:rPr lang="nb-NO" dirty="0"/>
              <a:t>Rolf Sture Normann</a:t>
            </a:r>
          </a:p>
          <a:p>
            <a:r>
              <a:rPr lang="nb-NO" dirty="0"/>
              <a:t>UNIT – The Norwegian </a:t>
            </a:r>
            <a:r>
              <a:rPr lang="nb-NO" dirty="0" err="1"/>
              <a:t>Directorate</a:t>
            </a:r>
            <a:r>
              <a:rPr lang="nb-NO" dirty="0"/>
              <a:t> for ICT and Joint Services for </a:t>
            </a:r>
            <a:r>
              <a:rPr lang="nb-NO" dirty="0" err="1"/>
              <a:t>Higher</a:t>
            </a:r>
            <a:r>
              <a:rPr lang="nb-NO" dirty="0"/>
              <a:t> </a:t>
            </a:r>
            <a:r>
              <a:rPr lang="nb-NO" dirty="0" err="1"/>
              <a:t>Education</a:t>
            </a:r>
            <a:r>
              <a:rPr lang="nb-NO" dirty="0"/>
              <a:t> and Research</a:t>
            </a:r>
          </a:p>
        </p:txBody>
      </p:sp>
    </p:spTree>
    <p:extLst>
      <p:ext uri="{BB962C8B-B14F-4D97-AF65-F5344CB8AC3E}">
        <p14:creationId xmlns:p14="http://schemas.microsoft.com/office/powerpoint/2010/main" val="14094898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b-NO" dirty="0" err="1"/>
              <a:t>Governance</a:t>
            </a:r>
            <a:r>
              <a:rPr lang="nb-NO" dirty="0"/>
              <a:t> </a:t>
            </a:r>
            <a:r>
              <a:rPr lang="nb-NO" dirty="0" err="1"/>
              <a:t>framework</a:t>
            </a:r>
            <a:r>
              <a:rPr lang="nb-NO" dirty="0"/>
              <a:t> </a:t>
            </a:r>
            <a:r>
              <a:rPr lang="nb-NO" sz="1600" dirty="0"/>
              <a:t>(ISO27014:2013)</a:t>
            </a:r>
          </a:p>
        </p:txBody>
      </p:sp>
      <p:grpSp>
        <p:nvGrpSpPr>
          <p:cNvPr id="33" name="Gruppe 32">
            <a:extLst>
              <a:ext uri="{FF2B5EF4-FFF2-40B4-BE49-F238E27FC236}">
                <a16:creationId xmlns:a16="http://schemas.microsoft.com/office/drawing/2014/main" id="{0D137510-542C-41DC-AC2E-B30CDDE91816}"/>
              </a:ext>
            </a:extLst>
          </p:cNvPr>
          <p:cNvGrpSpPr/>
          <p:nvPr/>
        </p:nvGrpSpPr>
        <p:grpSpPr>
          <a:xfrm>
            <a:off x="3263537" y="1963210"/>
            <a:ext cx="4926361" cy="4521523"/>
            <a:chOff x="3263537" y="1963210"/>
            <a:chExt cx="4926361" cy="4521523"/>
          </a:xfrm>
        </p:grpSpPr>
        <p:sp>
          <p:nvSpPr>
            <p:cNvPr id="8" name="Rektangel: avrundede hjørner 7">
              <a:extLst>
                <a:ext uri="{FF2B5EF4-FFF2-40B4-BE49-F238E27FC236}">
                  <a16:creationId xmlns:a16="http://schemas.microsoft.com/office/drawing/2014/main" id="{CE97C376-6074-449C-8087-FD7AE88CDB00}"/>
                </a:ext>
              </a:extLst>
            </p:cNvPr>
            <p:cNvSpPr/>
            <p:nvPr/>
          </p:nvSpPr>
          <p:spPr>
            <a:xfrm>
              <a:off x="3263537" y="2879795"/>
              <a:ext cx="4203367" cy="3604938"/>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4" name="Rektangel 3"/>
            <p:cNvSpPr/>
            <p:nvPr/>
          </p:nvSpPr>
          <p:spPr>
            <a:xfrm>
              <a:off x="6341952" y="3854885"/>
              <a:ext cx="242374"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b-NO" sz="18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 </a:t>
              </a:r>
              <a:endParaRPr kumimoji="0" lang="nb-NO"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Rektangel 4"/>
            <p:cNvSpPr/>
            <p:nvPr/>
          </p:nvSpPr>
          <p:spPr>
            <a:xfrm>
              <a:off x="6341952" y="3854885"/>
              <a:ext cx="242374"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b-NO" sz="18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 </a:t>
              </a:r>
              <a:endParaRPr kumimoji="0" lang="nb-NO"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Rektangel: avrundede hjørner 6">
              <a:extLst>
                <a:ext uri="{FF2B5EF4-FFF2-40B4-BE49-F238E27FC236}">
                  <a16:creationId xmlns:a16="http://schemas.microsoft.com/office/drawing/2014/main" id="{1CB528FE-50D1-4723-80A3-D38B13CE2308}"/>
                </a:ext>
              </a:extLst>
            </p:cNvPr>
            <p:cNvSpPr/>
            <p:nvPr/>
          </p:nvSpPr>
          <p:spPr>
            <a:xfrm>
              <a:off x="3464609" y="3123954"/>
              <a:ext cx="3762924" cy="247510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9" name="Rektangel 8">
              <a:extLst>
                <a:ext uri="{FF2B5EF4-FFF2-40B4-BE49-F238E27FC236}">
                  <a16:creationId xmlns:a16="http://schemas.microsoft.com/office/drawing/2014/main" id="{CE6D38A0-E196-4690-BC8D-C3F84A28BF7E}"/>
                </a:ext>
              </a:extLst>
            </p:cNvPr>
            <p:cNvSpPr/>
            <p:nvPr/>
          </p:nvSpPr>
          <p:spPr>
            <a:xfrm>
              <a:off x="4694979" y="2807983"/>
              <a:ext cx="1340482" cy="382995"/>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b-NO" dirty="0" err="1">
                  <a:solidFill>
                    <a:schemeClr val="tx1">
                      <a:lumMod val="75000"/>
                      <a:lumOff val="25000"/>
                    </a:schemeClr>
                  </a:solidFill>
                </a:rPr>
                <a:t>Comunicate</a:t>
              </a:r>
              <a:endParaRPr lang="nb-NO" dirty="0">
                <a:solidFill>
                  <a:schemeClr val="tx1">
                    <a:lumMod val="75000"/>
                    <a:lumOff val="25000"/>
                  </a:schemeClr>
                </a:solidFill>
              </a:endParaRPr>
            </a:p>
          </p:txBody>
        </p:sp>
        <p:sp>
          <p:nvSpPr>
            <p:cNvPr id="10" name="Rektangel 9">
              <a:extLst>
                <a:ext uri="{FF2B5EF4-FFF2-40B4-BE49-F238E27FC236}">
                  <a16:creationId xmlns:a16="http://schemas.microsoft.com/office/drawing/2014/main" id="{537A9D1F-370A-4309-9EB0-FCF3C02167A5}"/>
                </a:ext>
              </a:extLst>
            </p:cNvPr>
            <p:cNvSpPr/>
            <p:nvPr/>
          </p:nvSpPr>
          <p:spPr>
            <a:xfrm>
              <a:off x="4675830" y="3854885"/>
              <a:ext cx="1340482" cy="382995"/>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b-NO" dirty="0" err="1">
                  <a:solidFill>
                    <a:schemeClr val="tx1">
                      <a:lumMod val="75000"/>
                      <a:lumOff val="25000"/>
                    </a:schemeClr>
                  </a:solidFill>
                </a:rPr>
                <a:t>Evaluate</a:t>
              </a:r>
              <a:endParaRPr lang="nb-NO" dirty="0">
                <a:solidFill>
                  <a:schemeClr val="tx1">
                    <a:lumMod val="75000"/>
                    <a:lumOff val="25000"/>
                  </a:schemeClr>
                </a:solidFill>
              </a:endParaRPr>
            </a:p>
          </p:txBody>
        </p:sp>
        <p:sp>
          <p:nvSpPr>
            <p:cNvPr id="11" name="Rektangel 10">
              <a:extLst>
                <a:ext uri="{FF2B5EF4-FFF2-40B4-BE49-F238E27FC236}">
                  <a16:creationId xmlns:a16="http://schemas.microsoft.com/office/drawing/2014/main" id="{208719D9-98DC-49B9-ACFA-1FD1EE23D7CF}"/>
                </a:ext>
              </a:extLst>
            </p:cNvPr>
            <p:cNvSpPr/>
            <p:nvPr/>
          </p:nvSpPr>
          <p:spPr>
            <a:xfrm>
              <a:off x="3636159" y="4682264"/>
              <a:ext cx="1340482" cy="382995"/>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b-NO" dirty="0">
                  <a:solidFill>
                    <a:schemeClr val="tx1">
                      <a:lumMod val="75000"/>
                      <a:lumOff val="25000"/>
                    </a:schemeClr>
                  </a:solidFill>
                </a:rPr>
                <a:t>Direct</a:t>
              </a:r>
            </a:p>
          </p:txBody>
        </p:sp>
        <p:sp>
          <p:nvSpPr>
            <p:cNvPr id="12" name="Rektangel 11">
              <a:extLst>
                <a:ext uri="{FF2B5EF4-FFF2-40B4-BE49-F238E27FC236}">
                  <a16:creationId xmlns:a16="http://schemas.microsoft.com/office/drawing/2014/main" id="{252FB9AA-216C-4F4D-9694-C92705C27F91}"/>
                </a:ext>
              </a:extLst>
            </p:cNvPr>
            <p:cNvSpPr/>
            <p:nvPr/>
          </p:nvSpPr>
          <p:spPr>
            <a:xfrm>
              <a:off x="5713210" y="4678143"/>
              <a:ext cx="1340482" cy="382995"/>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b-NO" dirty="0">
                  <a:solidFill>
                    <a:schemeClr val="tx1">
                      <a:lumMod val="75000"/>
                      <a:lumOff val="25000"/>
                    </a:schemeClr>
                  </a:solidFill>
                </a:rPr>
                <a:t>Monitor</a:t>
              </a:r>
            </a:p>
          </p:txBody>
        </p:sp>
        <p:sp>
          <p:nvSpPr>
            <p:cNvPr id="13" name="Rektangel: avrundede hjørner 12">
              <a:extLst>
                <a:ext uri="{FF2B5EF4-FFF2-40B4-BE49-F238E27FC236}">
                  <a16:creationId xmlns:a16="http://schemas.microsoft.com/office/drawing/2014/main" id="{02187ACC-37E4-4EB6-9B7D-E0E84A964F4C}"/>
                </a:ext>
              </a:extLst>
            </p:cNvPr>
            <p:cNvSpPr/>
            <p:nvPr/>
          </p:nvSpPr>
          <p:spPr>
            <a:xfrm>
              <a:off x="3636159" y="5833642"/>
              <a:ext cx="3417533" cy="429323"/>
            </a:xfrm>
            <a:prstGeom prst="round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b-NO" sz="1400" dirty="0" err="1">
                  <a:solidFill>
                    <a:schemeClr val="tx1">
                      <a:lumMod val="75000"/>
                      <a:lumOff val="25000"/>
                    </a:schemeClr>
                  </a:solidFill>
                </a:rPr>
                <a:t>Executive</a:t>
              </a:r>
              <a:r>
                <a:rPr lang="nb-NO" sz="1400" dirty="0">
                  <a:solidFill>
                    <a:schemeClr val="tx1">
                      <a:lumMod val="75000"/>
                      <a:lumOff val="25000"/>
                    </a:schemeClr>
                  </a:solidFill>
                </a:rPr>
                <a:t> Management</a:t>
              </a:r>
            </a:p>
            <a:p>
              <a:pPr algn="ctr"/>
              <a:r>
                <a:rPr lang="nb-NO" sz="1400" dirty="0">
                  <a:solidFill>
                    <a:schemeClr val="tx1">
                      <a:lumMod val="75000"/>
                      <a:lumOff val="25000"/>
                    </a:schemeClr>
                  </a:solidFill>
                </a:rPr>
                <a:t>Information </a:t>
              </a:r>
              <a:r>
                <a:rPr lang="nb-NO" sz="1400" dirty="0" err="1">
                  <a:solidFill>
                    <a:schemeClr val="tx1">
                      <a:lumMod val="75000"/>
                      <a:lumOff val="25000"/>
                    </a:schemeClr>
                  </a:solidFill>
                </a:rPr>
                <a:t>security</a:t>
              </a:r>
              <a:r>
                <a:rPr lang="nb-NO" sz="1400" dirty="0">
                  <a:solidFill>
                    <a:schemeClr val="tx1">
                      <a:lumMod val="75000"/>
                      <a:lumOff val="25000"/>
                    </a:schemeClr>
                  </a:solidFill>
                </a:rPr>
                <a:t> management</a:t>
              </a:r>
            </a:p>
          </p:txBody>
        </p:sp>
        <p:sp>
          <p:nvSpPr>
            <p:cNvPr id="14" name="Pil: ned 13">
              <a:extLst>
                <a:ext uri="{FF2B5EF4-FFF2-40B4-BE49-F238E27FC236}">
                  <a16:creationId xmlns:a16="http://schemas.microsoft.com/office/drawing/2014/main" id="{B7D3B30B-87BD-4878-9E8E-2132D8578CAC}"/>
                </a:ext>
              </a:extLst>
            </p:cNvPr>
            <p:cNvSpPr/>
            <p:nvPr/>
          </p:nvSpPr>
          <p:spPr>
            <a:xfrm rot="10800000">
              <a:off x="5090342" y="4295240"/>
              <a:ext cx="509165" cy="1523950"/>
            </a:xfrm>
            <a:prstGeom prst="downArrow">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17" name="Pil: bøyd 16">
              <a:extLst>
                <a:ext uri="{FF2B5EF4-FFF2-40B4-BE49-F238E27FC236}">
                  <a16:creationId xmlns:a16="http://schemas.microsoft.com/office/drawing/2014/main" id="{0E84ABD3-FD62-4DAF-BC0E-1F4BC9855E10}"/>
                </a:ext>
              </a:extLst>
            </p:cNvPr>
            <p:cNvSpPr/>
            <p:nvPr/>
          </p:nvSpPr>
          <p:spPr>
            <a:xfrm>
              <a:off x="4102733" y="3936788"/>
              <a:ext cx="509166" cy="645093"/>
            </a:xfrm>
            <a:prstGeom prst="bentArrow">
              <a:avLst>
                <a:gd name="adj1" fmla="val 35343"/>
                <a:gd name="adj2" fmla="val 28291"/>
                <a:gd name="adj3" fmla="val 25000"/>
                <a:gd name="adj4" fmla="val 43750"/>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solidFill>
                  <a:schemeClr val="tx1"/>
                </a:solidFill>
              </a:endParaRPr>
            </a:p>
          </p:txBody>
        </p:sp>
        <p:sp>
          <p:nvSpPr>
            <p:cNvPr id="19" name="Pil: bøyd 18">
              <a:extLst>
                <a:ext uri="{FF2B5EF4-FFF2-40B4-BE49-F238E27FC236}">
                  <a16:creationId xmlns:a16="http://schemas.microsoft.com/office/drawing/2014/main" id="{5EF93F6A-0D1D-4DC4-8D8F-B6F77185C55F}"/>
                </a:ext>
              </a:extLst>
            </p:cNvPr>
            <p:cNvSpPr/>
            <p:nvPr/>
          </p:nvSpPr>
          <p:spPr>
            <a:xfrm rot="10800000" flipV="1">
              <a:off x="6066576" y="3936788"/>
              <a:ext cx="509166" cy="645093"/>
            </a:xfrm>
            <a:prstGeom prst="bentArrow">
              <a:avLst>
                <a:gd name="adj1" fmla="val 35343"/>
                <a:gd name="adj2" fmla="val 28291"/>
                <a:gd name="adj3" fmla="val 25000"/>
                <a:gd name="adj4" fmla="val 43750"/>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solidFill>
                  <a:schemeClr val="tx1"/>
                </a:solidFill>
              </a:endParaRPr>
            </a:p>
          </p:txBody>
        </p:sp>
        <p:sp>
          <p:nvSpPr>
            <p:cNvPr id="20" name="Pil: ned 19">
              <a:extLst>
                <a:ext uri="{FF2B5EF4-FFF2-40B4-BE49-F238E27FC236}">
                  <a16:creationId xmlns:a16="http://schemas.microsoft.com/office/drawing/2014/main" id="{3EAC4E3D-4F07-4CCB-AA5E-CD22B1325495}"/>
                </a:ext>
              </a:extLst>
            </p:cNvPr>
            <p:cNvSpPr/>
            <p:nvPr/>
          </p:nvSpPr>
          <p:spPr>
            <a:xfrm rot="10800000">
              <a:off x="6208555" y="5108800"/>
              <a:ext cx="509165" cy="710390"/>
            </a:xfrm>
            <a:prstGeom prst="downArrow">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dirty="0"/>
            </a:p>
          </p:txBody>
        </p:sp>
        <p:sp>
          <p:nvSpPr>
            <p:cNvPr id="21" name="Pil: ned 20">
              <a:extLst>
                <a:ext uri="{FF2B5EF4-FFF2-40B4-BE49-F238E27FC236}">
                  <a16:creationId xmlns:a16="http://schemas.microsoft.com/office/drawing/2014/main" id="{02A7680F-C520-48E9-85FB-1460830746CD}"/>
                </a:ext>
              </a:extLst>
            </p:cNvPr>
            <p:cNvSpPr/>
            <p:nvPr/>
          </p:nvSpPr>
          <p:spPr>
            <a:xfrm>
              <a:off x="4071363" y="5087346"/>
              <a:ext cx="509165" cy="710390"/>
            </a:xfrm>
            <a:prstGeom prst="downArrow">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22" name="TekstSylinder 21">
              <a:extLst>
                <a:ext uri="{FF2B5EF4-FFF2-40B4-BE49-F238E27FC236}">
                  <a16:creationId xmlns:a16="http://schemas.microsoft.com/office/drawing/2014/main" id="{C0E53C3E-6BD0-4821-8747-50D5CD72973B}"/>
                </a:ext>
              </a:extLst>
            </p:cNvPr>
            <p:cNvSpPr txBox="1"/>
            <p:nvPr/>
          </p:nvSpPr>
          <p:spPr>
            <a:xfrm>
              <a:off x="6036308" y="5361279"/>
              <a:ext cx="926857" cy="261610"/>
            </a:xfrm>
            <a:prstGeom prst="rect">
              <a:avLst/>
            </a:prstGeom>
            <a:noFill/>
          </p:spPr>
          <p:txBody>
            <a:bodyPr wrap="none" rtlCol="0">
              <a:spAutoFit/>
            </a:bodyPr>
            <a:lstStyle/>
            <a:p>
              <a:r>
                <a:rPr lang="nb-NO" sz="1100" dirty="0" err="1"/>
                <a:t>Performance</a:t>
              </a:r>
              <a:endParaRPr lang="nb-NO" sz="1100" dirty="0"/>
            </a:p>
          </p:txBody>
        </p:sp>
        <p:sp>
          <p:nvSpPr>
            <p:cNvPr id="23" name="TekstSylinder 22">
              <a:extLst>
                <a:ext uri="{FF2B5EF4-FFF2-40B4-BE49-F238E27FC236}">
                  <a16:creationId xmlns:a16="http://schemas.microsoft.com/office/drawing/2014/main" id="{5803F4B1-FC03-4E63-BABE-B9A25C460AF9}"/>
                </a:ext>
              </a:extLst>
            </p:cNvPr>
            <p:cNvSpPr txBox="1"/>
            <p:nvPr/>
          </p:nvSpPr>
          <p:spPr>
            <a:xfrm>
              <a:off x="3858960" y="5299843"/>
              <a:ext cx="1061509" cy="261610"/>
            </a:xfrm>
            <a:prstGeom prst="rect">
              <a:avLst/>
            </a:prstGeom>
            <a:noFill/>
          </p:spPr>
          <p:txBody>
            <a:bodyPr wrap="none" rtlCol="0">
              <a:spAutoFit/>
            </a:bodyPr>
            <a:lstStyle/>
            <a:p>
              <a:r>
                <a:rPr lang="nb-NO" sz="1100" dirty="0" err="1"/>
                <a:t>Strategy</a:t>
              </a:r>
              <a:r>
                <a:rPr lang="nb-NO" sz="1100" dirty="0"/>
                <a:t>, policy</a:t>
              </a:r>
            </a:p>
          </p:txBody>
        </p:sp>
        <p:sp>
          <p:nvSpPr>
            <p:cNvPr id="25" name="Pil: ned 24">
              <a:extLst>
                <a:ext uri="{FF2B5EF4-FFF2-40B4-BE49-F238E27FC236}">
                  <a16:creationId xmlns:a16="http://schemas.microsoft.com/office/drawing/2014/main" id="{8A5A1F9B-47FA-48E6-9875-9C69F6B7475B}"/>
                </a:ext>
              </a:extLst>
            </p:cNvPr>
            <p:cNvSpPr/>
            <p:nvPr/>
          </p:nvSpPr>
          <p:spPr>
            <a:xfrm rot="10800000">
              <a:off x="5087100" y="3205429"/>
              <a:ext cx="509165" cy="649456"/>
            </a:xfrm>
            <a:prstGeom prst="downArrow">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24" name="TekstSylinder 23">
              <a:extLst>
                <a:ext uri="{FF2B5EF4-FFF2-40B4-BE49-F238E27FC236}">
                  <a16:creationId xmlns:a16="http://schemas.microsoft.com/office/drawing/2014/main" id="{210FF264-213A-4D0D-A34A-D3C0D5357113}"/>
                </a:ext>
              </a:extLst>
            </p:cNvPr>
            <p:cNvSpPr txBox="1"/>
            <p:nvPr/>
          </p:nvSpPr>
          <p:spPr>
            <a:xfrm>
              <a:off x="4422462" y="3334395"/>
              <a:ext cx="1885516" cy="400110"/>
            </a:xfrm>
            <a:prstGeom prst="rect">
              <a:avLst/>
            </a:prstGeom>
            <a:noFill/>
          </p:spPr>
          <p:txBody>
            <a:bodyPr wrap="none" rtlCol="0">
              <a:spAutoFit/>
            </a:bodyPr>
            <a:lstStyle/>
            <a:p>
              <a:r>
                <a:rPr lang="nb-NO" sz="2000" b="1" dirty="0" err="1"/>
                <a:t>Governing</a:t>
              </a:r>
              <a:r>
                <a:rPr lang="nb-NO" sz="2000" b="1" dirty="0"/>
                <a:t> Body</a:t>
              </a:r>
            </a:p>
          </p:txBody>
        </p:sp>
        <p:sp>
          <p:nvSpPr>
            <p:cNvPr id="26" name="Ellipse 25">
              <a:extLst>
                <a:ext uri="{FF2B5EF4-FFF2-40B4-BE49-F238E27FC236}">
                  <a16:creationId xmlns:a16="http://schemas.microsoft.com/office/drawing/2014/main" id="{51790E69-33CB-40D0-BBE9-EA3F855B96FE}"/>
                </a:ext>
              </a:extLst>
            </p:cNvPr>
            <p:cNvSpPr/>
            <p:nvPr/>
          </p:nvSpPr>
          <p:spPr>
            <a:xfrm>
              <a:off x="4331978" y="1963210"/>
              <a:ext cx="2009974" cy="5101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b-NO" dirty="0"/>
                <a:t>Stakeholders</a:t>
              </a:r>
            </a:p>
          </p:txBody>
        </p:sp>
        <p:sp>
          <p:nvSpPr>
            <p:cNvPr id="27" name="Pil: ned 26">
              <a:extLst>
                <a:ext uri="{FF2B5EF4-FFF2-40B4-BE49-F238E27FC236}">
                  <a16:creationId xmlns:a16="http://schemas.microsoft.com/office/drawing/2014/main" id="{8251DE48-F11D-4EE3-A476-A0C17DBB5290}"/>
                </a:ext>
              </a:extLst>
            </p:cNvPr>
            <p:cNvSpPr/>
            <p:nvPr/>
          </p:nvSpPr>
          <p:spPr>
            <a:xfrm>
              <a:off x="4774318" y="2473465"/>
              <a:ext cx="509165" cy="334621"/>
            </a:xfrm>
            <a:prstGeom prst="downArrow">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28" name="Pil: ned 27">
              <a:extLst>
                <a:ext uri="{FF2B5EF4-FFF2-40B4-BE49-F238E27FC236}">
                  <a16:creationId xmlns:a16="http://schemas.microsoft.com/office/drawing/2014/main" id="{EBCE6603-8C93-4044-890F-9B6537E4C156}"/>
                </a:ext>
              </a:extLst>
            </p:cNvPr>
            <p:cNvSpPr/>
            <p:nvPr/>
          </p:nvSpPr>
          <p:spPr>
            <a:xfrm rot="10800000">
              <a:off x="5336965" y="2481040"/>
              <a:ext cx="509165" cy="334621"/>
            </a:xfrm>
            <a:prstGeom prst="downArrow">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29" name="Rektangel: avrundede hjørner 28">
              <a:extLst>
                <a:ext uri="{FF2B5EF4-FFF2-40B4-BE49-F238E27FC236}">
                  <a16:creationId xmlns:a16="http://schemas.microsoft.com/office/drawing/2014/main" id="{9B538A77-CC4F-41B6-A7D8-C1540F80367D}"/>
                </a:ext>
              </a:extLst>
            </p:cNvPr>
            <p:cNvSpPr/>
            <p:nvPr/>
          </p:nvSpPr>
          <p:spPr>
            <a:xfrm>
              <a:off x="6701864" y="2219327"/>
              <a:ext cx="1041426" cy="421448"/>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b-NO" dirty="0" err="1"/>
                <a:t>Assure</a:t>
              </a:r>
              <a:endParaRPr lang="nb-NO" dirty="0"/>
            </a:p>
          </p:txBody>
        </p:sp>
        <p:sp>
          <p:nvSpPr>
            <p:cNvPr id="30" name="Pil: ned 29">
              <a:extLst>
                <a:ext uri="{FF2B5EF4-FFF2-40B4-BE49-F238E27FC236}">
                  <a16:creationId xmlns:a16="http://schemas.microsoft.com/office/drawing/2014/main" id="{0778E9E7-F9A0-4F59-AC97-69EC4AD086B7}"/>
                </a:ext>
              </a:extLst>
            </p:cNvPr>
            <p:cNvSpPr/>
            <p:nvPr/>
          </p:nvSpPr>
          <p:spPr>
            <a:xfrm>
              <a:off x="6691167" y="2654898"/>
              <a:ext cx="260478" cy="220461"/>
            </a:xfrm>
            <a:prstGeom prst="downArrow">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31" name="Pil: ned 30">
              <a:extLst>
                <a:ext uri="{FF2B5EF4-FFF2-40B4-BE49-F238E27FC236}">
                  <a16:creationId xmlns:a16="http://schemas.microsoft.com/office/drawing/2014/main" id="{57EEC419-94C6-411D-A848-85667CF55E7C}"/>
                </a:ext>
              </a:extLst>
            </p:cNvPr>
            <p:cNvSpPr/>
            <p:nvPr/>
          </p:nvSpPr>
          <p:spPr>
            <a:xfrm rot="10800000">
              <a:off x="6951644" y="2641572"/>
              <a:ext cx="260479" cy="251682"/>
            </a:xfrm>
            <a:prstGeom prst="downArrow">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32" name="TekstSylinder 31">
              <a:extLst>
                <a:ext uri="{FF2B5EF4-FFF2-40B4-BE49-F238E27FC236}">
                  <a16:creationId xmlns:a16="http://schemas.microsoft.com/office/drawing/2014/main" id="{CA6B39DD-6EB7-4F20-95FA-01AD41B6AEC0}"/>
                </a:ext>
              </a:extLst>
            </p:cNvPr>
            <p:cNvSpPr txBox="1"/>
            <p:nvPr/>
          </p:nvSpPr>
          <p:spPr>
            <a:xfrm>
              <a:off x="7115565" y="2742834"/>
              <a:ext cx="1074333" cy="261610"/>
            </a:xfrm>
            <a:prstGeom prst="rect">
              <a:avLst/>
            </a:prstGeom>
            <a:noFill/>
          </p:spPr>
          <p:txBody>
            <a:bodyPr wrap="none" rtlCol="0">
              <a:spAutoFit/>
            </a:bodyPr>
            <a:lstStyle/>
            <a:p>
              <a:r>
                <a:rPr lang="nb-NO" sz="1100" dirty="0" err="1"/>
                <a:t>External</a:t>
              </a:r>
              <a:r>
                <a:rPr lang="nb-NO" sz="1100" dirty="0"/>
                <a:t> </a:t>
              </a:r>
              <a:r>
                <a:rPr lang="nb-NO" sz="1100" dirty="0" err="1"/>
                <a:t>review</a:t>
              </a:r>
              <a:endParaRPr lang="nb-NO" sz="1100" dirty="0"/>
            </a:p>
          </p:txBody>
        </p:sp>
      </p:grpSp>
    </p:spTree>
    <p:extLst>
      <p:ext uri="{BB962C8B-B14F-4D97-AF65-F5344CB8AC3E}">
        <p14:creationId xmlns:p14="http://schemas.microsoft.com/office/powerpoint/2010/main" val="42811810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23AA7709-B3BB-465F-84BD-3E0C9B5B20F6}"/>
              </a:ext>
            </a:extLst>
          </p:cNvPr>
          <p:cNvSpPr>
            <a:spLocks noGrp="1"/>
          </p:cNvSpPr>
          <p:nvPr>
            <p:ph type="title"/>
          </p:nvPr>
        </p:nvSpPr>
        <p:spPr/>
        <p:txBody>
          <a:bodyPr/>
          <a:lstStyle/>
          <a:p>
            <a:r>
              <a:rPr lang="nb-NO" dirty="0"/>
              <a:t>ISO27014 </a:t>
            </a:r>
            <a:r>
              <a:rPr lang="nb-NO" dirty="0" err="1"/>
              <a:t>vs</a:t>
            </a:r>
            <a:r>
              <a:rPr lang="nb-NO" dirty="0"/>
              <a:t> ISO27001</a:t>
            </a:r>
          </a:p>
        </p:txBody>
      </p:sp>
      <p:pic>
        <p:nvPicPr>
          <p:cNvPr id="3" name="Bilde 2">
            <a:extLst>
              <a:ext uri="{FF2B5EF4-FFF2-40B4-BE49-F238E27FC236}">
                <a16:creationId xmlns:a16="http://schemas.microsoft.com/office/drawing/2014/main" id="{4CD6749F-9139-4F18-8814-FA9203EF0F33}"/>
              </a:ext>
            </a:extLst>
          </p:cNvPr>
          <p:cNvPicPr>
            <a:picLocks noChangeAspect="1"/>
          </p:cNvPicPr>
          <p:nvPr/>
        </p:nvPicPr>
        <p:blipFill>
          <a:blip r:embed="rId2"/>
          <a:stretch>
            <a:fillRect/>
          </a:stretch>
        </p:blipFill>
        <p:spPr>
          <a:xfrm>
            <a:off x="2577432" y="1992956"/>
            <a:ext cx="6673775" cy="4727734"/>
          </a:xfrm>
          <a:prstGeom prst="rect">
            <a:avLst/>
          </a:prstGeom>
        </p:spPr>
      </p:pic>
    </p:spTree>
    <p:extLst>
      <p:ext uri="{BB962C8B-B14F-4D97-AF65-F5344CB8AC3E}">
        <p14:creationId xmlns:p14="http://schemas.microsoft.com/office/powerpoint/2010/main" val="33710380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err="1"/>
              <a:t>Evaluate</a:t>
            </a:r>
            <a:endParaRPr lang="nb-NO" dirty="0"/>
          </a:p>
        </p:txBody>
      </p:sp>
      <p:sp>
        <p:nvSpPr>
          <p:cNvPr id="7" name="Plassholder for tekst 6"/>
          <p:cNvSpPr>
            <a:spLocks noGrp="1"/>
          </p:cNvSpPr>
          <p:nvPr>
            <p:ph type="body" idx="1"/>
          </p:nvPr>
        </p:nvSpPr>
        <p:spPr>
          <a:xfrm>
            <a:off x="1044000" y="1979999"/>
            <a:ext cx="10177198" cy="898373"/>
          </a:xfrm>
        </p:spPr>
        <p:txBody>
          <a:bodyPr/>
          <a:lstStyle/>
          <a:p>
            <a:r>
              <a:rPr lang="nb-NO" i="1" dirty="0"/>
              <a:t>This is </a:t>
            </a:r>
            <a:r>
              <a:rPr lang="nb-NO" i="1" dirty="0" err="1"/>
              <a:t>the</a:t>
            </a:r>
            <a:r>
              <a:rPr lang="nb-NO" i="1" dirty="0"/>
              <a:t> </a:t>
            </a:r>
            <a:r>
              <a:rPr lang="nb-NO" i="1" dirty="0" err="1"/>
              <a:t>process</a:t>
            </a:r>
            <a:r>
              <a:rPr lang="nb-NO" i="1" dirty="0"/>
              <a:t> </a:t>
            </a:r>
            <a:r>
              <a:rPr lang="nb-NO" i="1" dirty="0" err="1"/>
              <a:t>that</a:t>
            </a:r>
            <a:r>
              <a:rPr lang="nb-NO" i="1" dirty="0"/>
              <a:t> </a:t>
            </a:r>
            <a:r>
              <a:rPr lang="nb-NO" i="1" dirty="0" err="1"/>
              <a:t>consider</a:t>
            </a:r>
            <a:r>
              <a:rPr lang="nb-NO" i="1" dirty="0"/>
              <a:t> </a:t>
            </a:r>
            <a:r>
              <a:rPr lang="nb-NO" i="1" dirty="0" err="1"/>
              <a:t>the</a:t>
            </a:r>
            <a:r>
              <a:rPr lang="nb-NO" i="1" dirty="0"/>
              <a:t> </a:t>
            </a:r>
            <a:r>
              <a:rPr lang="nb-NO" i="1" dirty="0" err="1"/>
              <a:t>current</a:t>
            </a:r>
            <a:r>
              <a:rPr lang="nb-NO" i="1" dirty="0"/>
              <a:t> and </a:t>
            </a:r>
            <a:r>
              <a:rPr lang="nb-NO" i="1" dirty="0" err="1"/>
              <a:t>forecast</a:t>
            </a:r>
            <a:r>
              <a:rPr lang="nb-NO" i="1" dirty="0"/>
              <a:t> </a:t>
            </a:r>
            <a:r>
              <a:rPr lang="nb-NO" i="1" dirty="0" err="1"/>
              <a:t>achievement</a:t>
            </a:r>
            <a:r>
              <a:rPr lang="nb-NO" i="1" dirty="0"/>
              <a:t> </a:t>
            </a:r>
            <a:r>
              <a:rPr lang="nb-NO" i="1" dirty="0" err="1"/>
              <a:t>of</a:t>
            </a:r>
            <a:r>
              <a:rPr lang="nb-NO" i="1" dirty="0"/>
              <a:t> </a:t>
            </a:r>
            <a:r>
              <a:rPr lang="nb-NO" i="1" dirty="0" err="1"/>
              <a:t>security</a:t>
            </a:r>
            <a:r>
              <a:rPr lang="nb-NO" i="1" dirty="0"/>
              <a:t> </a:t>
            </a:r>
            <a:r>
              <a:rPr lang="nb-NO" i="1" dirty="0" err="1"/>
              <a:t>objectives</a:t>
            </a:r>
            <a:r>
              <a:rPr lang="nb-NO" i="1" dirty="0"/>
              <a:t> </a:t>
            </a:r>
            <a:r>
              <a:rPr lang="nb-NO" i="1" dirty="0" err="1"/>
              <a:t>based</a:t>
            </a:r>
            <a:r>
              <a:rPr lang="nb-NO" i="1" dirty="0"/>
              <a:t> </a:t>
            </a:r>
            <a:r>
              <a:rPr lang="nb-NO" i="1" dirty="0" err="1"/>
              <a:t>on</a:t>
            </a:r>
            <a:r>
              <a:rPr lang="nb-NO" i="1" dirty="0"/>
              <a:t> </a:t>
            </a:r>
            <a:r>
              <a:rPr lang="nb-NO" i="1" dirty="0" err="1"/>
              <a:t>current</a:t>
            </a:r>
            <a:r>
              <a:rPr lang="nb-NO" i="1" dirty="0"/>
              <a:t> </a:t>
            </a:r>
            <a:r>
              <a:rPr lang="nb-NO" i="1" dirty="0" err="1"/>
              <a:t>processes</a:t>
            </a:r>
            <a:r>
              <a:rPr lang="nb-NO" i="1" dirty="0"/>
              <a:t> and </a:t>
            </a:r>
            <a:r>
              <a:rPr lang="nb-NO" i="1" dirty="0" err="1"/>
              <a:t>planned</a:t>
            </a:r>
            <a:r>
              <a:rPr lang="nb-NO" i="1" dirty="0"/>
              <a:t> </a:t>
            </a:r>
            <a:r>
              <a:rPr lang="nb-NO" i="1" dirty="0" err="1"/>
              <a:t>changes</a:t>
            </a:r>
            <a:r>
              <a:rPr lang="nb-NO" i="1" dirty="0"/>
              <a:t>, and </a:t>
            </a:r>
            <a:r>
              <a:rPr lang="nb-NO" i="1" dirty="0" err="1"/>
              <a:t>determines</a:t>
            </a:r>
            <a:r>
              <a:rPr lang="nb-NO" i="1" dirty="0"/>
              <a:t> </a:t>
            </a:r>
            <a:r>
              <a:rPr lang="nb-NO" i="1" dirty="0" err="1"/>
              <a:t>where</a:t>
            </a:r>
            <a:r>
              <a:rPr lang="nb-NO" i="1" dirty="0"/>
              <a:t> </a:t>
            </a:r>
            <a:r>
              <a:rPr lang="nb-NO" i="1" dirty="0" err="1"/>
              <a:t>any</a:t>
            </a:r>
            <a:r>
              <a:rPr lang="nb-NO" i="1" dirty="0"/>
              <a:t> </a:t>
            </a:r>
            <a:r>
              <a:rPr lang="nb-NO" i="1" dirty="0" err="1"/>
              <a:t>adjustments</a:t>
            </a:r>
            <a:r>
              <a:rPr lang="nb-NO" i="1" dirty="0"/>
              <a:t> </a:t>
            </a:r>
            <a:r>
              <a:rPr lang="nb-NO" i="1" dirty="0" err="1"/>
              <a:t>are</a:t>
            </a:r>
            <a:r>
              <a:rPr lang="nb-NO" i="1" dirty="0"/>
              <a:t> </a:t>
            </a:r>
            <a:r>
              <a:rPr lang="nb-NO" i="1" dirty="0" err="1"/>
              <a:t>required</a:t>
            </a:r>
            <a:r>
              <a:rPr lang="nb-NO" i="1" dirty="0"/>
              <a:t>.</a:t>
            </a:r>
          </a:p>
          <a:p>
            <a:endParaRPr lang="nb-NO" dirty="0"/>
          </a:p>
        </p:txBody>
      </p:sp>
      <p:sp>
        <p:nvSpPr>
          <p:cNvPr id="5" name="Rektangel 4"/>
          <p:cNvSpPr/>
          <p:nvPr/>
        </p:nvSpPr>
        <p:spPr>
          <a:xfrm>
            <a:off x="5974813" y="3244334"/>
            <a:ext cx="242374"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b-NO" sz="18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 </a:t>
            </a:r>
            <a:endParaRPr kumimoji="0" lang="nb-NO"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 name="Plassholder for innhold 5">
            <a:extLst>
              <a:ext uri="{FF2B5EF4-FFF2-40B4-BE49-F238E27FC236}">
                <a16:creationId xmlns:a16="http://schemas.microsoft.com/office/drawing/2014/main" id="{B387115A-8EB7-4D03-A537-5F8D0C94E00D}"/>
              </a:ext>
            </a:extLst>
          </p:cNvPr>
          <p:cNvSpPr>
            <a:spLocks noGrp="1"/>
          </p:cNvSpPr>
          <p:nvPr>
            <p:ph sz="quarter" idx="4"/>
          </p:nvPr>
        </p:nvSpPr>
        <p:spPr>
          <a:xfrm>
            <a:off x="1281730" y="3244334"/>
            <a:ext cx="4994190" cy="2974088"/>
          </a:xfrm>
        </p:spPr>
        <p:txBody>
          <a:bodyPr/>
          <a:lstStyle/>
          <a:p>
            <a:r>
              <a:rPr lang="nb-NO" sz="2000" dirty="0"/>
              <a:t>Ensure </a:t>
            </a:r>
            <a:r>
              <a:rPr lang="nb-NO" sz="2000" dirty="0" err="1"/>
              <a:t>that</a:t>
            </a:r>
            <a:r>
              <a:rPr lang="nb-NO" sz="2000" dirty="0"/>
              <a:t> </a:t>
            </a:r>
            <a:r>
              <a:rPr lang="nb-NO" sz="2000" dirty="0" err="1"/>
              <a:t>the</a:t>
            </a:r>
            <a:r>
              <a:rPr lang="nb-NO" sz="2000" dirty="0"/>
              <a:t> </a:t>
            </a:r>
            <a:r>
              <a:rPr lang="nb-NO" sz="2000" dirty="0" err="1"/>
              <a:t>sector</a:t>
            </a:r>
            <a:r>
              <a:rPr lang="nb-NO" sz="2000" dirty="0"/>
              <a:t> </a:t>
            </a:r>
            <a:r>
              <a:rPr lang="nb-NO" sz="2000" dirty="0" err="1"/>
              <a:t>initiatives</a:t>
            </a:r>
            <a:r>
              <a:rPr lang="nb-NO" sz="2000" dirty="0"/>
              <a:t> </a:t>
            </a:r>
            <a:r>
              <a:rPr lang="nb-NO" sz="2000" dirty="0" err="1"/>
              <a:t>take</a:t>
            </a:r>
            <a:r>
              <a:rPr lang="nb-NO" sz="2000" dirty="0"/>
              <a:t> </a:t>
            </a:r>
            <a:r>
              <a:rPr lang="nb-NO" sz="2000" dirty="0" err="1"/>
              <a:t>into</a:t>
            </a:r>
            <a:r>
              <a:rPr lang="nb-NO" sz="2000" dirty="0"/>
              <a:t> </a:t>
            </a:r>
            <a:r>
              <a:rPr lang="nb-NO" sz="2000" dirty="0" err="1"/>
              <a:t>account</a:t>
            </a:r>
            <a:r>
              <a:rPr lang="nb-NO" sz="2000" dirty="0"/>
              <a:t> </a:t>
            </a:r>
            <a:r>
              <a:rPr lang="nb-NO" sz="2000" dirty="0" err="1"/>
              <a:t>information</a:t>
            </a:r>
            <a:r>
              <a:rPr lang="nb-NO" sz="2000" dirty="0"/>
              <a:t> </a:t>
            </a:r>
            <a:r>
              <a:rPr lang="nb-NO" sz="2000" dirty="0" err="1"/>
              <a:t>security</a:t>
            </a:r>
            <a:r>
              <a:rPr lang="nb-NO" sz="2000" dirty="0"/>
              <a:t> </a:t>
            </a:r>
            <a:r>
              <a:rPr lang="nb-NO" sz="2000" dirty="0" err="1"/>
              <a:t>issues</a:t>
            </a:r>
            <a:endParaRPr lang="nb-NO" sz="2000" dirty="0"/>
          </a:p>
          <a:p>
            <a:r>
              <a:rPr lang="nb-NO" sz="2000" dirty="0" err="1"/>
              <a:t>Respond</a:t>
            </a:r>
            <a:r>
              <a:rPr lang="nb-NO" sz="2000" dirty="0"/>
              <a:t> to </a:t>
            </a:r>
            <a:r>
              <a:rPr lang="nb-NO" sz="2000" dirty="0" err="1"/>
              <a:t>information</a:t>
            </a:r>
            <a:r>
              <a:rPr lang="nb-NO" sz="2000" dirty="0"/>
              <a:t> </a:t>
            </a:r>
            <a:r>
              <a:rPr lang="nb-NO" sz="2000" dirty="0" err="1"/>
              <a:t>security</a:t>
            </a:r>
            <a:r>
              <a:rPr lang="nb-NO" sz="2000" dirty="0"/>
              <a:t> </a:t>
            </a:r>
            <a:r>
              <a:rPr lang="nb-NO" sz="2000" dirty="0" err="1"/>
              <a:t>performance</a:t>
            </a:r>
            <a:r>
              <a:rPr lang="nb-NO" sz="2000" dirty="0"/>
              <a:t> </a:t>
            </a:r>
            <a:r>
              <a:rPr lang="nb-NO" sz="2000" dirty="0" err="1"/>
              <a:t>results</a:t>
            </a:r>
            <a:r>
              <a:rPr lang="nb-NO" sz="2000" dirty="0"/>
              <a:t>, </a:t>
            </a:r>
            <a:r>
              <a:rPr lang="nb-NO" sz="2000" dirty="0" err="1"/>
              <a:t>prioritize</a:t>
            </a:r>
            <a:r>
              <a:rPr lang="nb-NO" sz="2000" dirty="0"/>
              <a:t> and </a:t>
            </a:r>
            <a:r>
              <a:rPr lang="nb-NO" sz="2000" dirty="0" err="1"/>
              <a:t>initiate</a:t>
            </a:r>
            <a:r>
              <a:rPr lang="nb-NO" sz="2000" dirty="0"/>
              <a:t> </a:t>
            </a:r>
            <a:r>
              <a:rPr lang="nb-NO" sz="2000" dirty="0" err="1"/>
              <a:t>required</a:t>
            </a:r>
            <a:r>
              <a:rPr lang="nb-NO" sz="2000" dirty="0"/>
              <a:t> </a:t>
            </a:r>
            <a:r>
              <a:rPr lang="nb-NO" sz="2000" dirty="0" err="1"/>
              <a:t>actions</a:t>
            </a:r>
            <a:endParaRPr lang="nb-NO" sz="2000" dirty="0"/>
          </a:p>
          <a:p>
            <a:r>
              <a:rPr lang="nb-NO" sz="2000" dirty="0"/>
              <a:t>Ensure </a:t>
            </a:r>
            <a:r>
              <a:rPr lang="nb-NO" sz="2000" dirty="0" err="1"/>
              <a:t>that</a:t>
            </a:r>
            <a:r>
              <a:rPr lang="nb-NO" sz="2000" dirty="0"/>
              <a:t> </a:t>
            </a:r>
            <a:r>
              <a:rPr lang="nb-NO" sz="2000" dirty="0" err="1"/>
              <a:t>information</a:t>
            </a:r>
            <a:r>
              <a:rPr lang="nb-NO" sz="2000" dirty="0"/>
              <a:t> </a:t>
            </a:r>
            <a:r>
              <a:rPr lang="nb-NO" sz="2000" dirty="0" err="1"/>
              <a:t>security</a:t>
            </a:r>
            <a:r>
              <a:rPr lang="nb-NO" sz="2000" dirty="0"/>
              <a:t> supports and </a:t>
            </a:r>
            <a:r>
              <a:rPr lang="nb-NO" sz="2000" dirty="0" err="1"/>
              <a:t>sustain</a:t>
            </a:r>
            <a:r>
              <a:rPr lang="nb-NO" sz="2000" dirty="0"/>
              <a:t> </a:t>
            </a:r>
            <a:r>
              <a:rPr lang="nb-NO" sz="2000" dirty="0" err="1"/>
              <a:t>the</a:t>
            </a:r>
            <a:r>
              <a:rPr lang="nb-NO" sz="2000" dirty="0"/>
              <a:t> </a:t>
            </a:r>
            <a:r>
              <a:rPr lang="nb-NO" sz="2000" dirty="0" err="1"/>
              <a:t>sector</a:t>
            </a:r>
            <a:r>
              <a:rPr lang="nb-NO" sz="2000" dirty="0"/>
              <a:t> </a:t>
            </a:r>
            <a:r>
              <a:rPr lang="nb-NO" sz="2000" dirty="0" err="1"/>
              <a:t>objectives</a:t>
            </a:r>
            <a:endParaRPr lang="nb-NO" sz="2000" dirty="0"/>
          </a:p>
          <a:p>
            <a:r>
              <a:rPr lang="nb-NO" sz="2000" dirty="0" err="1"/>
              <a:t>Submit</a:t>
            </a:r>
            <a:r>
              <a:rPr lang="nb-NO" sz="2000" dirty="0"/>
              <a:t> </a:t>
            </a:r>
            <a:r>
              <a:rPr lang="nb-NO" sz="2000" dirty="0" err="1"/>
              <a:t>new</a:t>
            </a:r>
            <a:r>
              <a:rPr lang="nb-NO" sz="2000" dirty="0"/>
              <a:t> </a:t>
            </a:r>
            <a:r>
              <a:rPr lang="nb-NO" sz="2000" dirty="0" err="1"/>
              <a:t>projects</a:t>
            </a:r>
            <a:r>
              <a:rPr lang="nb-NO" sz="2000" dirty="0"/>
              <a:t> </a:t>
            </a:r>
            <a:r>
              <a:rPr lang="nb-NO" sz="2000" dirty="0" err="1"/>
              <a:t>with</a:t>
            </a:r>
            <a:r>
              <a:rPr lang="nb-NO" sz="2000" dirty="0"/>
              <a:t> </a:t>
            </a:r>
            <a:r>
              <a:rPr lang="nb-NO" sz="2000" dirty="0" err="1"/>
              <a:t>impact</a:t>
            </a:r>
            <a:r>
              <a:rPr lang="nb-NO" sz="2000" dirty="0"/>
              <a:t> to </a:t>
            </a:r>
            <a:r>
              <a:rPr lang="nb-NO" sz="2000" dirty="0" err="1"/>
              <a:t>governing</a:t>
            </a:r>
            <a:r>
              <a:rPr lang="nb-NO" sz="2000" dirty="0"/>
              <a:t> body.</a:t>
            </a:r>
          </a:p>
        </p:txBody>
      </p:sp>
    </p:spTree>
    <p:extLst>
      <p:ext uri="{BB962C8B-B14F-4D97-AF65-F5344CB8AC3E}">
        <p14:creationId xmlns:p14="http://schemas.microsoft.com/office/powerpoint/2010/main" val="23893521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Direct</a:t>
            </a:r>
          </a:p>
        </p:txBody>
      </p:sp>
      <p:sp>
        <p:nvSpPr>
          <p:cNvPr id="7" name="Plassholder for tekst 6"/>
          <p:cNvSpPr>
            <a:spLocks noGrp="1"/>
          </p:cNvSpPr>
          <p:nvPr>
            <p:ph type="body" idx="1"/>
          </p:nvPr>
        </p:nvSpPr>
        <p:spPr>
          <a:xfrm>
            <a:off x="1044000" y="1979999"/>
            <a:ext cx="10177198" cy="898373"/>
          </a:xfrm>
        </p:spPr>
        <p:txBody>
          <a:bodyPr/>
          <a:lstStyle/>
          <a:p>
            <a:r>
              <a:rPr lang="nb-NO" i="1" dirty="0"/>
              <a:t>This is </a:t>
            </a:r>
            <a:r>
              <a:rPr lang="nb-NO" i="1" dirty="0" err="1"/>
              <a:t>the</a:t>
            </a:r>
            <a:r>
              <a:rPr lang="nb-NO" i="1" dirty="0"/>
              <a:t> </a:t>
            </a:r>
            <a:r>
              <a:rPr lang="nb-NO" i="1" dirty="0" err="1"/>
              <a:t>process</a:t>
            </a:r>
            <a:r>
              <a:rPr lang="nb-NO" i="1" dirty="0"/>
              <a:t> by </a:t>
            </a:r>
            <a:r>
              <a:rPr lang="nb-NO" i="1" dirty="0" err="1"/>
              <a:t>which</a:t>
            </a:r>
            <a:r>
              <a:rPr lang="nb-NO" i="1" dirty="0"/>
              <a:t> </a:t>
            </a:r>
            <a:r>
              <a:rPr lang="nb-NO" i="1" dirty="0" err="1"/>
              <a:t>the</a:t>
            </a:r>
            <a:r>
              <a:rPr lang="nb-NO" i="1" dirty="0"/>
              <a:t> </a:t>
            </a:r>
            <a:r>
              <a:rPr lang="nb-NO" i="1" dirty="0" err="1"/>
              <a:t>governing</a:t>
            </a:r>
            <a:r>
              <a:rPr lang="nb-NO" i="1" dirty="0"/>
              <a:t> body </a:t>
            </a:r>
            <a:r>
              <a:rPr lang="nb-NO" i="1" dirty="0" err="1"/>
              <a:t>gives</a:t>
            </a:r>
            <a:r>
              <a:rPr lang="nb-NO" i="1" dirty="0"/>
              <a:t> </a:t>
            </a:r>
            <a:r>
              <a:rPr lang="nb-NO" i="1" dirty="0" err="1"/>
              <a:t>direction</a:t>
            </a:r>
            <a:r>
              <a:rPr lang="nb-NO" i="1" dirty="0"/>
              <a:t> </a:t>
            </a:r>
            <a:r>
              <a:rPr lang="nb-NO" i="1" dirty="0" err="1"/>
              <a:t>about</a:t>
            </a:r>
            <a:r>
              <a:rPr lang="nb-NO" i="1" dirty="0"/>
              <a:t> </a:t>
            </a:r>
            <a:r>
              <a:rPr lang="nb-NO" i="1" dirty="0" err="1"/>
              <a:t>information</a:t>
            </a:r>
            <a:r>
              <a:rPr lang="nb-NO" i="1" dirty="0"/>
              <a:t> </a:t>
            </a:r>
            <a:r>
              <a:rPr lang="nb-NO" i="1" dirty="0" err="1"/>
              <a:t>security</a:t>
            </a:r>
            <a:r>
              <a:rPr lang="nb-NO" i="1" dirty="0"/>
              <a:t> </a:t>
            </a:r>
            <a:r>
              <a:rPr lang="nb-NO" i="1" dirty="0" err="1"/>
              <a:t>objectives</a:t>
            </a:r>
            <a:r>
              <a:rPr lang="nb-NO" i="1" dirty="0"/>
              <a:t> and </a:t>
            </a:r>
            <a:r>
              <a:rPr lang="nb-NO" i="1" dirty="0" err="1"/>
              <a:t>strategy</a:t>
            </a:r>
            <a:r>
              <a:rPr lang="nb-NO" i="1" dirty="0"/>
              <a:t> </a:t>
            </a:r>
            <a:r>
              <a:rPr lang="nb-NO" i="1" dirty="0" err="1"/>
              <a:t>that</a:t>
            </a:r>
            <a:r>
              <a:rPr lang="nb-NO" i="1" dirty="0"/>
              <a:t> </a:t>
            </a:r>
            <a:r>
              <a:rPr lang="nb-NO" i="1" dirty="0" err="1"/>
              <a:t>need</a:t>
            </a:r>
            <a:r>
              <a:rPr lang="nb-NO" i="1" dirty="0"/>
              <a:t> to be </a:t>
            </a:r>
            <a:r>
              <a:rPr lang="nb-NO" i="1" dirty="0" err="1"/>
              <a:t>implemented</a:t>
            </a:r>
            <a:r>
              <a:rPr lang="nb-NO" i="1" dirty="0"/>
              <a:t>.</a:t>
            </a:r>
          </a:p>
          <a:p>
            <a:endParaRPr lang="nb-NO" dirty="0"/>
          </a:p>
        </p:txBody>
      </p:sp>
      <p:sp>
        <p:nvSpPr>
          <p:cNvPr id="3" name="TekstSylinder 2"/>
          <p:cNvSpPr txBox="1"/>
          <p:nvPr/>
        </p:nvSpPr>
        <p:spPr>
          <a:xfrm>
            <a:off x="838200" y="1820984"/>
            <a:ext cx="3296138"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b-NO" sz="1800" b="1" i="1" u="none" strike="noStrike" kern="1200" cap="none" spc="0" normalizeH="0" baseline="0" noProof="0">
                <a:ln>
                  <a:noFill/>
                </a:ln>
                <a:solidFill>
                  <a:prstClr val="black"/>
                </a:solidFill>
                <a:effectLst/>
                <a:uLnTx/>
                <a:uFillTx/>
                <a:latin typeface="Calibri" panose="020F0502020204030204"/>
                <a:ea typeface="+mn-ea"/>
                <a:cs typeface="+mn-cs"/>
              </a:rPr>
              <a:t> </a:t>
            </a:r>
          </a:p>
        </p:txBody>
      </p:sp>
      <p:sp>
        <p:nvSpPr>
          <p:cNvPr id="5" name="Rektangel 4"/>
          <p:cNvSpPr/>
          <p:nvPr/>
        </p:nvSpPr>
        <p:spPr>
          <a:xfrm>
            <a:off x="5974813" y="3244334"/>
            <a:ext cx="242374"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b-NO" sz="18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 </a:t>
            </a:r>
            <a:endParaRPr kumimoji="0" lang="nb-NO"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 name="Plassholder for innhold 5">
            <a:extLst>
              <a:ext uri="{FF2B5EF4-FFF2-40B4-BE49-F238E27FC236}">
                <a16:creationId xmlns:a16="http://schemas.microsoft.com/office/drawing/2014/main" id="{B387115A-8EB7-4D03-A537-5F8D0C94E00D}"/>
              </a:ext>
            </a:extLst>
          </p:cNvPr>
          <p:cNvSpPr>
            <a:spLocks noGrp="1"/>
          </p:cNvSpPr>
          <p:nvPr>
            <p:ph sz="quarter" idx="4"/>
          </p:nvPr>
        </p:nvSpPr>
        <p:spPr>
          <a:xfrm>
            <a:off x="1281730" y="3037387"/>
            <a:ext cx="4994190" cy="2974088"/>
          </a:xfrm>
        </p:spPr>
        <p:txBody>
          <a:bodyPr/>
          <a:lstStyle/>
          <a:p>
            <a:r>
              <a:rPr lang="nb-NO" dirty="0"/>
              <a:t>The </a:t>
            </a:r>
            <a:r>
              <a:rPr lang="nb-NO" dirty="0" err="1"/>
              <a:t>level</a:t>
            </a:r>
            <a:r>
              <a:rPr lang="nb-NO" dirty="0"/>
              <a:t> </a:t>
            </a:r>
            <a:r>
              <a:rPr lang="nb-NO" dirty="0" err="1"/>
              <a:t>of</a:t>
            </a:r>
            <a:r>
              <a:rPr lang="nb-NO" dirty="0"/>
              <a:t> </a:t>
            </a:r>
            <a:r>
              <a:rPr lang="nb-NO" dirty="0" err="1"/>
              <a:t>resources</a:t>
            </a:r>
            <a:endParaRPr lang="nb-NO" dirty="0"/>
          </a:p>
          <a:p>
            <a:r>
              <a:rPr lang="nb-NO" dirty="0" err="1"/>
              <a:t>Prioritation</a:t>
            </a:r>
            <a:r>
              <a:rPr lang="nb-NO" dirty="0"/>
              <a:t> </a:t>
            </a:r>
            <a:r>
              <a:rPr lang="nb-NO" dirty="0" err="1"/>
              <a:t>of</a:t>
            </a:r>
            <a:r>
              <a:rPr lang="nb-NO" dirty="0"/>
              <a:t> </a:t>
            </a:r>
            <a:r>
              <a:rPr lang="nb-NO" dirty="0" err="1"/>
              <a:t>needed</a:t>
            </a:r>
            <a:r>
              <a:rPr lang="nb-NO" dirty="0"/>
              <a:t> </a:t>
            </a:r>
            <a:r>
              <a:rPr lang="nb-NO" dirty="0" err="1"/>
              <a:t>activities</a:t>
            </a:r>
            <a:endParaRPr lang="nb-NO" dirty="0"/>
          </a:p>
          <a:p>
            <a:r>
              <a:rPr lang="nb-NO" dirty="0" err="1"/>
              <a:t>Strategies</a:t>
            </a:r>
            <a:endParaRPr lang="nb-NO" dirty="0"/>
          </a:p>
          <a:p>
            <a:r>
              <a:rPr lang="nb-NO" dirty="0" err="1"/>
              <a:t>Policies</a:t>
            </a:r>
            <a:r>
              <a:rPr lang="nb-NO" dirty="0"/>
              <a:t> and action plans</a:t>
            </a:r>
          </a:p>
          <a:p>
            <a:r>
              <a:rPr lang="nb-NO" dirty="0" err="1"/>
              <a:t>Define</a:t>
            </a:r>
            <a:r>
              <a:rPr lang="nb-NO" dirty="0"/>
              <a:t> risk </a:t>
            </a:r>
            <a:r>
              <a:rPr lang="nb-NO" dirty="0" err="1"/>
              <a:t>acceptance</a:t>
            </a:r>
            <a:endParaRPr lang="nb-NO" dirty="0"/>
          </a:p>
          <a:p>
            <a:r>
              <a:rPr lang="nb-NO" dirty="0"/>
              <a:t>Risk management plans</a:t>
            </a:r>
          </a:p>
        </p:txBody>
      </p:sp>
    </p:spTree>
    <p:extLst>
      <p:ext uri="{BB962C8B-B14F-4D97-AF65-F5344CB8AC3E}">
        <p14:creationId xmlns:p14="http://schemas.microsoft.com/office/powerpoint/2010/main" val="42388173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Monitor</a:t>
            </a:r>
          </a:p>
        </p:txBody>
      </p:sp>
      <p:sp>
        <p:nvSpPr>
          <p:cNvPr id="7" name="Plassholder for tekst 6"/>
          <p:cNvSpPr>
            <a:spLocks noGrp="1"/>
          </p:cNvSpPr>
          <p:nvPr>
            <p:ph type="body" idx="1"/>
          </p:nvPr>
        </p:nvSpPr>
        <p:spPr>
          <a:xfrm>
            <a:off x="1044000" y="1979999"/>
            <a:ext cx="10177198" cy="898373"/>
          </a:xfrm>
        </p:spPr>
        <p:txBody>
          <a:bodyPr/>
          <a:lstStyle/>
          <a:p>
            <a:r>
              <a:rPr lang="nb-NO" i="1" dirty="0"/>
              <a:t>This is </a:t>
            </a:r>
            <a:r>
              <a:rPr lang="nb-NO" i="1" dirty="0" err="1"/>
              <a:t>the</a:t>
            </a:r>
            <a:r>
              <a:rPr lang="nb-NO" i="1" dirty="0"/>
              <a:t> </a:t>
            </a:r>
            <a:r>
              <a:rPr lang="nb-NO" i="1" dirty="0" err="1"/>
              <a:t>process</a:t>
            </a:r>
            <a:r>
              <a:rPr lang="nb-NO" i="1" dirty="0"/>
              <a:t> </a:t>
            </a:r>
            <a:r>
              <a:rPr lang="nb-NO" i="1" dirty="0" err="1"/>
              <a:t>that</a:t>
            </a:r>
            <a:r>
              <a:rPr lang="nb-NO" i="1" dirty="0"/>
              <a:t> </a:t>
            </a:r>
            <a:r>
              <a:rPr lang="nb-NO" i="1" dirty="0" err="1"/>
              <a:t>gives</a:t>
            </a:r>
            <a:r>
              <a:rPr lang="nb-NO" i="1" dirty="0"/>
              <a:t> </a:t>
            </a:r>
            <a:r>
              <a:rPr lang="nb-NO" i="1" dirty="0" err="1"/>
              <a:t>answere</a:t>
            </a:r>
            <a:r>
              <a:rPr lang="nb-NO" i="1" dirty="0"/>
              <a:t> </a:t>
            </a:r>
            <a:r>
              <a:rPr lang="nb-NO" i="1" dirty="0" err="1"/>
              <a:t>on</a:t>
            </a:r>
            <a:r>
              <a:rPr lang="nb-NO" i="1" dirty="0"/>
              <a:t> </a:t>
            </a:r>
            <a:r>
              <a:rPr lang="nb-NO" i="1" dirty="0" err="1"/>
              <a:t>how</a:t>
            </a:r>
            <a:r>
              <a:rPr lang="nb-NO" i="1" dirty="0"/>
              <a:t> </a:t>
            </a:r>
            <a:r>
              <a:rPr lang="nb-NO" i="1" dirty="0" err="1"/>
              <a:t>the</a:t>
            </a:r>
            <a:r>
              <a:rPr lang="nb-NO" i="1" dirty="0"/>
              <a:t> </a:t>
            </a:r>
            <a:r>
              <a:rPr lang="nb-NO" i="1" dirty="0" err="1"/>
              <a:t>state</a:t>
            </a:r>
            <a:r>
              <a:rPr lang="nb-NO" i="1" dirty="0"/>
              <a:t> </a:t>
            </a:r>
            <a:r>
              <a:rPr lang="nb-NO" i="1" dirty="0" err="1"/>
              <a:t>are</a:t>
            </a:r>
            <a:r>
              <a:rPr lang="nb-NO" i="1" dirty="0"/>
              <a:t> and </a:t>
            </a:r>
            <a:r>
              <a:rPr lang="nb-NO" i="1" dirty="0" err="1"/>
              <a:t>enables</a:t>
            </a:r>
            <a:r>
              <a:rPr lang="nb-NO" i="1" dirty="0"/>
              <a:t> </a:t>
            </a:r>
            <a:r>
              <a:rPr lang="nb-NO" i="1" dirty="0" err="1"/>
              <a:t>the</a:t>
            </a:r>
            <a:r>
              <a:rPr lang="nb-NO" i="1" dirty="0"/>
              <a:t> </a:t>
            </a:r>
            <a:r>
              <a:rPr lang="nb-NO" i="1" dirty="0" err="1"/>
              <a:t>governing</a:t>
            </a:r>
            <a:r>
              <a:rPr lang="nb-NO" i="1" dirty="0"/>
              <a:t> body to </a:t>
            </a:r>
            <a:r>
              <a:rPr lang="nb-NO" i="1" dirty="0" err="1"/>
              <a:t>assess</a:t>
            </a:r>
            <a:r>
              <a:rPr lang="nb-NO" i="1" dirty="0"/>
              <a:t> </a:t>
            </a:r>
            <a:r>
              <a:rPr lang="nb-NO" i="1" dirty="0" err="1"/>
              <a:t>the</a:t>
            </a:r>
            <a:r>
              <a:rPr lang="nb-NO" i="1" dirty="0"/>
              <a:t> </a:t>
            </a:r>
            <a:r>
              <a:rPr lang="nb-NO" i="1" dirty="0" err="1"/>
              <a:t>achievement</a:t>
            </a:r>
            <a:r>
              <a:rPr lang="nb-NO" i="1" dirty="0"/>
              <a:t> </a:t>
            </a:r>
            <a:r>
              <a:rPr lang="nb-NO" i="1" dirty="0" err="1"/>
              <a:t>of</a:t>
            </a:r>
            <a:r>
              <a:rPr lang="nb-NO" i="1" dirty="0"/>
              <a:t> </a:t>
            </a:r>
            <a:r>
              <a:rPr lang="nb-NO" i="1" dirty="0" err="1"/>
              <a:t>strategic</a:t>
            </a:r>
            <a:r>
              <a:rPr lang="nb-NO" i="1" dirty="0"/>
              <a:t> </a:t>
            </a:r>
            <a:r>
              <a:rPr lang="nb-NO" i="1" dirty="0" err="1"/>
              <a:t>objectives</a:t>
            </a:r>
            <a:r>
              <a:rPr lang="nb-NO" i="1" dirty="0"/>
              <a:t>.</a:t>
            </a:r>
          </a:p>
          <a:p>
            <a:endParaRPr lang="nb-NO" dirty="0"/>
          </a:p>
        </p:txBody>
      </p:sp>
      <p:sp>
        <p:nvSpPr>
          <p:cNvPr id="5" name="Rektangel 4"/>
          <p:cNvSpPr/>
          <p:nvPr/>
        </p:nvSpPr>
        <p:spPr>
          <a:xfrm>
            <a:off x="5974813" y="3244334"/>
            <a:ext cx="242374"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b-NO" sz="18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 </a:t>
            </a:r>
            <a:endParaRPr kumimoji="0" lang="nb-NO"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 name="Plassholder for innhold 5">
            <a:extLst>
              <a:ext uri="{FF2B5EF4-FFF2-40B4-BE49-F238E27FC236}">
                <a16:creationId xmlns:a16="http://schemas.microsoft.com/office/drawing/2014/main" id="{B387115A-8EB7-4D03-A537-5F8D0C94E00D}"/>
              </a:ext>
            </a:extLst>
          </p:cNvPr>
          <p:cNvSpPr>
            <a:spLocks noGrp="1"/>
          </p:cNvSpPr>
          <p:nvPr>
            <p:ph sz="quarter" idx="4"/>
          </p:nvPr>
        </p:nvSpPr>
        <p:spPr>
          <a:xfrm>
            <a:off x="1281730" y="3037387"/>
            <a:ext cx="4994190" cy="2974088"/>
          </a:xfrm>
        </p:spPr>
        <p:txBody>
          <a:bodyPr/>
          <a:lstStyle/>
          <a:p>
            <a:r>
              <a:rPr lang="nb-NO" dirty="0" err="1"/>
              <a:t>Assess</a:t>
            </a:r>
            <a:r>
              <a:rPr lang="nb-NO" dirty="0"/>
              <a:t> </a:t>
            </a:r>
            <a:r>
              <a:rPr lang="nb-NO" dirty="0" err="1"/>
              <a:t>the</a:t>
            </a:r>
            <a:r>
              <a:rPr lang="nb-NO" dirty="0"/>
              <a:t> </a:t>
            </a:r>
            <a:r>
              <a:rPr lang="nb-NO" dirty="0" err="1"/>
              <a:t>effectiveness</a:t>
            </a:r>
            <a:r>
              <a:rPr lang="nb-NO" dirty="0"/>
              <a:t> </a:t>
            </a:r>
            <a:r>
              <a:rPr lang="nb-NO" dirty="0" err="1"/>
              <a:t>of</a:t>
            </a:r>
            <a:r>
              <a:rPr lang="nb-NO" dirty="0"/>
              <a:t> </a:t>
            </a:r>
            <a:r>
              <a:rPr lang="nb-NO" dirty="0" err="1"/>
              <a:t>information</a:t>
            </a:r>
            <a:r>
              <a:rPr lang="nb-NO" dirty="0"/>
              <a:t> </a:t>
            </a:r>
            <a:r>
              <a:rPr lang="nb-NO" dirty="0" err="1"/>
              <a:t>security</a:t>
            </a:r>
            <a:r>
              <a:rPr lang="nb-NO" dirty="0"/>
              <a:t> management </a:t>
            </a:r>
            <a:r>
              <a:rPr lang="nb-NO" dirty="0" err="1"/>
              <a:t>activities</a:t>
            </a:r>
            <a:endParaRPr lang="nb-NO" dirty="0"/>
          </a:p>
          <a:p>
            <a:r>
              <a:rPr lang="nb-NO" dirty="0" err="1"/>
              <a:t>Assess</a:t>
            </a:r>
            <a:r>
              <a:rPr lang="nb-NO" dirty="0"/>
              <a:t> </a:t>
            </a:r>
            <a:r>
              <a:rPr lang="nb-NO" dirty="0" err="1"/>
              <a:t>conformance</a:t>
            </a:r>
            <a:r>
              <a:rPr lang="nb-NO" dirty="0"/>
              <a:t> </a:t>
            </a:r>
            <a:r>
              <a:rPr lang="nb-NO" dirty="0" err="1"/>
              <a:t>with</a:t>
            </a:r>
            <a:r>
              <a:rPr lang="nb-NO" dirty="0"/>
              <a:t> </a:t>
            </a:r>
            <a:r>
              <a:rPr lang="nb-NO" dirty="0" err="1"/>
              <a:t>internal</a:t>
            </a:r>
            <a:r>
              <a:rPr lang="nb-NO" dirty="0"/>
              <a:t> and </a:t>
            </a:r>
            <a:r>
              <a:rPr lang="nb-NO" dirty="0" err="1"/>
              <a:t>external</a:t>
            </a:r>
            <a:r>
              <a:rPr lang="nb-NO" dirty="0"/>
              <a:t> </a:t>
            </a:r>
            <a:r>
              <a:rPr lang="nb-NO" dirty="0" err="1"/>
              <a:t>requirements</a:t>
            </a:r>
            <a:endParaRPr lang="nb-NO" dirty="0"/>
          </a:p>
          <a:p>
            <a:r>
              <a:rPr lang="nb-NO" dirty="0"/>
              <a:t>Understand </a:t>
            </a:r>
            <a:r>
              <a:rPr lang="nb-NO" dirty="0" err="1"/>
              <a:t>the</a:t>
            </a:r>
            <a:r>
              <a:rPr lang="nb-NO" dirty="0"/>
              <a:t> risk</a:t>
            </a:r>
          </a:p>
        </p:txBody>
      </p:sp>
    </p:spTree>
    <p:extLst>
      <p:ext uri="{BB962C8B-B14F-4D97-AF65-F5344CB8AC3E}">
        <p14:creationId xmlns:p14="http://schemas.microsoft.com/office/powerpoint/2010/main" val="15978182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err="1"/>
              <a:t>Communicate</a:t>
            </a:r>
            <a:endParaRPr lang="nb-NO" dirty="0"/>
          </a:p>
        </p:txBody>
      </p:sp>
      <p:sp>
        <p:nvSpPr>
          <p:cNvPr id="7" name="Plassholder for tekst 6"/>
          <p:cNvSpPr>
            <a:spLocks noGrp="1"/>
          </p:cNvSpPr>
          <p:nvPr>
            <p:ph type="body" idx="1"/>
          </p:nvPr>
        </p:nvSpPr>
        <p:spPr>
          <a:xfrm>
            <a:off x="1044000" y="1979999"/>
            <a:ext cx="10177198" cy="898373"/>
          </a:xfrm>
        </p:spPr>
        <p:txBody>
          <a:bodyPr/>
          <a:lstStyle/>
          <a:p>
            <a:r>
              <a:rPr lang="nb-NO" i="1" dirty="0"/>
              <a:t>This is </a:t>
            </a:r>
            <a:r>
              <a:rPr lang="nb-NO" i="1" dirty="0" err="1"/>
              <a:t>the</a:t>
            </a:r>
            <a:r>
              <a:rPr lang="nb-NO" i="1" dirty="0"/>
              <a:t> </a:t>
            </a:r>
            <a:r>
              <a:rPr lang="nb-NO" i="1" dirty="0" err="1"/>
              <a:t>process</a:t>
            </a:r>
            <a:r>
              <a:rPr lang="nb-NO" i="1" dirty="0"/>
              <a:t> by </a:t>
            </a:r>
            <a:r>
              <a:rPr lang="nb-NO" i="1" dirty="0" err="1"/>
              <a:t>wich</a:t>
            </a:r>
            <a:r>
              <a:rPr lang="nb-NO" i="1" dirty="0"/>
              <a:t> </a:t>
            </a:r>
            <a:r>
              <a:rPr lang="nb-NO" i="1" dirty="0" err="1"/>
              <a:t>the</a:t>
            </a:r>
            <a:r>
              <a:rPr lang="nb-NO" i="1" dirty="0"/>
              <a:t> </a:t>
            </a:r>
            <a:r>
              <a:rPr lang="nb-NO" i="1" dirty="0" err="1"/>
              <a:t>governing</a:t>
            </a:r>
            <a:r>
              <a:rPr lang="nb-NO" i="1" dirty="0"/>
              <a:t> body and stakeholders </a:t>
            </a:r>
            <a:r>
              <a:rPr lang="nb-NO" i="1" dirty="0" err="1"/>
              <a:t>exchange</a:t>
            </a:r>
            <a:r>
              <a:rPr lang="nb-NO" i="1" dirty="0"/>
              <a:t> </a:t>
            </a:r>
            <a:r>
              <a:rPr lang="nb-NO" i="1" dirty="0" err="1"/>
              <a:t>information</a:t>
            </a:r>
            <a:r>
              <a:rPr lang="nb-NO" i="1" dirty="0"/>
              <a:t> </a:t>
            </a:r>
            <a:r>
              <a:rPr lang="nb-NO" i="1" dirty="0" err="1"/>
              <a:t>about</a:t>
            </a:r>
            <a:r>
              <a:rPr lang="nb-NO" i="1" dirty="0"/>
              <a:t> </a:t>
            </a:r>
            <a:r>
              <a:rPr lang="nb-NO" i="1" dirty="0" err="1"/>
              <a:t>information</a:t>
            </a:r>
            <a:r>
              <a:rPr lang="nb-NO" i="1" dirty="0"/>
              <a:t> </a:t>
            </a:r>
            <a:r>
              <a:rPr lang="nb-NO" i="1" dirty="0" err="1"/>
              <a:t>security</a:t>
            </a:r>
            <a:r>
              <a:rPr lang="nb-NO" i="1" dirty="0"/>
              <a:t> </a:t>
            </a:r>
          </a:p>
          <a:p>
            <a:endParaRPr lang="nb-NO" dirty="0"/>
          </a:p>
        </p:txBody>
      </p:sp>
      <p:sp>
        <p:nvSpPr>
          <p:cNvPr id="5" name="Rektangel 4"/>
          <p:cNvSpPr/>
          <p:nvPr/>
        </p:nvSpPr>
        <p:spPr>
          <a:xfrm>
            <a:off x="5974813" y="3244334"/>
            <a:ext cx="242374"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b-NO" sz="18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 </a:t>
            </a:r>
            <a:endParaRPr kumimoji="0" lang="nb-NO"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 name="Plassholder for innhold 5">
            <a:extLst>
              <a:ext uri="{FF2B5EF4-FFF2-40B4-BE49-F238E27FC236}">
                <a16:creationId xmlns:a16="http://schemas.microsoft.com/office/drawing/2014/main" id="{B387115A-8EB7-4D03-A537-5F8D0C94E00D}"/>
              </a:ext>
            </a:extLst>
          </p:cNvPr>
          <p:cNvSpPr>
            <a:spLocks noGrp="1"/>
          </p:cNvSpPr>
          <p:nvPr>
            <p:ph sz="quarter" idx="4"/>
          </p:nvPr>
        </p:nvSpPr>
        <p:spPr>
          <a:xfrm>
            <a:off x="1281730" y="3244334"/>
            <a:ext cx="4994190" cy="2974088"/>
          </a:xfrm>
        </p:spPr>
        <p:txBody>
          <a:bodyPr/>
          <a:lstStyle/>
          <a:p>
            <a:r>
              <a:rPr lang="nb-NO" sz="2000" dirty="0"/>
              <a:t>Report to </a:t>
            </a:r>
            <a:r>
              <a:rPr lang="nb-NO" sz="2000" dirty="0" err="1"/>
              <a:t>external</a:t>
            </a:r>
            <a:r>
              <a:rPr lang="nb-NO" sz="2000" dirty="0"/>
              <a:t> stakeholders </a:t>
            </a:r>
            <a:r>
              <a:rPr lang="nb-NO" sz="2000" dirty="0" err="1"/>
              <a:t>about</a:t>
            </a:r>
            <a:r>
              <a:rPr lang="nb-NO" sz="2000" dirty="0"/>
              <a:t> </a:t>
            </a:r>
            <a:r>
              <a:rPr lang="nb-NO" sz="2000" dirty="0" err="1"/>
              <a:t>the</a:t>
            </a:r>
            <a:r>
              <a:rPr lang="nb-NO" sz="2000" dirty="0"/>
              <a:t> </a:t>
            </a:r>
            <a:r>
              <a:rPr lang="nb-NO" sz="2000" dirty="0" err="1"/>
              <a:t>level</a:t>
            </a:r>
            <a:r>
              <a:rPr lang="nb-NO" sz="2000" dirty="0"/>
              <a:t> </a:t>
            </a:r>
            <a:r>
              <a:rPr lang="nb-NO" sz="2000" dirty="0" err="1"/>
              <a:t>of</a:t>
            </a:r>
            <a:r>
              <a:rPr lang="nb-NO" sz="2000" dirty="0"/>
              <a:t> </a:t>
            </a:r>
            <a:r>
              <a:rPr lang="nb-NO" sz="2000" dirty="0" err="1"/>
              <a:t>information</a:t>
            </a:r>
            <a:r>
              <a:rPr lang="nb-NO" sz="2000" dirty="0"/>
              <a:t> </a:t>
            </a:r>
            <a:r>
              <a:rPr lang="nb-NO" sz="2000" dirty="0" err="1"/>
              <a:t>security</a:t>
            </a:r>
            <a:endParaRPr lang="nb-NO" sz="2000" dirty="0"/>
          </a:p>
          <a:p>
            <a:r>
              <a:rPr lang="nb-NO" sz="2000" dirty="0"/>
              <a:t>(</a:t>
            </a:r>
            <a:r>
              <a:rPr lang="nb-NO" sz="2000" dirty="0" err="1"/>
              <a:t>Notify</a:t>
            </a:r>
            <a:r>
              <a:rPr lang="nb-NO" sz="2000" dirty="0"/>
              <a:t> </a:t>
            </a:r>
            <a:r>
              <a:rPr lang="nb-NO" sz="2000" dirty="0" err="1"/>
              <a:t>the</a:t>
            </a:r>
            <a:r>
              <a:rPr lang="nb-NO" sz="2000" dirty="0"/>
              <a:t> </a:t>
            </a:r>
            <a:r>
              <a:rPr lang="nb-NO" sz="2000" dirty="0" err="1"/>
              <a:t>executive</a:t>
            </a:r>
            <a:r>
              <a:rPr lang="nb-NO" sz="2000" dirty="0"/>
              <a:t> management </a:t>
            </a:r>
            <a:r>
              <a:rPr lang="nb-NO" sz="2000" dirty="0" err="1"/>
              <a:t>of</a:t>
            </a:r>
            <a:r>
              <a:rPr lang="nb-NO" sz="2000" dirty="0"/>
              <a:t> </a:t>
            </a:r>
            <a:r>
              <a:rPr lang="nb-NO" sz="2000" dirty="0" err="1"/>
              <a:t>the</a:t>
            </a:r>
            <a:r>
              <a:rPr lang="nb-NO" sz="2000" dirty="0"/>
              <a:t> </a:t>
            </a:r>
            <a:r>
              <a:rPr lang="nb-NO" sz="2000" dirty="0" err="1"/>
              <a:t>results</a:t>
            </a:r>
            <a:r>
              <a:rPr lang="nb-NO" sz="2000" dirty="0"/>
              <a:t> </a:t>
            </a:r>
            <a:r>
              <a:rPr lang="nb-NO" sz="2000" dirty="0" err="1"/>
              <a:t>of</a:t>
            </a:r>
            <a:r>
              <a:rPr lang="nb-NO" sz="2000" dirty="0"/>
              <a:t> </a:t>
            </a:r>
            <a:r>
              <a:rPr lang="nb-NO" sz="2000" dirty="0" err="1"/>
              <a:t>external</a:t>
            </a:r>
            <a:r>
              <a:rPr lang="nb-NO" sz="2000" dirty="0"/>
              <a:t> </a:t>
            </a:r>
            <a:r>
              <a:rPr lang="nb-NO" sz="2000" dirty="0" err="1"/>
              <a:t>reviews</a:t>
            </a:r>
            <a:r>
              <a:rPr lang="nb-NO" sz="2000" dirty="0"/>
              <a:t>)</a:t>
            </a:r>
          </a:p>
          <a:p>
            <a:r>
              <a:rPr lang="nb-NO" sz="2000" dirty="0" err="1"/>
              <a:t>Recognize</a:t>
            </a:r>
            <a:r>
              <a:rPr lang="nb-NO" sz="2000" dirty="0"/>
              <a:t> </a:t>
            </a:r>
            <a:r>
              <a:rPr lang="nb-NO" sz="2000" dirty="0" err="1"/>
              <a:t>regulatory</a:t>
            </a:r>
            <a:r>
              <a:rPr lang="nb-NO" sz="2000" dirty="0"/>
              <a:t> </a:t>
            </a:r>
            <a:r>
              <a:rPr lang="nb-NO" sz="2000" dirty="0" err="1"/>
              <a:t>obligations</a:t>
            </a:r>
            <a:r>
              <a:rPr lang="nb-NO" sz="2000" dirty="0"/>
              <a:t>, stakeholders </a:t>
            </a:r>
            <a:r>
              <a:rPr lang="nb-NO" sz="2000" dirty="0" err="1"/>
              <a:t>expectations</a:t>
            </a:r>
            <a:r>
              <a:rPr lang="nb-NO" sz="2000" dirty="0"/>
              <a:t> and business </a:t>
            </a:r>
            <a:r>
              <a:rPr lang="nb-NO" sz="2000" dirty="0" err="1"/>
              <a:t>needs</a:t>
            </a:r>
            <a:endParaRPr lang="nb-NO" sz="2000" dirty="0"/>
          </a:p>
          <a:p>
            <a:r>
              <a:rPr lang="nb-NO" sz="2000" dirty="0"/>
              <a:t>..</a:t>
            </a:r>
          </a:p>
        </p:txBody>
      </p:sp>
    </p:spTree>
    <p:extLst>
      <p:ext uri="{BB962C8B-B14F-4D97-AF65-F5344CB8AC3E}">
        <p14:creationId xmlns:p14="http://schemas.microsoft.com/office/powerpoint/2010/main" val="22277095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err="1"/>
              <a:t>Assure</a:t>
            </a:r>
            <a:endParaRPr lang="nb-NO" dirty="0"/>
          </a:p>
        </p:txBody>
      </p:sp>
      <p:sp>
        <p:nvSpPr>
          <p:cNvPr id="7" name="Plassholder for tekst 6"/>
          <p:cNvSpPr>
            <a:spLocks noGrp="1"/>
          </p:cNvSpPr>
          <p:nvPr>
            <p:ph type="body" idx="1"/>
          </p:nvPr>
        </p:nvSpPr>
        <p:spPr>
          <a:xfrm>
            <a:off x="1044000" y="1979999"/>
            <a:ext cx="10177198" cy="898373"/>
          </a:xfrm>
        </p:spPr>
        <p:txBody>
          <a:bodyPr/>
          <a:lstStyle/>
          <a:p>
            <a:r>
              <a:rPr lang="nb-NO" i="1" dirty="0"/>
              <a:t>This is </a:t>
            </a:r>
            <a:r>
              <a:rPr lang="nb-NO" i="1" dirty="0" err="1"/>
              <a:t>the</a:t>
            </a:r>
            <a:r>
              <a:rPr lang="nb-NO" i="1" dirty="0"/>
              <a:t> </a:t>
            </a:r>
            <a:r>
              <a:rPr lang="nb-NO" i="1" dirty="0" err="1"/>
              <a:t>process</a:t>
            </a:r>
            <a:r>
              <a:rPr lang="nb-NO" i="1" dirty="0"/>
              <a:t> by </a:t>
            </a:r>
            <a:r>
              <a:rPr lang="nb-NO" i="1" dirty="0" err="1"/>
              <a:t>wich</a:t>
            </a:r>
            <a:r>
              <a:rPr lang="nb-NO" i="1" dirty="0"/>
              <a:t> </a:t>
            </a:r>
            <a:r>
              <a:rPr lang="nb-NO" i="1" dirty="0" err="1"/>
              <a:t>the</a:t>
            </a:r>
            <a:r>
              <a:rPr lang="nb-NO" i="1" dirty="0"/>
              <a:t> </a:t>
            </a:r>
            <a:r>
              <a:rPr lang="nb-NO" i="1" dirty="0" err="1"/>
              <a:t>governing</a:t>
            </a:r>
            <a:r>
              <a:rPr lang="nb-NO" i="1" dirty="0"/>
              <a:t> body make </a:t>
            </a:r>
            <a:r>
              <a:rPr lang="nb-NO" i="1" dirty="0" err="1"/>
              <a:t>assurance</a:t>
            </a:r>
            <a:r>
              <a:rPr lang="nb-NO" i="1" dirty="0"/>
              <a:t> </a:t>
            </a:r>
            <a:r>
              <a:rPr lang="nb-NO" i="1" dirty="0" err="1"/>
              <a:t>that</a:t>
            </a:r>
            <a:r>
              <a:rPr lang="nb-NO" i="1" dirty="0"/>
              <a:t> </a:t>
            </a:r>
            <a:r>
              <a:rPr lang="nb-NO" i="1" dirty="0" err="1"/>
              <a:t>the</a:t>
            </a:r>
            <a:r>
              <a:rPr lang="nb-NO" i="1" dirty="0"/>
              <a:t> </a:t>
            </a:r>
            <a:r>
              <a:rPr lang="nb-NO" i="1" dirty="0" err="1"/>
              <a:t>framework</a:t>
            </a:r>
            <a:r>
              <a:rPr lang="nb-NO" i="1" dirty="0"/>
              <a:t>/standard is </a:t>
            </a:r>
            <a:r>
              <a:rPr lang="nb-NO" i="1" dirty="0" err="1"/>
              <a:t>working</a:t>
            </a:r>
            <a:r>
              <a:rPr lang="nb-NO" i="1" dirty="0"/>
              <a:t> as </a:t>
            </a:r>
            <a:r>
              <a:rPr lang="nb-NO" i="1" dirty="0" err="1"/>
              <a:t>intended</a:t>
            </a:r>
            <a:endParaRPr lang="nb-NO" i="1" dirty="0"/>
          </a:p>
          <a:p>
            <a:endParaRPr lang="nb-NO" dirty="0"/>
          </a:p>
        </p:txBody>
      </p:sp>
      <p:sp>
        <p:nvSpPr>
          <p:cNvPr id="5" name="Rektangel 4"/>
          <p:cNvSpPr/>
          <p:nvPr/>
        </p:nvSpPr>
        <p:spPr>
          <a:xfrm>
            <a:off x="5974813" y="3244334"/>
            <a:ext cx="242374"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b-NO" sz="18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 </a:t>
            </a:r>
            <a:endParaRPr kumimoji="0" lang="nb-NO"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 name="Plassholder for innhold 5">
            <a:extLst>
              <a:ext uri="{FF2B5EF4-FFF2-40B4-BE49-F238E27FC236}">
                <a16:creationId xmlns:a16="http://schemas.microsoft.com/office/drawing/2014/main" id="{B387115A-8EB7-4D03-A537-5F8D0C94E00D}"/>
              </a:ext>
            </a:extLst>
          </p:cNvPr>
          <p:cNvSpPr>
            <a:spLocks noGrp="1"/>
          </p:cNvSpPr>
          <p:nvPr>
            <p:ph sz="quarter" idx="4"/>
          </p:nvPr>
        </p:nvSpPr>
        <p:spPr>
          <a:xfrm>
            <a:off x="1281730" y="3244334"/>
            <a:ext cx="4994190" cy="2974088"/>
          </a:xfrm>
        </p:spPr>
        <p:txBody>
          <a:bodyPr/>
          <a:lstStyle/>
          <a:p>
            <a:r>
              <a:rPr lang="nb-NO" sz="2000" dirty="0" err="1"/>
              <a:t>External</a:t>
            </a:r>
            <a:r>
              <a:rPr lang="nb-NO" sz="2000" dirty="0"/>
              <a:t> </a:t>
            </a:r>
            <a:r>
              <a:rPr lang="nb-NO" sz="2000" dirty="0" err="1"/>
              <a:t>rewievs</a:t>
            </a:r>
            <a:endParaRPr lang="nb-NO" sz="2000" dirty="0"/>
          </a:p>
        </p:txBody>
      </p:sp>
    </p:spTree>
    <p:extLst>
      <p:ext uri="{BB962C8B-B14F-4D97-AF65-F5344CB8AC3E}">
        <p14:creationId xmlns:p14="http://schemas.microsoft.com/office/powerpoint/2010/main" val="41860877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D9026C12-CDF8-4DDA-9273-157DF20126D4}"/>
              </a:ext>
            </a:extLst>
          </p:cNvPr>
          <p:cNvSpPr>
            <a:spLocks noGrp="1"/>
          </p:cNvSpPr>
          <p:nvPr>
            <p:ph type="title"/>
          </p:nvPr>
        </p:nvSpPr>
        <p:spPr/>
        <p:txBody>
          <a:bodyPr/>
          <a:lstStyle/>
          <a:p>
            <a:r>
              <a:rPr lang="nb-NO" dirty="0" err="1"/>
              <a:t>Implementation</a:t>
            </a:r>
            <a:r>
              <a:rPr lang="nb-NO" dirty="0"/>
              <a:t> in 2019</a:t>
            </a:r>
          </a:p>
        </p:txBody>
      </p:sp>
      <p:sp>
        <p:nvSpPr>
          <p:cNvPr id="3" name="Plassholder for innhold 2">
            <a:extLst>
              <a:ext uri="{FF2B5EF4-FFF2-40B4-BE49-F238E27FC236}">
                <a16:creationId xmlns:a16="http://schemas.microsoft.com/office/drawing/2014/main" id="{2F3FBDC6-CA2B-4A49-8137-DB666CF4D77E}"/>
              </a:ext>
            </a:extLst>
          </p:cNvPr>
          <p:cNvSpPr>
            <a:spLocks noGrp="1"/>
          </p:cNvSpPr>
          <p:nvPr>
            <p:ph idx="1"/>
          </p:nvPr>
        </p:nvSpPr>
        <p:spPr/>
        <p:txBody>
          <a:bodyPr/>
          <a:lstStyle/>
          <a:p>
            <a:r>
              <a:rPr lang="nb-NO" sz="2000" dirty="0"/>
              <a:t>Unit and </a:t>
            </a:r>
            <a:r>
              <a:rPr lang="nb-NO" sz="2000" dirty="0" err="1"/>
              <a:t>the</a:t>
            </a:r>
            <a:r>
              <a:rPr lang="nb-NO" sz="2000" dirty="0"/>
              <a:t> </a:t>
            </a:r>
            <a:r>
              <a:rPr lang="nb-NO" sz="2000" dirty="0" err="1"/>
              <a:t>ministry</a:t>
            </a:r>
            <a:r>
              <a:rPr lang="nb-NO" sz="2000" dirty="0"/>
              <a:t> </a:t>
            </a:r>
            <a:r>
              <a:rPr lang="nb-NO" sz="2000" dirty="0" err="1"/>
              <a:t>adjust</a:t>
            </a:r>
            <a:r>
              <a:rPr lang="nb-NO" sz="2000" dirty="0"/>
              <a:t> </a:t>
            </a:r>
            <a:r>
              <a:rPr lang="nb-NO" sz="2000" dirty="0" err="1"/>
              <a:t>the</a:t>
            </a:r>
            <a:r>
              <a:rPr lang="nb-NO" sz="2000" dirty="0"/>
              <a:t> standard to </a:t>
            </a:r>
            <a:r>
              <a:rPr lang="nb-NO" sz="2000" dirty="0" err="1"/>
              <a:t>fit</a:t>
            </a:r>
            <a:r>
              <a:rPr lang="nb-NO" sz="2000" dirty="0"/>
              <a:t> </a:t>
            </a:r>
            <a:r>
              <a:rPr lang="nb-NO" sz="2000" dirty="0" err="1"/>
              <a:t>the</a:t>
            </a:r>
            <a:r>
              <a:rPr lang="nb-NO" sz="2000" dirty="0"/>
              <a:t> HE-</a:t>
            </a:r>
            <a:r>
              <a:rPr lang="nb-NO" sz="2000" dirty="0" err="1"/>
              <a:t>sector</a:t>
            </a:r>
            <a:endParaRPr lang="nb-NO" sz="2000" dirty="0"/>
          </a:p>
          <a:p>
            <a:r>
              <a:rPr lang="nb-NO" sz="2000" dirty="0"/>
              <a:t>A letter to </a:t>
            </a:r>
            <a:r>
              <a:rPr lang="nb-NO" sz="2000" dirty="0" err="1"/>
              <a:t>the</a:t>
            </a:r>
            <a:r>
              <a:rPr lang="nb-NO" sz="2000" dirty="0"/>
              <a:t> </a:t>
            </a:r>
            <a:r>
              <a:rPr lang="nb-NO" sz="2000" dirty="0" err="1"/>
              <a:t>institutions</a:t>
            </a:r>
            <a:r>
              <a:rPr lang="nb-NO" sz="2000" dirty="0"/>
              <a:t> from </a:t>
            </a:r>
            <a:r>
              <a:rPr lang="nb-NO" sz="2000" dirty="0" err="1"/>
              <a:t>our</a:t>
            </a:r>
            <a:r>
              <a:rPr lang="nb-NO" sz="2000" dirty="0"/>
              <a:t> Minister </a:t>
            </a:r>
            <a:r>
              <a:rPr lang="nb-NO" sz="2000" dirty="0" err="1"/>
              <a:t>of</a:t>
            </a:r>
            <a:r>
              <a:rPr lang="nb-NO" sz="2000" dirty="0"/>
              <a:t> </a:t>
            </a:r>
            <a:r>
              <a:rPr lang="nb-NO" sz="2000" dirty="0" err="1"/>
              <a:t>Education</a:t>
            </a:r>
            <a:endParaRPr lang="nb-NO" sz="2000" dirty="0"/>
          </a:p>
          <a:p>
            <a:r>
              <a:rPr lang="nb-NO" sz="2000" dirty="0" err="1"/>
              <a:t>Developed</a:t>
            </a:r>
            <a:r>
              <a:rPr lang="nb-NO" sz="2000" dirty="0"/>
              <a:t> a </a:t>
            </a:r>
            <a:r>
              <a:rPr lang="nb-NO" sz="2000" dirty="0" err="1"/>
              <a:t>procedure</a:t>
            </a:r>
            <a:r>
              <a:rPr lang="nb-NO" sz="2000" dirty="0"/>
              <a:t> for </a:t>
            </a:r>
            <a:r>
              <a:rPr lang="nb-NO" sz="2000" dirty="0" err="1"/>
              <a:t>the</a:t>
            </a:r>
            <a:r>
              <a:rPr lang="nb-NO" sz="2000" dirty="0"/>
              <a:t> </a:t>
            </a:r>
            <a:r>
              <a:rPr lang="nb-NO" sz="2000" dirty="0" err="1"/>
              <a:t>process</a:t>
            </a:r>
            <a:r>
              <a:rPr lang="nb-NO" sz="2000" dirty="0"/>
              <a:t> «monitor» and «</a:t>
            </a:r>
            <a:r>
              <a:rPr lang="nb-NO" sz="2000" dirty="0" err="1"/>
              <a:t>evaluate</a:t>
            </a:r>
            <a:r>
              <a:rPr lang="nb-NO" sz="2000" dirty="0"/>
              <a:t>»</a:t>
            </a:r>
          </a:p>
          <a:p>
            <a:r>
              <a:rPr lang="nb-NO" sz="2000" dirty="0"/>
              <a:t>Survey </a:t>
            </a:r>
            <a:r>
              <a:rPr lang="nb-NO" sz="2000" dirty="0" err="1"/>
              <a:t>interview</a:t>
            </a:r>
            <a:r>
              <a:rPr lang="nb-NO" sz="2000" dirty="0"/>
              <a:t> </a:t>
            </a:r>
            <a:r>
              <a:rPr lang="nb-NO" sz="2000" dirty="0" err="1"/>
              <a:t>with</a:t>
            </a:r>
            <a:r>
              <a:rPr lang="nb-NO" sz="2000" dirty="0"/>
              <a:t> 21 </a:t>
            </a:r>
            <a:r>
              <a:rPr lang="nb-NO" sz="2000" dirty="0" err="1"/>
              <a:t>universities</a:t>
            </a:r>
            <a:r>
              <a:rPr lang="nb-NO" sz="2000" dirty="0"/>
              <a:t> and </a:t>
            </a:r>
            <a:r>
              <a:rPr lang="nb-NO" sz="2000" dirty="0" err="1"/>
              <a:t>university</a:t>
            </a:r>
            <a:r>
              <a:rPr lang="nb-NO" sz="2000" dirty="0"/>
              <a:t> collages under </a:t>
            </a:r>
            <a:r>
              <a:rPr lang="nb-NO" sz="2000" dirty="0" err="1"/>
              <a:t>the</a:t>
            </a:r>
            <a:r>
              <a:rPr lang="nb-NO" sz="2000" dirty="0"/>
              <a:t> </a:t>
            </a:r>
            <a:r>
              <a:rPr lang="nb-NO" sz="2000" dirty="0" err="1"/>
              <a:t>ministry</a:t>
            </a:r>
            <a:endParaRPr lang="nb-NO" sz="2000" dirty="0"/>
          </a:p>
          <a:p>
            <a:pPr lvl="1"/>
            <a:r>
              <a:rPr lang="nb-NO" sz="1800" dirty="0"/>
              <a:t>24 questions </a:t>
            </a:r>
            <a:r>
              <a:rPr lang="nb-NO" sz="1800" dirty="0" err="1"/>
              <a:t>regarding</a:t>
            </a:r>
            <a:r>
              <a:rPr lang="nb-NO" sz="1800" dirty="0"/>
              <a:t> </a:t>
            </a:r>
            <a:r>
              <a:rPr lang="nb-NO" sz="1800" dirty="0" err="1"/>
              <a:t>information</a:t>
            </a:r>
            <a:r>
              <a:rPr lang="nb-NO" sz="1800" dirty="0"/>
              <a:t> </a:t>
            </a:r>
            <a:r>
              <a:rPr lang="nb-NO" sz="1800" dirty="0" err="1"/>
              <a:t>security</a:t>
            </a:r>
            <a:r>
              <a:rPr lang="nb-NO" sz="1800" dirty="0"/>
              <a:t> and </a:t>
            </a:r>
            <a:r>
              <a:rPr lang="nb-NO" sz="1800" dirty="0" err="1"/>
              <a:t>privacy</a:t>
            </a:r>
            <a:r>
              <a:rPr lang="nb-NO" sz="1800" dirty="0"/>
              <a:t> (GDPR)</a:t>
            </a:r>
          </a:p>
          <a:p>
            <a:r>
              <a:rPr lang="nb-NO" sz="2000" dirty="0"/>
              <a:t>Survey </a:t>
            </a:r>
            <a:r>
              <a:rPr lang="nb-NO" sz="2000" dirty="0" err="1"/>
              <a:t>interview</a:t>
            </a:r>
            <a:r>
              <a:rPr lang="nb-NO" sz="2000" dirty="0"/>
              <a:t> </a:t>
            </a:r>
            <a:r>
              <a:rPr lang="nb-NO" sz="2000" dirty="0" err="1"/>
              <a:t>with</a:t>
            </a:r>
            <a:r>
              <a:rPr lang="nb-NO" sz="2000" dirty="0"/>
              <a:t> </a:t>
            </a:r>
            <a:r>
              <a:rPr lang="nb-NO" sz="2000" dirty="0" err="1"/>
              <a:t>the</a:t>
            </a:r>
            <a:r>
              <a:rPr lang="nb-NO" sz="2000" dirty="0"/>
              <a:t> </a:t>
            </a:r>
            <a:r>
              <a:rPr lang="nb-NO" sz="2000" dirty="0" err="1"/>
              <a:t>other</a:t>
            </a:r>
            <a:r>
              <a:rPr lang="nb-NO" sz="2000" dirty="0"/>
              <a:t> </a:t>
            </a:r>
            <a:r>
              <a:rPr lang="nb-NO" sz="2000" dirty="0" err="1"/>
              <a:t>organisations</a:t>
            </a:r>
            <a:r>
              <a:rPr lang="nb-NO" sz="2000" dirty="0"/>
              <a:t> under </a:t>
            </a:r>
            <a:r>
              <a:rPr lang="nb-NO" sz="2000" dirty="0" err="1"/>
              <a:t>the</a:t>
            </a:r>
            <a:r>
              <a:rPr lang="nb-NO" sz="2000" dirty="0"/>
              <a:t> </a:t>
            </a:r>
            <a:r>
              <a:rPr lang="nb-NO" sz="2000" dirty="0" err="1"/>
              <a:t>ministry</a:t>
            </a:r>
            <a:endParaRPr lang="nb-NO" sz="2000" dirty="0"/>
          </a:p>
          <a:p>
            <a:pPr lvl="1"/>
            <a:r>
              <a:rPr lang="nb-NO" sz="1800" dirty="0"/>
              <a:t>13 questions </a:t>
            </a:r>
            <a:r>
              <a:rPr lang="nb-NO" sz="1800" dirty="0" err="1"/>
              <a:t>regarding</a:t>
            </a:r>
            <a:r>
              <a:rPr lang="nb-NO" sz="1800" dirty="0"/>
              <a:t> </a:t>
            </a:r>
            <a:r>
              <a:rPr lang="nb-NO" sz="1800" dirty="0" err="1"/>
              <a:t>information</a:t>
            </a:r>
            <a:r>
              <a:rPr lang="nb-NO" sz="1800" dirty="0"/>
              <a:t> </a:t>
            </a:r>
            <a:r>
              <a:rPr lang="nb-NO" sz="1800" dirty="0" err="1"/>
              <a:t>security</a:t>
            </a:r>
            <a:r>
              <a:rPr lang="nb-NO" sz="1800" dirty="0"/>
              <a:t> and </a:t>
            </a:r>
            <a:r>
              <a:rPr lang="nb-NO" sz="1800" dirty="0" err="1"/>
              <a:t>privacy</a:t>
            </a:r>
            <a:r>
              <a:rPr lang="nb-NO" sz="1800" dirty="0"/>
              <a:t> (GDPR)</a:t>
            </a:r>
          </a:p>
          <a:p>
            <a:r>
              <a:rPr lang="nb-NO" sz="2000" dirty="0"/>
              <a:t>Risk and </a:t>
            </a:r>
            <a:r>
              <a:rPr lang="nb-NO" sz="2000" dirty="0" err="1"/>
              <a:t>evaluation</a:t>
            </a:r>
            <a:r>
              <a:rPr lang="nb-NO" sz="2000" dirty="0"/>
              <a:t> report </a:t>
            </a:r>
            <a:r>
              <a:rPr lang="nb-NO" sz="2000" dirty="0" err="1"/>
              <a:t>of</a:t>
            </a:r>
            <a:r>
              <a:rPr lang="nb-NO" sz="2000" dirty="0"/>
              <a:t> </a:t>
            </a:r>
            <a:r>
              <a:rPr lang="nb-NO" sz="2000" dirty="0" err="1"/>
              <a:t>the</a:t>
            </a:r>
            <a:r>
              <a:rPr lang="nb-NO" sz="2000" dirty="0"/>
              <a:t> </a:t>
            </a:r>
            <a:r>
              <a:rPr lang="nb-NO" sz="2000" dirty="0" err="1"/>
              <a:t>state</a:t>
            </a:r>
            <a:r>
              <a:rPr lang="nb-NO" sz="2000" dirty="0"/>
              <a:t> </a:t>
            </a:r>
            <a:r>
              <a:rPr lang="nb-NO" sz="2000" dirty="0" err="1"/>
              <a:t>of</a:t>
            </a:r>
            <a:r>
              <a:rPr lang="nb-NO" sz="2000" dirty="0"/>
              <a:t> </a:t>
            </a:r>
            <a:r>
              <a:rPr lang="nb-NO" sz="2000" dirty="0" err="1"/>
              <a:t>information</a:t>
            </a:r>
            <a:r>
              <a:rPr lang="nb-NO" sz="2000" dirty="0"/>
              <a:t> </a:t>
            </a:r>
            <a:r>
              <a:rPr lang="nb-NO" sz="2000" dirty="0" err="1"/>
              <a:t>security</a:t>
            </a:r>
            <a:r>
              <a:rPr lang="nb-NO" sz="2000" dirty="0"/>
              <a:t> and </a:t>
            </a:r>
            <a:r>
              <a:rPr lang="nb-NO" sz="2000" dirty="0" err="1"/>
              <a:t>privacy</a:t>
            </a:r>
            <a:r>
              <a:rPr lang="nb-NO" sz="2000" dirty="0"/>
              <a:t> </a:t>
            </a:r>
            <a:r>
              <a:rPr lang="nb-NO" sz="2000" dirty="0" err="1"/>
              <a:t>delivered</a:t>
            </a:r>
            <a:r>
              <a:rPr lang="nb-NO" sz="2000" dirty="0"/>
              <a:t> to </a:t>
            </a:r>
            <a:r>
              <a:rPr lang="nb-NO" sz="2000" dirty="0" err="1"/>
              <a:t>the</a:t>
            </a:r>
            <a:r>
              <a:rPr lang="nb-NO" sz="2000" dirty="0"/>
              <a:t> Ministry</a:t>
            </a:r>
          </a:p>
          <a:p>
            <a:r>
              <a:rPr lang="nb-NO" sz="2000" dirty="0"/>
              <a:t>Open Risk and </a:t>
            </a:r>
            <a:r>
              <a:rPr lang="nb-NO" sz="2000" dirty="0" err="1"/>
              <a:t>evaluation</a:t>
            </a:r>
            <a:r>
              <a:rPr lang="nb-NO" sz="2000" dirty="0"/>
              <a:t> report</a:t>
            </a:r>
          </a:p>
          <a:p>
            <a:r>
              <a:rPr lang="nb-NO" sz="2000" dirty="0" err="1"/>
              <a:t>Develop</a:t>
            </a:r>
            <a:r>
              <a:rPr lang="nb-NO" sz="2000" dirty="0"/>
              <a:t> a </a:t>
            </a:r>
            <a:r>
              <a:rPr lang="nb-NO" sz="2000" dirty="0" err="1"/>
              <a:t>strategy</a:t>
            </a:r>
            <a:r>
              <a:rPr lang="nb-NO" sz="2000" dirty="0"/>
              <a:t> and action plan </a:t>
            </a:r>
            <a:r>
              <a:rPr lang="nb-NO" sz="2000" dirty="0" err="1"/>
              <a:t>based</a:t>
            </a:r>
            <a:r>
              <a:rPr lang="nb-NO" sz="2000" dirty="0"/>
              <a:t> </a:t>
            </a:r>
            <a:r>
              <a:rPr lang="nb-NO" sz="2000" dirty="0" err="1"/>
              <a:t>on</a:t>
            </a:r>
            <a:r>
              <a:rPr lang="nb-NO" sz="2000" dirty="0"/>
              <a:t> </a:t>
            </a:r>
            <a:r>
              <a:rPr lang="nb-NO" sz="2000" dirty="0" err="1"/>
              <a:t>the</a:t>
            </a:r>
            <a:r>
              <a:rPr lang="nb-NO" sz="2000" dirty="0"/>
              <a:t> </a:t>
            </a:r>
            <a:r>
              <a:rPr lang="nb-NO" sz="2000" dirty="0" err="1"/>
              <a:t>findings</a:t>
            </a:r>
            <a:endParaRPr lang="nb-NO" sz="2000" dirty="0"/>
          </a:p>
          <a:p>
            <a:r>
              <a:rPr lang="nb-NO" sz="2000" dirty="0" err="1"/>
              <a:t>Develop</a:t>
            </a:r>
            <a:r>
              <a:rPr lang="nb-NO" sz="2000" dirty="0"/>
              <a:t> a </a:t>
            </a:r>
            <a:r>
              <a:rPr lang="nb-NO" sz="2000" dirty="0" err="1"/>
              <a:t>sectorwide</a:t>
            </a:r>
            <a:r>
              <a:rPr lang="nb-NO" sz="2000" dirty="0"/>
              <a:t> </a:t>
            </a:r>
            <a:r>
              <a:rPr lang="nb-NO" sz="2000" dirty="0" err="1"/>
              <a:t>information</a:t>
            </a:r>
            <a:r>
              <a:rPr lang="nb-NO" sz="2000" dirty="0"/>
              <a:t> </a:t>
            </a:r>
            <a:r>
              <a:rPr lang="nb-NO" sz="2000" dirty="0" err="1"/>
              <a:t>security</a:t>
            </a:r>
            <a:r>
              <a:rPr lang="nb-NO" sz="2000" dirty="0"/>
              <a:t> policy</a:t>
            </a:r>
          </a:p>
        </p:txBody>
      </p:sp>
    </p:spTree>
    <p:extLst>
      <p:ext uri="{BB962C8B-B14F-4D97-AF65-F5344CB8AC3E}">
        <p14:creationId xmlns:p14="http://schemas.microsoft.com/office/powerpoint/2010/main" val="34168747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243B823C-A75A-40DF-B57A-3841AF3649F0}"/>
              </a:ext>
            </a:extLst>
          </p:cNvPr>
          <p:cNvSpPr>
            <a:spLocks noGrp="1"/>
          </p:cNvSpPr>
          <p:nvPr>
            <p:ph type="title"/>
          </p:nvPr>
        </p:nvSpPr>
        <p:spPr/>
        <p:txBody>
          <a:bodyPr/>
          <a:lstStyle/>
          <a:p>
            <a:r>
              <a:rPr lang="nb-NO" dirty="0" err="1"/>
              <a:t>Assessment</a:t>
            </a:r>
            <a:r>
              <a:rPr lang="nb-NO" dirty="0"/>
              <a:t> </a:t>
            </a:r>
            <a:r>
              <a:rPr lang="nb-NO" dirty="0" err="1"/>
              <a:t>of</a:t>
            </a:r>
            <a:r>
              <a:rPr lang="nb-NO" dirty="0"/>
              <a:t> </a:t>
            </a:r>
            <a:r>
              <a:rPr lang="nb-NO" dirty="0" err="1"/>
              <a:t>each</a:t>
            </a:r>
            <a:r>
              <a:rPr lang="nb-NO" dirty="0"/>
              <a:t> </a:t>
            </a:r>
            <a:r>
              <a:rPr lang="nb-NO" dirty="0" err="1"/>
              <a:t>institution</a:t>
            </a:r>
            <a:endParaRPr lang="nb-NO" dirty="0"/>
          </a:p>
        </p:txBody>
      </p:sp>
      <p:pic>
        <p:nvPicPr>
          <p:cNvPr id="5" name="Bilde 4">
            <a:extLst>
              <a:ext uri="{FF2B5EF4-FFF2-40B4-BE49-F238E27FC236}">
                <a16:creationId xmlns:a16="http://schemas.microsoft.com/office/drawing/2014/main" id="{BC23A3F4-1C09-473A-8DDC-AF12833C5323}"/>
              </a:ext>
            </a:extLst>
          </p:cNvPr>
          <p:cNvPicPr>
            <a:picLocks noChangeAspect="1"/>
          </p:cNvPicPr>
          <p:nvPr/>
        </p:nvPicPr>
        <p:blipFill>
          <a:blip r:embed="rId2"/>
          <a:stretch>
            <a:fillRect/>
          </a:stretch>
        </p:blipFill>
        <p:spPr>
          <a:xfrm>
            <a:off x="791556" y="2489023"/>
            <a:ext cx="10681877" cy="3200753"/>
          </a:xfrm>
          <a:prstGeom prst="rect">
            <a:avLst/>
          </a:prstGeom>
        </p:spPr>
      </p:pic>
    </p:spTree>
    <p:extLst>
      <p:ext uri="{BB962C8B-B14F-4D97-AF65-F5344CB8AC3E}">
        <p14:creationId xmlns:p14="http://schemas.microsoft.com/office/powerpoint/2010/main" val="27956367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FA3FD52D-1CD7-43CF-ABB3-D6F1CE3DBA46}"/>
              </a:ext>
            </a:extLst>
          </p:cNvPr>
          <p:cNvSpPr>
            <a:spLocks noGrp="1"/>
          </p:cNvSpPr>
          <p:nvPr>
            <p:ph type="title"/>
          </p:nvPr>
        </p:nvSpPr>
        <p:spPr>
          <a:xfrm>
            <a:off x="1043999" y="864000"/>
            <a:ext cx="10176993" cy="581986"/>
          </a:xfrm>
        </p:spPr>
        <p:txBody>
          <a:bodyPr/>
          <a:lstStyle/>
          <a:p>
            <a:r>
              <a:rPr lang="nb-NO"/>
              <a:t>Risk assessment sector-level</a:t>
            </a:r>
            <a:endParaRPr lang="nb-NO" dirty="0"/>
          </a:p>
        </p:txBody>
      </p:sp>
      <p:pic>
        <p:nvPicPr>
          <p:cNvPr id="4" name="Bilde 3">
            <a:extLst>
              <a:ext uri="{FF2B5EF4-FFF2-40B4-BE49-F238E27FC236}">
                <a16:creationId xmlns:a16="http://schemas.microsoft.com/office/drawing/2014/main" id="{23EC8BEA-75DD-4571-BE97-C1A2BA565A46}"/>
              </a:ext>
            </a:extLst>
          </p:cNvPr>
          <p:cNvPicPr>
            <a:picLocks noChangeAspect="1"/>
          </p:cNvPicPr>
          <p:nvPr/>
        </p:nvPicPr>
        <p:blipFill>
          <a:blip r:embed="rId2"/>
          <a:stretch>
            <a:fillRect/>
          </a:stretch>
        </p:blipFill>
        <p:spPr>
          <a:xfrm>
            <a:off x="1500523" y="2028383"/>
            <a:ext cx="3501353" cy="4182994"/>
          </a:xfrm>
          <a:prstGeom prst="rect">
            <a:avLst/>
          </a:prstGeom>
        </p:spPr>
      </p:pic>
      <p:pic>
        <p:nvPicPr>
          <p:cNvPr id="5" name="Bilde 4">
            <a:extLst>
              <a:ext uri="{FF2B5EF4-FFF2-40B4-BE49-F238E27FC236}">
                <a16:creationId xmlns:a16="http://schemas.microsoft.com/office/drawing/2014/main" id="{83F6461E-3779-4EBE-BB03-B3C33AD3B076}"/>
              </a:ext>
            </a:extLst>
          </p:cNvPr>
          <p:cNvPicPr>
            <a:picLocks noChangeAspect="1"/>
          </p:cNvPicPr>
          <p:nvPr/>
        </p:nvPicPr>
        <p:blipFill>
          <a:blip r:embed="rId3"/>
          <a:stretch>
            <a:fillRect/>
          </a:stretch>
        </p:blipFill>
        <p:spPr>
          <a:xfrm>
            <a:off x="5826842" y="1887897"/>
            <a:ext cx="2726567" cy="1541103"/>
          </a:xfrm>
          <a:prstGeom prst="rect">
            <a:avLst/>
          </a:prstGeom>
        </p:spPr>
      </p:pic>
      <p:pic>
        <p:nvPicPr>
          <p:cNvPr id="6" name="Bilde 5">
            <a:extLst>
              <a:ext uri="{FF2B5EF4-FFF2-40B4-BE49-F238E27FC236}">
                <a16:creationId xmlns:a16="http://schemas.microsoft.com/office/drawing/2014/main" id="{F6E79D05-5536-4246-A9B8-C4D03D0CFF3B}"/>
              </a:ext>
            </a:extLst>
          </p:cNvPr>
          <p:cNvPicPr>
            <a:picLocks noChangeAspect="1"/>
          </p:cNvPicPr>
          <p:nvPr/>
        </p:nvPicPr>
        <p:blipFill>
          <a:blip r:embed="rId4"/>
          <a:stretch>
            <a:fillRect/>
          </a:stretch>
        </p:blipFill>
        <p:spPr>
          <a:xfrm>
            <a:off x="5826842" y="4026194"/>
            <a:ext cx="2942491" cy="2341291"/>
          </a:xfrm>
          <a:prstGeom prst="rect">
            <a:avLst/>
          </a:prstGeom>
        </p:spPr>
      </p:pic>
    </p:spTree>
    <p:extLst>
      <p:ext uri="{BB962C8B-B14F-4D97-AF65-F5344CB8AC3E}">
        <p14:creationId xmlns:p14="http://schemas.microsoft.com/office/powerpoint/2010/main" val="17952826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FFEFB3-462A-4E57-B170-95A052FFF8FC}"/>
              </a:ext>
            </a:extLst>
          </p:cNvPr>
          <p:cNvSpPr txBox="1">
            <a:spLocks/>
          </p:cNvSpPr>
          <p:nvPr/>
        </p:nvSpPr>
        <p:spPr>
          <a:xfrm>
            <a:off x="623697" y="614205"/>
            <a:ext cx="5409511" cy="4363844"/>
          </a:xfrm>
          <a:prstGeom prst="rect">
            <a:avLst/>
          </a:prstGeom>
        </p:spPr>
        <p:txBody>
          <a:bodyPr anchor="t">
            <a:normAutofit/>
          </a:bodyPr>
          <a:lstStyle>
            <a:lvl1pPr algn="l" defTabSz="914400" rtl="0" eaLnBrk="1" latinLnBrk="0" hangingPunct="1">
              <a:lnSpc>
                <a:spcPct val="90000"/>
              </a:lnSpc>
              <a:spcBef>
                <a:spcPct val="0"/>
              </a:spcBef>
              <a:buNone/>
              <a:defRPr sz="3600" b="1" kern="1200">
                <a:solidFill>
                  <a:srgbClr val="415364"/>
                </a:solidFill>
                <a:latin typeface="+mn-lt"/>
                <a:ea typeface="+mj-ea"/>
                <a:cs typeface="+mj-cs"/>
              </a:defRPr>
            </a:lvl1pPr>
          </a:lstStyle>
          <a:p>
            <a:r>
              <a:rPr lang="nb-NO" sz="3200" dirty="0"/>
              <a:t>UNIT – The Norwegian </a:t>
            </a:r>
            <a:r>
              <a:rPr lang="nb-NO" sz="3200" dirty="0" err="1"/>
              <a:t>Directorate</a:t>
            </a:r>
            <a:r>
              <a:rPr lang="nb-NO" sz="3200" dirty="0"/>
              <a:t> for ICT and Joint Services for </a:t>
            </a:r>
            <a:r>
              <a:rPr lang="nb-NO" sz="3200" dirty="0" err="1"/>
              <a:t>Higher</a:t>
            </a:r>
            <a:r>
              <a:rPr lang="nb-NO" sz="3200" dirty="0"/>
              <a:t> </a:t>
            </a:r>
            <a:r>
              <a:rPr lang="nb-NO" sz="3200" dirty="0" err="1"/>
              <a:t>Education</a:t>
            </a:r>
            <a:r>
              <a:rPr lang="nb-NO" sz="3200" dirty="0"/>
              <a:t> and Research</a:t>
            </a:r>
          </a:p>
          <a:p>
            <a:endParaRPr lang="nb-NO" sz="4000" dirty="0">
              <a:solidFill>
                <a:srgbClr val="526372"/>
              </a:solidFill>
            </a:endParaRPr>
          </a:p>
          <a:p>
            <a:r>
              <a:rPr lang="nb-NO" sz="4000" dirty="0">
                <a:solidFill>
                  <a:srgbClr val="526372"/>
                </a:solidFill>
              </a:rPr>
              <a:t>Key </a:t>
            </a:r>
            <a:r>
              <a:rPr lang="nb-NO" sz="4000" dirty="0" err="1">
                <a:solidFill>
                  <a:srgbClr val="526372"/>
                </a:solidFill>
              </a:rPr>
              <a:t>figures</a:t>
            </a:r>
            <a:endParaRPr lang="nb-NO" sz="4000" dirty="0">
              <a:solidFill>
                <a:srgbClr val="526372"/>
              </a:solidFill>
            </a:endParaRPr>
          </a:p>
        </p:txBody>
      </p:sp>
      <p:sp>
        <p:nvSpPr>
          <p:cNvPr id="3" name="Content Placeholder 2">
            <a:extLst>
              <a:ext uri="{FF2B5EF4-FFF2-40B4-BE49-F238E27FC236}">
                <a16:creationId xmlns:a16="http://schemas.microsoft.com/office/drawing/2014/main" id="{71517058-DDB4-4E46-B898-32DE96752020}"/>
              </a:ext>
            </a:extLst>
          </p:cNvPr>
          <p:cNvSpPr txBox="1">
            <a:spLocks/>
          </p:cNvSpPr>
          <p:nvPr/>
        </p:nvSpPr>
        <p:spPr>
          <a:xfrm>
            <a:off x="6195139" y="614205"/>
            <a:ext cx="3427283" cy="4363844"/>
          </a:xfrm>
          <a:prstGeom prst="rect">
            <a:avLst/>
          </a:prstGeom>
        </p:spPr>
        <p:txBody>
          <a:bodyPr>
            <a:normAutofit/>
          </a:bodyPr>
          <a:lstStyle>
            <a:lvl1pPr marL="228600" indent="-228600" algn="l" defTabSz="914400" rtl="0" eaLnBrk="1" latinLnBrk="0" hangingPunct="1">
              <a:lnSpc>
                <a:spcPct val="90000"/>
              </a:lnSpc>
              <a:spcBef>
                <a:spcPts val="1000"/>
              </a:spcBef>
              <a:buFont typeface="Arial"/>
              <a:buChar char="•"/>
              <a:defRPr sz="2400" kern="1200">
                <a:solidFill>
                  <a:srgbClr val="415364"/>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000" kern="1200">
                <a:solidFill>
                  <a:srgbClr val="415364"/>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1800" kern="1200">
                <a:solidFill>
                  <a:srgbClr val="415364"/>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600" kern="1200">
                <a:solidFill>
                  <a:srgbClr val="415364"/>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rgbClr val="415364"/>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z="2800" dirty="0"/>
              <a:t>200 staff</a:t>
            </a:r>
          </a:p>
          <a:p>
            <a:r>
              <a:rPr lang="en-US" sz="2800" dirty="0"/>
              <a:t>2 locations</a:t>
            </a:r>
          </a:p>
          <a:p>
            <a:r>
              <a:rPr lang="en-US" sz="2800" dirty="0"/>
              <a:t>45 services</a:t>
            </a:r>
          </a:p>
          <a:p>
            <a:r>
              <a:rPr lang="en-US" sz="2800" dirty="0"/>
              <a:t>220 institutions</a:t>
            </a:r>
          </a:p>
          <a:p>
            <a:r>
              <a:rPr lang="en-US" sz="2800" dirty="0"/>
              <a:t>€50 mill budget</a:t>
            </a:r>
          </a:p>
        </p:txBody>
      </p:sp>
      <p:cxnSp>
        <p:nvCxnSpPr>
          <p:cNvPr id="10" name="Straight Connector 9">
            <a:extLst>
              <a:ext uri="{FF2B5EF4-FFF2-40B4-BE49-F238E27FC236}">
                <a16:creationId xmlns:a16="http://schemas.microsoft.com/office/drawing/2014/main" id="{4CFB0F35-7FE9-4235-8DB2-63EC0AC4B137}"/>
              </a:ext>
            </a:extLst>
          </p:cNvPr>
          <p:cNvCxnSpPr/>
          <p:nvPr/>
        </p:nvCxnSpPr>
        <p:spPr>
          <a:xfrm>
            <a:off x="5871277" y="704695"/>
            <a:ext cx="0" cy="2900855"/>
          </a:xfrm>
          <a:prstGeom prst="line">
            <a:avLst/>
          </a:prstGeom>
          <a:ln w="38100">
            <a:solidFill>
              <a:srgbClr val="526372"/>
            </a:solidFill>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D8CF9D9D-51A3-49C4-92B9-BC9F02631379}"/>
              </a:ext>
            </a:extLst>
          </p:cNvPr>
          <p:cNvPicPr>
            <a:picLocks noChangeAspect="1"/>
          </p:cNvPicPr>
          <p:nvPr/>
        </p:nvPicPr>
        <p:blipFill>
          <a:blip r:embed="rId2"/>
          <a:stretch>
            <a:fillRect/>
          </a:stretch>
        </p:blipFill>
        <p:spPr>
          <a:xfrm>
            <a:off x="7088957" y="3558298"/>
            <a:ext cx="5103043" cy="3310082"/>
          </a:xfrm>
          <a:prstGeom prst="rect">
            <a:avLst/>
          </a:prstGeom>
        </p:spPr>
      </p:pic>
      <p:pic>
        <p:nvPicPr>
          <p:cNvPr id="13" name="Picture 12" descr="A body of water with a city in the background&#10;&#10;Description generated with very high confidence">
            <a:extLst>
              <a:ext uri="{FF2B5EF4-FFF2-40B4-BE49-F238E27FC236}">
                <a16:creationId xmlns:a16="http://schemas.microsoft.com/office/drawing/2014/main" id="{A8BCD245-8ADE-4E3C-BF6F-D8938B40DC43}"/>
              </a:ext>
            </a:extLst>
          </p:cNvPr>
          <p:cNvPicPr>
            <a:picLocks noChangeAspect="1"/>
          </p:cNvPicPr>
          <p:nvPr/>
        </p:nvPicPr>
        <p:blipFill>
          <a:blip r:embed="rId3">
            <a:grayscl/>
          </a:blip>
          <a:stretch>
            <a:fillRect/>
          </a:stretch>
        </p:blipFill>
        <p:spPr>
          <a:xfrm>
            <a:off x="6299201" y="4075694"/>
            <a:ext cx="3758884" cy="2644422"/>
          </a:xfrm>
          <a:prstGeom prst="rect">
            <a:avLst/>
          </a:prstGeom>
        </p:spPr>
      </p:pic>
      <p:pic>
        <p:nvPicPr>
          <p:cNvPr id="15" name="Picture 14" descr="A group of people in front of a church&#10;&#10;Description generated with very high confidence">
            <a:extLst>
              <a:ext uri="{FF2B5EF4-FFF2-40B4-BE49-F238E27FC236}">
                <a16:creationId xmlns:a16="http://schemas.microsoft.com/office/drawing/2014/main" id="{E72098A2-5DD0-42EE-86F4-927D7F22A495}"/>
              </a:ext>
            </a:extLst>
          </p:cNvPr>
          <p:cNvPicPr>
            <a:picLocks noChangeAspect="1"/>
          </p:cNvPicPr>
          <p:nvPr/>
        </p:nvPicPr>
        <p:blipFill>
          <a:blip r:embed="rId4">
            <a:grayscl/>
          </a:blip>
          <a:stretch>
            <a:fillRect/>
          </a:stretch>
        </p:blipFill>
        <p:spPr>
          <a:xfrm>
            <a:off x="1310562" y="4075695"/>
            <a:ext cx="3966634" cy="2644422"/>
          </a:xfrm>
          <a:prstGeom prst="rect">
            <a:avLst/>
          </a:prstGeom>
        </p:spPr>
      </p:pic>
    </p:spTree>
    <p:extLst>
      <p:ext uri="{BB962C8B-B14F-4D97-AF65-F5344CB8AC3E}">
        <p14:creationId xmlns:p14="http://schemas.microsoft.com/office/powerpoint/2010/main" val="3904998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A7A16FD4-9756-408D-923D-A07D9EE761FE}"/>
              </a:ext>
            </a:extLst>
          </p:cNvPr>
          <p:cNvSpPr>
            <a:spLocks noGrp="1"/>
          </p:cNvSpPr>
          <p:nvPr>
            <p:ph type="title"/>
          </p:nvPr>
        </p:nvSpPr>
        <p:spPr/>
        <p:txBody>
          <a:bodyPr/>
          <a:lstStyle/>
          <a:p>
            <a:r>
              <a:rPr lang="nb-NO" dirty="0" err="1"/>
              <a:t>Some</a:t>
            </a:r>
            <a:r>
              <a:rPr lang="nb-NO" dirty="0"/>
              <a:t> </a:t>
            </a:r>
            <a:r>
              <a:rPr lang="nb-NO" dirty="0" err="1"/>
              <a:t>findings</a:t>
            </a:r>
            <a:r>
              <a:rPr lang="nb-NO" dirty="0"/>
              <a:t>…</a:t>
            </a:r>
          </a:p>
        </p:txBody>
      </p:sp>
      <p:graphicFrame>
        <p:nvGraphicFramePr>
          <p:cNvPr id="5" name="Diagram 4">
            <a:extLst>
              <a:ext uri="{FF2B5EF4-FFF2-40B4-BE49-F238E27FC236}">
                <a16:creationId xmlns:a16="http://schemas.microsoft.com/office/drawing/2014/main" id="{216AF508-6799-4B49-A8DD-5A48B8B56B7E}"/>
              </a:ext>
            </a:extLst>
          </p:cNvPr>
          <p:cNvGraphicFramePr>
            <a:graphicFrameLocks/>
          </p:cNvGraphicFramePr>
          <p:nvPr>
            <p:extLst>
              <p:ext uri="{D42A27DB-BD31-4B8C-83A1-F6EECF244321}">
                <p14:modId xmlns:p14="http://schemas.microsoft.com/office/powerpoint/2010/main" val="2359716003"/>
              </p:ext>
            </p:extLst>
          </p:nvPr>
        </p:nvGraphicFramePr>
        <p:xfrm>
          <a:off x="1043999" y="1977211"/>
          <a:ext cx="2605407" cy="235835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Diagram 5">
            <a:extLst>
              <a:ext uri="{FF2B5EF4-FFF2-40B4-BE49-F238E27FC236}">
                <a16:creationId xmlns:a16="http://schemas.microsoft.com/office/drawing/2014/main" id="{42CBEAA9-9D1D-439B-82F4-68FC49CE5EBD}"/>
              </a:ext>
            </a:extLst>
          </p:cNvPr>
          <p:cNvGraphicFramePr>
            <a:graphicFrameLocks/>
          </p:cNvGraphicFramePr>
          <p:nvPr>
            <p:extLst>
              <p:ext uri="{D42A27DB-BD31-4B8C-83A1-F6EECF244321}">
                <p14:modId xmlns:p14="http://schemas.microsoft.com/office/powerpoint/2010/main" val="4017915275"/>
              </p:ext>
            </p:extLst>
          </p:nvPr>
        </p:nvGraphicFramePr>
        <p:xfrm>
          <a:off x="5045955" y="1977211"/>
          <a:ext cx="2724051" cy="235835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Diagram 6">
            <a:extLst>
              <a:ext uri="{FF2B5EF4-FFF2-40B4-BE49-F238E27FC236}">
                <a16:creationId xmlns:a16="http://schemas.microsoft.com/office/drawing/2014/main" id="{8F857029-3478-43DB-81FC-2BE217617F45}"/>
              </a:ext>
            </a:extLst>
          </p:cNvPr>
          <p:cNvGraphicFramePr>
            <a:graphicFrameLocks/>
          </p:cNvGraphicFramePr>
          <p:nvPr>
            <p:extLst>
              <p:ext uri="{D42A27DB-BD31-4B8C-83A1-F6EECF244321}">
                <p14:modId xmlns:p14="http://schemas.microsoft.com/office/powerpoint/2010/main" val="3842690590"/>
              </p:ext>
            </p:extLst>
          </p:nvPr>
        </p:nvGraphicFramePr>
        <p:xfrm>
          <a:off x="3538039" y="4712917"/>
          <a:ext cx="2667857" cy="1780926"/>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8" name="Diagram 7">
            <a:extLst>
              <a:ext uri="{FF2B5EF4-FFF2-40B4-BE49-F238E27FC236}">
                <a16:creationId xmlns:a16="http://schemas.microsoft.com/office/drawing/2014/main" id="{263AF6A6-F8AE-4DDF-85F1-C0B0698CC98D}"/>
              </a:ext>
            </a:extLst>
          </p:cNvPr>
          <p:cNvGraphicFramePr>
            <a:graphicFrameLocks/>
          </p:cNvGraphicFramePr>
          <p:nvPr>
            <p:extLst>
              <p:ext uri="{D42A27DB-BD31-4B8C-83A1-F6EECF244321}">
                <p14:modId xmlns:p14="http://schemas.microsoft.com/office/powerpoint/2010/main" val="2414348862"/>
              </p:ext>
            </p:extLst>
          </p:nvPr>
        </p:nvGraphicFramePr>
        <p:xfrm>
          <a:off x="8632823" y="1977211"/>
          <a:ext cx="2724051" cy="2358358"/>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4399317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DE7206EB-FBEB-409E-A798-A953C6AEF94E}"/>
              </a:ext>
            </a:extLst>
          </p:cNvPr>
          <p:cNvSpPr>
            <a:spLocks noGrp="1"/>
          </p:cNvSpPr>
          <p:nvPr>
            <p:ph type="title"/>
          </p:nvPr>
        </p:nvSpPr>
        <p:spPr/>
        <p:txBody>
          <a:bodyPr/>
          <a:lstStyle/>
          <a:p>
            <a:r>
              <a:rPr lang="nb-NO" dirty="0"/>
              <a:t>Under «</a:t>
            </a:r>
            <a:r>
              <a:rPr lang="nb-NO" dirty="0" err="1"/>
              <a:t>construction</a:t>
            </a:r>
            <a:r>
              <a:rPr lang="nb-NO" dirty="0"/>
              <a:t>»</a:t>
            </a:r>
          </a:p>
        </p:txBody>
      </p:sp>
      <p:pic>
        <p:nvPicPr>
          <p:cNvPr id="4" name="Bilde 3">
            <a:extLst>
              <a:ext uri="{FF2B5EF4-FFF2-40B4-BE49-F238E27FC236}">
                <a16:creationId xmlns:a16="http://schemas.microsoft.com/office/drawing/2014/main" id="{2D808E1B-6726-4DDC-A294-F6AE4E26B4D8}"/>
              </a:ext>
            </a:extLst>
          </p:cNvPr>
          <p:cNvPicPr>
            <a:picLocks noChangeAspect="1"/>
          </p:cNvPicPr>
          <p:nvPr/>
        </p:nvPicPr>
        <p:blipFill>
          <a:blip r:embed="rId2"/>
          <a:stretch>
            <a:fillRect/>
          </a:stretch>
        </p:blipFill>
        <p:spPr>
          <a:xfrm>
            <a:off x="1187161" y="2448428"/>
            <a:ext cx="5245678" cy="2387863"/>
          </a:xfrm>
          <a:prstGeom prst="rect">
            <a:avLst/>
          </a:prstGeom>
        </p:spPr>
      </p:pic>
      <p:pic>
        <p:nvPicPr>
          <p:cNvPr id="5" name="Bilde 4">
            <a:extLst>
              <a:ext uri="{FF2B5EF4-FFF2-40B4-BE49-F238E27FC236}">
                <a16:creationId xmlns:a16="http://schemas.microsoft.com/office/drawing/2014/main" id="{4786024D-08B9-49F9-8F8F-FAB9F632E82A}"/>
              </a:ext>
            </a:extLst>
          </p:cNvPr>
          <p:cNvPicPr>
            <a:picLocks noChangeAspect="1"/>
          </p:cNvPicPr>
          <p:nvPr/>
        </p:nvPicPr>
        <p:blipFill>
          <a:blip r:embed="rId3"/>
          <a:stretch>
            <a:fillRect/>
          </a:stretch>
        </p:blipFill>
        <p:spPr>
          <a:xfrm>
            <a:off x="6646918" y="2636777"/>
            <a:ext cx="4750323" cy="3027167"/>
          </a:xfrm>
          <a:prstGeom prst="rect">
            <a:avLst/>
          </a:prstGeom>
        </p:spPr>
      </p:pic>
      <p:sp>
        <p:nvSpPr>
          <p:cNvPr id="6" name="Rektangel 5">
            <a:extLst>
              <a:ext uri="{FF2B5EF4-FFF2-40B4-BE49-F238E27FC236}">
                <a16:creationId xmlns:a16="http://schemas.microsoft.com/office/drawing/2014/main" id="{8E8342DA-234C-4BDD-BD6A-5214F0D0B974}"/>
              </a:ext>
            </a:extLst>
          </p:cNvPr>
          <p:cNvSpPr/>
          <p:nvPr/>
        </p:nvSpPr>
        <p:spPr>
          <a:xfrm rot="2148579">
            <a:off x="1912325" y="3644130"/>
            <a:ext cx="3429593" cy="923330"/>
          </a:xfrm>
          <a:prstGeom prst="rect">
            <a:avLst/>
          </a:prstGeom>
          <a:noFill/>
        </p:spPr>
        <p:txBody>
          <a:bodyPr wrap="none" lIns="91440" tIns="45720" rIns="91440" bIns="45720">
            <a:spAutoFit/>
          </a:bodyPr>
          <a:lstStyle/>
          <a:p>
            <a:pPr algn="ctr"/>
            <a:r>
              <a:rPr lang="nb-NO" sz="5400" b="0" cap="none" spc="0" dirty="0">
                <a:ln w="0"/>
                <a:solidFill>
                  <a:schemeClr val="accent1"/>
                </a:solidFill>
                <a:effectLst>
                  <a:outerShdw blurRad="38100" dist="25400" dir="5400000" algn="ctr" rotWithShape="0">
                    <a:srgbClr val="6E747A">
                      <a:alpha val="43000"/>
                    </a:srgbClr>
                  </a:outerShdw>
                </a:effectLst>
              </a:rPr>
              <a:t>Policy for IS</a:t>
            </a:r>
          </a:p>
        </p:txBody>
      </p:sp>
      <p:sp>
        <p:nvSpPr>
          <p:cNvPr id="7" name="Rektangel 6">
            <a:extLst>
              <a:ext uri="{FF2B5EF4-FFF2-40B4-BE49-F238E27FC236}">
                <a16:creationId xmlns:a16="http://schemas.microsoft.com/office/drawing/2014/main" id="{361045C7-5C5E-4AD7-9431-2554698B1799}"/>
              </a:ext>
            </a:extLst>
          </p:cNvPr>
          <p:cNvSpPr/>
          <p:nvPr/>
        </p:nvSpPr>
        <p:spPr>
          <a:xfrm rot="2193874">
            <a:off x="6147625" y="3688696"/>
            <a:ext cx="5693098" cy="923330"/>
          </a:xfrm>
          <a:prstGeom prst="rect">
            <a:avLst/>
          </a:prstGeom>
          <a:noFill/>
        </p:spPr>
        <p:txBody>
          <a:bodyPr wrap="none" lIns="91440" tIns="45720" rIns="91440" bIns="45720">
            <a:spAutoFit/>
          </a:bodyPr>
          <a:lstStyle/>
          <a:p>
            <a:pPr algn="ctr"/>
            <a:r>
              <a:rPr lang="nb-NO" sz="5400" b="0" cap="none" spc="0" dirty="0">
                <a:ln w="0"/>
                <a:solidFill>
                  <a:schemeClr val="accent1"/>
                </a:solidFill>
                <a:effectLst>
                  <a:outerShdw blurRad="38100" dist="25400" dir="5400000" algn="ctr" rotWithShape="0">
                    <a:srgbClr val="6E747A">
                      <a:alpha val="43000"/>
                    </a:srgbClr>
                  </a:outerShdw>
                </a:effectLst>
              </a:rPr>
              <a:t>Risk </a:t>
            </a:r>
            <a:r>
              <a:rPr lang="nb-NO" sz="5400" b="0" cap="none" spc="0" dirty="0" err="1">
                <a:ln w="0"/>
                <a:solidFill>
                  <a:schemeClr val="accent1"/>
                </a:solidFill>
                <a:effectLst>
                  <a:outerShdw blurRad="38100" dist="25400" dir="5400000" algn="ctr" rotWithShape="0">
                    <a:srgbClr val="6E747A">
                      <a:alpha val="43000"/>
                    </a:srgbClr>
                  </a:outerShdw>
                </a:effectLst>
              </a:rPr>
              <a:t>treatment</a:t>
            </a:r>
            <a:r>
              <a:rPr lang="nb-NO" sz="5400" b="0" cap="none" spc="0" dirty="0">
                <a:ln w="0"/>
                <a:solidFill>
                  <a:schemeClr val="accent1"/>
                </a:solidFill>
                <a:effectLst>
                  <a:outerShdw blurRad="38100" dist="25400" dir="5400000" algn="ctr" rotWithShape="0">
                    <a:srgbClr val="6E747A">
                      <a:alpha val="43000"/>
                    </a:srgbClr>
                  </a:outerShdw>
                </a:effectLst>
              </a:rPr>
              <a:t> plan</a:t>
            </a:r>
          </a:p>
        </p:txBody>
      </p:sp>
    </p:spTree>
    <p:extLst>
      <p:ext uri="{BB962C8B-B14F-4D97-AF65-F5344CB8AC3E}">
        <p14:creationId xmlns:p14="http://schemas.microsoft.com/office/powerpoint/2010/main" val="40680467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7539377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e 1">
            <a:extLst>
              <a:ext uri="{FF2B5EF4-FFF2-40B4-BE49-F238E27FC236}">
                <a16:creationId xmlns:a16="http://schemas.microsoft.com/office/drawing/2014/main" id="{A8360057-A7B9-4342-B454-74634B1C1E90}"/>
              </a:ext>
            </a:extLst>
          </p:cNvPr>
          <p:cNvPicPr>
            <a:picLocks noChangeAspect="1"/>
          </p:cNvPicPr>
          <p:nvPr/>
        </p:nvPicPr>
        <p:blipFill>
          <a:blip r:embed="rId3">
            <a:extLst>
              <a:ext uri="{BEBA8EAE-BF5A-486C-A8C5-ECC9F3942E4B}">
                <a14:imgProps xmlns:a14="http://schemas.microsoft.com/office/drawing/2010/main">
                  <a14:imgLayer r:embed="rId4">
                    <a14:imgEffect>
                      <a14:colorTemperature colorTemp="9124"/>
                    </a14:imgEffect>
                    <a14:imgEffect>
                      <a14:saturation sat="70000"/>
                    </a14:imgEffect>
                  </a14:imgLayer>
                </a14:imgProps>
              </a:ext>
            </a:extLst>
          </a:blip>
          <a:stretch>
            <a:fillRect/>
          </a:stretch>
        </p:blipFill>
        <p:spPr>
          <a:xfrm>
            <a:off x="3584519" y="238355"/>
            <a:ext cx="4755047" cy="6619645"/>
          </a:xfrm>
          <a:prstGeom prst="rect">
            <a:avLst/>
          </a:prstGeom>
        </p:spPr>
      </p:pic>
    </p:spTree>
    <p:extLst>
      <p:ext uri="{BB962C8B-B14F-4D97-AF65-F5344CB8AC3E}">
        <p14:creationId xmlns:p14="http://schemas.microsoft.com/office/powerpoint/2010/main" val="32733891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6107869A-E12E-4F80-B1E6-D1DFFAD6B5B3}"/>
              </a:ext>
            </a:extLst>
          </p:cNvPr>
          <p:cNvSpPr>
            <a:spLocks noGrp="1"/>
          </p:cNvSpPr>
          <p:nvPr>
            <p:ph type="title"/>
          </p:nvPr>
        </p:nvSpPr>
        <p:spPr>
          <a:xfrm>
            <a:off x="1025769" y="938520"/>
            <a:ext cx="10515600" cy="569850"/>
          </a:xfrm>
        </p:spPr>
        <p:txBody>
          <a:bodyPr/>
          <a:lstStyle/>
          <a:p>
            <a:r>
              <a:rPr lang="nb-NO" dirty="0" err="1">
                <a:cs typeface="Calibri Light"/>
              </a:rPr>
              <a:t>Digitalisation</a:t>
            </a:r>
            <a:r>
              <a:rPr lang="nb-NO" dirty="0">
                <a:cs typeface="Calibri Light"/>
              </a:rPr>
              <a:t> </a:t>
            </a:r>
            <a:r>
              <a:rPr lang="nb-NO" dirty="0" err="1">
                <a:cs typeface="Calibri Light"/>
              </a:rPr>
              <a:t>strategy</a:t>
            </a:r>
            <a:r>
              <a:rPr lang="nb-NO" dirty="0">
                <a:cs typeface="Calibri Light"/>
              </a:rPr>
              <a:t> and </a:t>
            </a:r>
            <a:r>
              <a:rPr lang="nb-NO" dirty="0" err="1">
                <a:cs typeface="Calibri Light"/>
              </a:rPr>
              <a:t>information</a:t>
            </a:r>
            <a:r>
              <a:rPr lang="nb-NO" dirty="0">
                <a:cs typeface="Calibri Light"/>
              </a:rPr>
              <a:t> </a:t>
            </a:r>
            <a:r>
              <a:rPr lang="nb-NO" dirty="0" err="1">
                <a:cs typeface="Calibri Light"/>
              </a:rPr>
              <a:t>security</a:t>
            </a:r>
            <a:endParaRPr lang="nb-NO" dirty="0"/>
          </a:p>
        </p:txBody>
      </p:sp>
      <p:sp>
        <p:nvSpPr>
          <p:cNvPr id="3" name="Plassholder for innhold 2">
            <a:extLst>
              <a:ext uri="{FF2B5EF4-FFF2-40B4-BE49-F238E27FC236}">
                <a16:creationId xmlns:a16="http://schemas.microsoft.com/office/drawing/2014/main" id="{90ABE728-3A3B-4711-9463-9013E54EDEFD}"/>
              </a:ext>
            </a:extLst>
          </p:cNvPr>
          <p:cNvSpPr>
            <a:spLocks noGrp="1"/>
          </p:cNvSpPr>
          <p:nvPr>
            <p:ph idx="1"/>
          </p:nvPr>
        </p:nvSpPr>
        <p:spPr>
          <a:xfrm>
            <a:off x="1025769" y="1859280"/>
            <a:ext cx="10515600" cy="4831343"/>
          </a:xfrm>
        </p:spPr>
        <p:txBody>
          <a:bodyPr vert="horz" lIns="91440" tIns="45720" rIns="91440" bIns="45720" rtlCol="0" anchor="t">
            <a:noAutofit/>
          </a:bodyPr>
          <a:lstStyle/>
          <a:p>
            <a:r>
              <a:rPr lang="nb-NO" sz="1600" dirty="0">
                <a:cs typeface="Calibri"/>
              </a:rPr>
              <a:t>«</a:t>
            </a:r>
            <a:r>
              <a:rPr lang="en-US" sz="1600" dirty="0">
                <a:cs typeface="Calibri"/>
              </a:rPr>
              <a:t>Extensive use of data and technology poses challenges related to information security</a:t>
            </a:r>
            <a:r>
              <a:rPr lang="nb-NO" sz="1600" dirty="0">
                <a:cs typeface="Calibri"/>
              </a:rPr>
              <a:t>»</a:t>
            </a:r>
          </a:p>
          <a:p>
            <a:pPr>
              <a:lnSpc>
                <a:spcPct val="170000"/>
              </a:lnSpc>
            </a:pPr>
            <a:r>
              <a:rPr lang="nb-NO" sz="1600" dirty="0">
                <a:cs typeface="Calibri"/>
              </a:rPr>
              <a:t>«</a:t>
            </a:r>
            <a:r>
              <a:rPr lang="en-US" sz="1600" dirty="0">
                <a:cs typeface="Calibri"/>
              </a:rPr>
              <a:t>Sharing data presents researchers with new challenges related to data security and proper handling of data</a:t>
            </a:r>
            <a:r>
              <a:rPr lang="nb-NO" sz="1600" dirty="0">
                <a:cs typeface="Calibri"/>
              </a:rPr>
              <a:t>»</a:t>
            </a:r>
          </a:p>
          <a:p>
            <a:pPr>
              <a:lnSpc>
                <a:spcPct val="170000"/>
              </a:lnSpc>
            </a:pPr>
            <a:r>
              <a:rPr lang="nb-NO" sz="1600" dirty="0">
                <a:cs typeface="Calibri"/>
              </a:rPr>
              <a:t>«</a:t>
            </a:r>
            <a:r>
              <a:rPr lang="en-US" sz="1600" dirty="0">
                <a:cs typeface="Calibri"/>
              </a:rPr>
              <a:t>The student must be made aware of ethical, legal and security issues</a:t>
            </a:r>
            <a:r>
              <a:rPr lang="nb-NO" sz="1600" dirty="0">
                <a:cs typeface="Calibri"/>
              </a:rPr>
              <a:t>»</a:t>
            </a:r>
          </a:p>
          <a:p>
            <a:pPr>
              <a:lnSpc>
                <a:spcPct val="170000"/>
              </a:lnSpc>
            </a:pPr>
            <a:r>
              <a:rPr lang="nb-NO" sz="1600" dirty="0">
                <a:cs typeface="Calibri"/>
              </a:rPr>
              <a:t>«</a:t>
            </a:r>
            <a:r>
              <a:rPr lang="en-US" sz="1600" dirty="0">
                <a:cs typeface="Calibri"/>
              </a:rPr>
              <a:t>Management must safeguard the institution's values and interests, and follow national guidelines through systematic efforts to strengthen information security.</a:t>
            </a:r>
            <a:r>
              <a:rPr lang="nb-NO" sz="1600" dirty="0">
                <a:cs typeface="Calibri"/>
              </a:rPr>
              <a:t>»</a:t>
            </a:r>
          </a:p>
          <a:p>
            <a:pPr>
              <a:lnSpc>
                <a:spcPct val="170000"/>
              </a:lnSpc>
            </a:pPr>
            <a:r>
              <a:rPr lang="nb-NO" sz="1600" dirty="0">
                <a:cs typeface="Calibri"/>
              </a:rPr>
              <a:t>«</a:t>
            </a:r>
            <a:r>
              <a:rPr lang="en-US" sz="1600" dirty="0">
                <a:cs typeface="Calibri"/>
              </a:rPr>
              <a:t>Comprehensive governance and management of information security is a foundation for </a:t>
            </a:r>
            <a:r>
              <a:rPr lang="en-US" sz="1600" dirty="0" err="1">
                <a:cs typeface="Calibri"/>
              </a:rPr>
              <a:t>digitalisation</a:t>
            </a:r>
            <a:r>
              <a:rPr lang="en-US" sz="1600" dirty="0">
                <a:cs typeface="Calibri"/>
              </a:rPr>
              <a:t> and strategic initiatives, and supports on the sector objectives.</a:t>
            </a:r>
            <a:r>
              <a:rPr lang="nb-NO" sz="1600" dirty="0">
                <a:cs typeface="Calibri"/>
              </a:rPr>
              <a:t>»</a:t>
            </a:r>
          </a:p>
          <a:p>
            <a:pPr>
              <a:lnSpc>
                <a:spcPct val="170000"/>
              </a:lnSpc>
            </a:pPr>
            <a:r>
              <a:rPr lang="nb-NO" sz="1600" dirty="0">
                <a:cs typeface="Calibri"/>
              </a:rPr>
              <a:t>«</a:t>
            </a:r>
            <a:r>
              <a:rPr lang="en-US" sz="1600" dirty="0">
                <a:cs typeface="Calibri"/>
              </a:rPr>
              <a:t>The ministry will continue to make clear demands on the institutions with regard to information security</a:t>
            </a:r>
            <a:r>
              <a:rPr lang="nb-NO" sz="1600" dirty="0">
                <a:cs typeface="Calibri"/>
              </a:rPr>
              <a:t>»</a:t>
            </a:r>
          </a:p>
          <a:p>
            <a:pPr>
              <a:lnSpc>
                <a:spcPct val="170000"/>
              </a:lnSpc>
            </a:pPr>
            <a:r>
              <a:rPr lang="nb-NO" sz="1600" dirty="0">
                <a:cs typeface="Calibri"/>
              </a:rPr>
              <a:t>«</a:t>
            </a:r>
            <a:r>
              <a:rPr lang="en-US" sz="1600" dirty="0">
                <a:cs typeface="Calibri"/>
              </a:rPr>
              <a:t>The ministry will strengthen the governance of information security</a:t>
            </a:r>
            <a:r>
              <a:rPr lang="nb-NO" sz="1600" dirty="0">
                <a:cs typeface="Calibri"/>
              </a:rPr>
              <a:t>»</a:t>
            </a:r>
          </a:p>
        </p:txBody>
      </p:sp>
      <p:pic>
        <p:nvPicPr>
          <p:cNvPr id="4" name="Bilde 3"/>
          <p:cNvPicPr>
            <a:picLocks noChangeAspect="1"/>
          </p:cNvPicPr>
          <p:nvPr/>
        </p:nvPicPr>
        <p:blipFill>
          <a:blip r:embed="rId3">
            <a:extLst>
              <a:ext uri="{BEBA8EAE-BF5A-486C-A8C5-ECC9F3942E4B}">
                <a14:imgProps xmlns:a14="http://schemas.microsoft.com/office/drawing/2010/main">
                  <a14:imgLayer r:embed="rId4">
                    <a14:imgEffect>
                      <a14:colorTemperature colorTemp="9124"/>
                    </a14:imgEffect>
                    <a14:imgEffect>
                      <a14:saturation sat="70000"/>
                    </a14:imgEffect>
                  </a14:imgLayer>
                </a14:imgProps>
              </a:ext>
            </a:extLst>
          </a:blip>
          <a:stretch>
            <a:fillRect/>
          </a:stretch>
        </p:blipFill>
        <p:spPr>
          <a:xfrm>
            <a:off x="10377377" y="167377"/>
            <a:ext cx="1760264" cy="2450517"/>
          </a:xfrm>
          <a:prstGeom prst="rect">
            <a:avLst/>
          </a:prstGeom>
        </p:spPr>
      </p:pic>
    </p:spTree>
    <p:extLst>
      <p:ext uri="{BB962C8B-B14F-4D97-AF65-F5344CB8AC3E}">
        <p14:creationId xmlns:p14="http://schemas.microsoft.com/office/powerpoint/2010/main" val="3534285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p:cTn id="31" dur="1000" fill="hold"/>
                                        <p:tgtEl>
                                          <p:spTgt spid="3">
                                            <p:txEl>
                                              <p:pRg st="6" end="6"/>
                                            </p:txEl>
                                          </p:spTgt>
                                        </p:tgtEl>
                                        <p:attrNameLst>
                                          <p:attrName>ppt_w</p:attrName>
                                        </p:attrNameLst>
                                      </p:cBhvr>
                                      <p:tavLst>
                                        <p:tav tm="0">
                                          <p:val>
                                            <p:fltVal val="0"/>
                                          </p:val>
                                        </p:tav>
                                        <p:tav tm="100000">
                                          <p:val>
                                            <p:strVal val="#ppt_w"/>
                                          </p:val>
                                        </p:tav>
                                      </p:tavLst>
                                    </p:anim>
                                    <p:anim calcmode="lin" valueType="num">
                                      <p:cBhvr>
                                        <p:cTn id="32" dur="1000" fill="hold"/>
                                        <p:tgtEl>
                                          <p:spTgt spid="3">
                                            <p:txEl>
                                              <p:pRg st="6" end="6"/>
                                            </p:txEl>
                                          </p:spTgt>
                                        </p:tgtEl>
                                        <p:attrNameLst>
                                          <p:attrName>ppt_h</p:attrName>
                                        </p:attrNameLst>
                                      </p:cBhvr>
                                      <p:tavLst>
                                        <p:tav tm="0">
                                          <p:val>
                                            <p:fltVal val="0"/>
                                          </p:val>
                                        </p:tav>
                                        <p:tav tm="100000">
                                          <p:val>
                                            <p:strVal val="#ppt_h"/>
                                          </p:val>
                                        </p:tav>
                                      </p:tavLst>
                                    </p:anim>
                                    <p:anim calcmode="lin" valueType="num">
                                      <p:cBhvr>
                                        <p:cTn id="33" dur="1000" fill="hold"/>
                                        <p:tgtEl>
                                          <p:spTgt spid="3">
                                            <p:txEl>
                                              <p:pRg st="6" end="6"/>
                                            </p:txEl>
                                          </p:spTgt>
                                        </p:tgtEl>
                                        <p:attrNameLst>
                                          <p:attrName>style.rotation</p:attrName>
                                        </p:attrNameLst>
                                      </p:cBhvr>
                                      <p:tavLst>
                                        <p:tav tm="0">
                                          <p:val>
                                            <p:fltVal val="90"/>
                                          </p:val>
                                        </p:tav>
                                        <p:tav tm="100000">
                                          <p:val>
                                            <p:fltVal val="0"/>
                                          </p:val>
                                        </p:tav>
                                      </p:tavLst>
                                    </p:anim>
                                    <p:animEffect transition="in" filter="fade">
                                      <p:cBhvr>
                                        <p:cTn id="34" dur="1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a:xfrm>
            <a:off x="1043999" y="573007"/>
            <a:ext cx="10176993" cy="581986"/>
          </a:xfrm>
        </p:spPr>
        <p:txBody>
          <a:bodyPr/>
          <a:lstStyle/>
          <a:p>
            <a:r>
              <a:rPr lang="en-US" dirty="0">
                <a:cs typeface="Calibri"/>
              </a:rPr>
              <a:t>The ministry will strengthen the governance of information security</a:t>
            </a:r>
            <a:endParaRPr lang="nb-NO" dirty="0"/>
          </a:p>
        </p:txBody>
      </p:sp>
      <p:sp>
        <p:nvSpPr>
          <p:cNvPr id="3" name="Plassholder for innhold 2"/>
          <p:cNvSpPr>
            <a:spLocks noGrp="1"/>
          </p:cNvSpPr>
          <p:nvPr>
            <p:ph idx="1"/>
          </p:nvPr>
        </p:nvSpPr>
        <p:spPr/>
        <p:txBody>
          <a:bodyPr vert="horz" lIns="0" tIns="45720" rIns="91440" bIns="45720" rtlCol="0" anchor="t">
            <a:noAutofit/>
          </a:bodyPr>
          <a:lstStyle/>
          <a:p>
            <a:r>
              <a:rPr lang="en-US" dirty="0"/>
              <a:t>The ministry decided in the summer of 2018 to base the sector governance of information security on the international standard ISO27014: 2013</a:t>
            </a:r>
          </a:p>
          <a:p>
            <a:pPr lvl="1"/>
            <a:r>
              <a:rPr lang="en-US" dirty="0"/>
              <a:t>Every institutions shall implement ISMS built on ISO27001</a:t>
            </a:r>
          </a:p>
          <a:p>
            <a:r>
              <a:rPr lang="en-US" dirty="0"/>
              <a:t>The purpose is for The Ministry to have an overview of the state of the sector in the area of information security and privacy</a:t>
            </a:r>
          </a:p>
          <a:p>
            <a:r>
              <a:rPr lang="en-US" dirty="0"/>
              <a:t>Want to know if the condition involves a risk of failure to achieve goal, or unacceptable security incidents</a:t>
            </a:r>
          </a:p>
          <a:p>
            <a:r>
              <a:rPr lang="en-US" dirty="0"/>
              <a:t>Make priorities and decisions based on a state overview and risk assessments</a:t>
            </a:r>
          </a:p>
          <a:p>
            <a:r>
              <a:rPr lang="en-US" dirty="0">
                <a:cs typeface="Calibri"/>
              </a:rPr>
              <a:t>The Ministry gave Unit the responsibility to implement the new framework</a:t>
            </a:r>
            <a:endParaRPr lang="nb-NO" dirty="0">
              <a:cs typeface="Calibri"/>
            </a:endParaRPr>
          </a:p>
        </p:txBody>
      </p:sp>
    </p:spTree>
    <p:extLst>
      <p:ext uri="{BB962C8B-B14F-4D97-AF65-F5344CB8AC3E}">
        <p14:creationId xmlns:p14="http://schemas.microsoft.com/office/powerpoint/2010/main" val="16230030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61854546-AA53-47A6-B388-96362BAF273C}"/>
              </a:ext>
            </a:extLst>
          </p:cNvPr>
          <p:cNvSpPr>
            <a:spLocks noGrp="1"/>
          </p:cNvSpPr>
          <p:nvPr>
            <p:ph type="title"/>
          </p:nvPr>
        </p:nvSpPr>
        <p:spPr>
          <a:xfrm>
            <a:off x="1043999" y="749505"/>
            <a:ext cx="10176993" cy="996281"/>
          </a:xfrm>
        </p:spPr>
        <p:txBody>
          <a:bodyPr/>
          <a:lstStyle/>
          <a:p>
            <a:r>
              <a:rPr lang="en-US" dirty="0"/>
              <a:t>New national governance model – gains for the HEIs</a:t>
            </a:r>
            <a:endParaRPr lang="nb-NO" dirty="0"/>
          </a:p>
        </p:txBody>
      </p:sp>
      <p:sp>
        <p:nvSpPr>
          <p:cNvPr id="3" name="Plassholder for innhold 2">
            <a:extLst>
              <a:ext uri="{FF2B5EF4-FFF2-40B4-BE49-F238E27FC236}">
                <a16:creationId xmlns:a16="http://schemas.microsoft.com/office/drawing/2014/main" id="{2337AC2C-2755-4461-B6FD-2F2A09E09B5B}"/>
              </a:ext>
            </a:extLst>
          </p:cNvPr>
          <p:cNvSpPr>
            <a:spLocks noGrp="1"/>
          </p:cNvSpPr>
          <p:nvPr>
            <p:ph idx="1"/>
          </p:nvPr>
        </p:nvSpPr>
        <p:spPr/>
        <p:txBody>
          <a:bodyPr/>
          <a:lstStyle/>
          <a:p>
            <a:r>
              <a:rPr lang="en-US" b="1" dirty="0"/>
              <a:t>More clear direction</a:t>
            </a:r>
            <a:r>
              <a:rPr lang="en-US" dirty="0"/>
              <a:t> for HEIs work with information security in their systems and services through a sub-strategy for information security and privacy.</a:t>
            </a:r>
          </a:p>
          <a:p>
            <a:r>
              <a:rPr lang="en-US" b="1" dirty="0"/>
              <a:t>Planned implementation</a:t>
            </a:r>
            <a:r>
              <a:rPr lang="en-US" dirty="0"/>
              <a:t> of the sub-strategy through an action-plan.</a:t>
            </a:r>
          </a:p>
          <a:p>
            <a:r>
              <a:rPr lang="en-US" b="1" dirty="0"/>
              <a:t>Closer dialogue and follow-up</a:t>
            </a:r>
            <a:r>
              <a:rPr lang="en-US" dirty="0"/>
              <a:t> between the HEIs and the Ministry (Unit).</a:t>
            </a:r>
          </a:p>
          <a:p>
            <a:r>
              <a:rPr lang="en-US" b="1" dirty="0"/>
              <a:t>Better and more accurate priorities</a:t>
            </a:r>
            <a:r>
              <a:rPr lang="en-US" dirty="0"/>
              <a:t> made by the Ministry.</a:t>
            </a:r>
          </a:p>
        </p:txBody>
      </p:sp>
    </p:spTree>
    <p:extLst>
      <p:ext uri="{BB962C8B-B14F-4D97-AF65-F5344CB8AC3E}">
        <p14:creationId xmlns:p14="http://schemas.microsoft.com/office/powerpoint/2010/main" val="24795674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tel 3">
            <a:extLst>
              <a:ext uri="{FF2B5EF4-FFF2-40B4-BE49-F238E27FC236}">
                <a16:creationId xmlns:a16="http://schemas.microsoft.com/office/drawing/2014/main" id="{EE1A3C1A-930C-47ED-8ED0-F8A435ECEE6A}"/>
              </a:ext>
            </a:extLst>
          </p:cNvPr>
          <p:cNvSpPr>
            <a:spLocks noGrp="1"/>
          </p:cNvSpPr>
          <p:nvPr>
            <p:ph type="ctrTitle"/>
          </p:nvPr>
        </p:nvSpPr>
        <p:spPr/>
        <p:txBody>
          <a:bodyPr/>
          <a:lstStyle/>
          <a:p>
            <a:r>
              <a:rPr lang="nb-NO" dirty="0" err="1"/>
              <a:t>Governance</a:t>
            </a:r>
            <a:r>
              <a:rPr lang="nb-NO" dirty="0"/>
              <a:t> </a:t>
            </a:r>
            <a:r>
              <a:rPr lang="nb-NO" dirty="0" err="1"/>
              <a:t>framework</a:t>
            </a:r>
            <a:endParaRPr lang="nb-NO" dirty="0"/>
          </a:p>
        </p:txBody>
      </p:sp>
      <p:sp>
        <p:nvSpPr>
          <p:cNvPr id="5" name="Undertittel 4">
            <a:extLst>
              <a:ext uri="{FF2B5EF4-FFF2-40B4-BE49-F238E27FC236}">
                <a16:creationId xmlns:a16="http://schemas.microsoft.com/office/drawing/2014/main" id="{6C2922F2-3731-490D-B928-03AC9756F987}"/>
              </a:ext>
            </a:extLst>
          </p:cNvPr>
          <p:cNvSpPr>
            <a:spLocks noGrp="1"/>
          </p:cNvSpPr>
          <p:nvPr>
            <p:ph type="subTitle" idx="1"/>
          </p:nvPr>
        </p:nvSpPr>
        <p:spPr/>
        <p:txBody>
          <a:bodyPr/>
          <a:lstStyle/>
          <a:p>
            <a:r>
              <a:rPr lang="nb-NO" dirty="0" err="1"/>
              <a:t>Based</a:t>
            </a:r>
            <a:r>
              <a:rPr lang="nb-NO" dirty="0"/>
              <a:t> </a:t>
            </a:r>
            <a:r>
              <a:rPr lang="nb-NO" dirty="0" err="1"/>
              <a:t>on</a:t>
            </a:r>
            <a:r>
              <a:rPr lang="nb-NO" dirty="0"/>
              <a:t> ISO/IEC 27014:2013</a:t>
            </a:r>
          </a:p>
        </p:txBody>
      </p:sp>
    </p:spTree>
    <p:extLst>
      <p:ext uri="{BB962C8B-B14F-4D97-AF65-F5344CB8AC3E}">
        <p14:creationId xmlns:p14="http://schemas.microsoft.com/office/powerpoint/2010/main" val="12216983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Bilde 30"/>
          <p:cNvPicPr>
            <a:picLocks noChangeAspect="1"/>
          </p:cNvPicPr>
          <p:nvPr/>
        </p:nvPicPr>
        <p:blipFill>
          <a:blip r:embed="rId3"/>
          <a:stretch>
            <a:fillRect/>
          </a:stretch>
        </p:blipFill>
        <p:spPr>
          <a:xfrm>
            <a:off x="4533343" y="1804456"/>
            <a:ext cx="2551413" cy="1231377"/>
          </a:xfrm>
          <a:prstGeom prst="rect">
            <a:avLst/>
          </a:prstGeom>
        </p:spPr>
      </p:pic>
      <p:sp>
        <p:nvSpPr>
          <p:cNvPr id="2" name="Tittel 1"/>
          <p:cNvSpPr>
            <a:spLocks noGrp="1"/>
          </p:cNvSpPr>
          <p:nvPr>
            <p:ph type="title"/>
          </p:nvPr>
        </p:nvSpPr>
        <p:spPr/>
        <p:txBody>
          <a:bodyPr/>
          <a:lstStyle/>
          <a:p>
            <a:r>
              <a:rPr lang="nb-NO" dirty="0"/>
              <a:t>Ministry </a:t>
            </a:r>
            <a:r>
              <a:rPr lang="nb-NO" dirty="0" err="1"/>
              <a:t>want</a:t>
            </a:r>
            <a:r>
              <a:rPr lang="nb-NO" dirty="0"/>
              <a:t> to </a:t>
            </a:r>
            <a:r>
              <a:rPr lang="nb-NO" dirty="0" err="1"/>
              <a:t>know</a:t>
            </a:r>
            <a:r>
              <a:rPr lang="nb-NO" dirty="0"/>
              <a:t> </a:t>
            </a:r>
            <a:r>
              <a:rPr lang="nb-NO" dirty="0" err="1"/>
              <a:t>the</a:t>
            </a:r>
            <a:r>
              <a:rPr lang="nb-NO" dirty="0"/>
              <a:t> </a:t>
            </a:r>
            <a:r>
              <a:rPr lang="nb-NO" dirty="0" err="1"/>
              <a:t>state</a:t>
            </a:r>
            <a:r>
              <a:rPr lang="nb-NO" dirty="0"/>
              <a:t> </a:t>
            </a:r>
            <a:r>
              <a:rPr lang="nb-NO" dirty="0" err="1"/>
              <a:t>overview</a:t>
            </a:r>
            <a:r>
              <a:rPr lang="nb-NO" dirty="0"/>
              <a:t> and risk</a:t>
            </a:r>
          </a:p>
        </p:txBody>
      </p:sp>
      <p:sp>
        <p:nvSpPr>
          <p:cNvPr id="6" name="Rektangel 5"/>
          <p:cNvSpPr/>
          <p:nvPr/>
        </p:nvSpPr>
        <p:spPr>
          <a:xfrm>
            <a:off x="3827099" y="4494686"/>
            <a:ext cx="401444" cy="67799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b-NO"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Rektangel 6"/>
          <p:cNvSpPr/>
          <p:nvPr/>
        </p:nvSpPr>
        <p:spPr>
          <a:xfrm>
            <a:off x="3979499" y="4647086"/>
            <a:ext cx="401444" cy="67799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b-NO"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Rektangel 7"/>
          <p:cNvSpPr/>
          <p:nvPr/>
        </p:nvSpPr>
        <p:spPr>
          <a:xfrm>
            <a:off x="4131899" y="4799486"/>
            <a:ext cx="401444" cy="67799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b-NO"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Rektangel 8"/>
          <p:cNvSpPr/>
          <p:nvPr/>
        </p:nvSpPr>
        <p:spPr>
          <a:xfrm>
            <a:off x="4284299" y="4951886"/>
            <a:ext cx="401444" cy="67799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b-NO"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ktangel 9"/>
          <p:cNvSpPr/>
          <p:nvPr/>
        </p:nvSpPr>
        <p:spPr>
          <a:xfrm>
            <a:off x="4438186" y="5098338"/>
            <a:ext cx="401444" cy="67799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b-NO"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ktangel 10"/>
          <p:cNvSpPr/>
          <p:nvPr/>
        </p:nvSpPr>
        <p:spPr>
          <a:xfrm flipH="1">
            <a:off x="7190307" y="4572743"/>
            <a:ext cx="541949"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b-NO"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ktangel 11"/>
          <p:cNvSpPr/>
          <p:nvPr/>
        </p:nvSpPr>
        <p:spPr>
          <a:xfrm flipH="1">
            <a:off x="7342707" y="4725143"/>
            <a:ext cx="541949"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b-NO"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Rektangel 12"/>
          <p:cNvSpPr/>
          <p:nvPr/>
        </p:nvSpPr>
        <p:spPr>
          <a:xfrm flipH="1">
            <a:off x="7495107" y="4889437"/>
            <a:ext cx="541949"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b-NO"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ktangel 13"/>
          <p:cNvSpPr/>
          <p:nvPr/>
        </p:nvSpPr>
        <p:spPr>
          <a:xfrm flipH="1">
            <a:off x="7647507" y="5029943"/>
            <a:ext cx="541949"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b-NO"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 name="Rektangel 14"/>
          <p:cNvSpPr/>
          <p:nvPr/>
        </p:nvSpPr>
        <p:spPr>
          <a:xfrm flipH="1">
            <a:off x="7799907" y="5182343"/>
            <a:ext cx="541949"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b-NO" sz="800" b="0" i="0" u="none" strike="noStrike" kern="1200" cap="none" spc="0" normalizeH="0" baseline="0" noProof="0">
                <a:ln>
                  <a:noFill/>
                </a:ln>
                <a:solidFill>
                  <a:prstClr val="white"/>
                </a:solidFill>
                <a:effectLst/>
                <a:uLnTx/>
                <a:uFillTx/>
                <a:latin typeface="Calibri" panose="020F0502020204030204"/>
                <a:ea typeface="+mn-ea"/>
                <a:cs typeface="+mn-cs"/>
              </a:rPr>
              <a:t>Virksomhet n…</a:t>
            </a:r>
          </a:p>
        </p:txBody>
      </p:sp>
      <p:sp>
        <p:nvSpPr>
          <p:cNvPr id="16" name="Rektangel 15"/>
          <p:cNvSpPr/>
          <p:nvPr/>
        </p:nvSpPr>
        <p:spPr>
          <a:xfrm>
            <a:off x="4589099" y="5256686"/>
            <a:ext cx="401444" cy="67799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b-NO"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 name="Rektangel 16"/>
          <p:cNvSpPr/>
          <p:nvPr/>
        </p:nvSpPr>
        <p:spPr>
          <a:xfrm>
            <a:off x="4741499" y="5409086"/>
            <a:ext cx="401444" cy="67799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b-NO"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Rektangel 17"/>
          <p:cNvSpPr/>
          <p:nvPr/>
        </p:nvSpPr>
        <p:spPr>
          <a:xfrm>
            <a:off x="4893899" y="5561486"/>
            <a:ext cx="401444" cy="67799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b-NO" sz="800" b="0" i="0" u="none" strike="noStrike" kern="1200" cap="none" spc="0" normalizeH="0" baseline="0" noProof="0">
                <a:ln>
                  <a:noFill/>
                </a:ln>
                <a:solidFill>
                  <a:prstClr val="white"/>
                </a:solidFill>
                <a:effectLst/>
                <a:uLnTx/>
                <a:uFillTx/>
                <a:latin typeface="Calibri" panose="020F0502020204030204"/>
                <a:ea typeface="+mn-ea"/>
                <a:cs typeface="+mn-cs"/>
              </a:rPr>
              <a:t>Institusjon n…</a:t>
            </a:r>
          </a:p>
        </p:txBody>
      </p:sp>
      <p:sp>
        <p:nvSpPr>
          <p:cNvPr id="20" name="Venstre klammeparentes 19"/>
          <p:cNvSpPr/>
          <p:nvPr/>
        </p:nvSpPr>
        <p:spPr>
          <a:xfrm rot="5400000">
            <a:off x="5736187" y="1983803"/>
            <a:ext cx="240866" cy="4514757"/>
          </a:xfrm>
          <a:prstGeom prst="leftBrace">
            <a:avLst>
              <a:gd name="adj1" fmla="val 97222"/>
              <a:gd name="adj2" fmla="val 50000"/>
            </a:avLst>
          </a:prstGeom>
        </p:spPr>
        <p:style>
          <a:lnRef idx="3">
            <a:schemeClr val="dk1"/>
          </a:lnRef>
          <a:fillRef idx="0">
            <a:schemeClr val="dk1"/>
          </a:fillRef>
          <a:effectRef idx="2">
            <a:schemeClr val="dk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b-NO"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cxnSp>
        <p:nvCxnSpPr>
          <p:cNvPr id="22" name="Rett linje 21"/>
          <p:cNvCxnSpPr>
            <a:endCxn id="20" idx="1"/>
          </p:cNvCxnSpPr>
          <p:nvPr/>
        </p:nvCxnSpPr>
        <p:spPr>
          <a:xfrm flipH="1">
            <a:off x="5856620" y="2861737"/>
            <a:ext cx="2" cy="1259012"/>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Rett linje 23"/>
          <p:cNvCxnSpPr/>
          <p:nvPr/>
        </p:nvCxnSpPr>
        <p:spPr>
          <a:xfrm>
            <a:off x="4080974" y="3428629"/>
            <a:ext cx="1775648" cy="0"/>
          </a:xfrm>
          <a:prstGeom prst="line">
            <a:avLst/>
          </a:prstGeom>
        </p:spPr>
        <p:style>
          <a:lnRef idx="1">
            <a:schemeClr val="accent1"/>
          </a:lnRef>
          <a:fillRef idx="0">
            <a:schemeClr val="accent1"/>
          </a:fillRef>
          <a:effectRef idx="0">
            <a:schemeClr val="accent1"/>
          </a:effectRef>
          <a:fontRef idx="minor">
            <a:schemeClr val="tx1"/>
          </a:fontRef>
        </p:style>
      </p:cxnSp>
      <p:sp>
        <p:nvSpPr>
          <p:cNvPr id="25" name="TekstSylinder 24"/>
          <p:cNvSpPr txBox="1"/>
          <p:nvPr/>
        </p:nvSpPr>
        <p:spPr>
          <a:xfrm>
            <a:off x="2839821" y="3551483"/>
            <a:ext cx="195438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b-NO" sz="900" b="0" i="0" u="none" strike="noStrike" kern="1200" cap="none" spc="0" normalizeH="0" baseline="0" noProof="0" dirty="0" err="1">
                <a:ln>
                  <a:noFill/>
                </a:ln>
                <a:solidFill>
                  <a:prstClr val="black"/>
                </a:solidFill>
                <a:effectLst/>
                <a:uLnTx/>
                <a:uFillTx/>
                <a:latin typeface="Calibri" panose="020F0502020204030204"/>
                <a:ea typeface="+mn-ea"/>
                <a:cs typeface="+mn-cs"/>
              </a:rPr>
              <a:t>Responsible</a:t>
            </a:r>
            <a:r>
              <a:rPr kumimoji="0" lang="nb-NO" sz="900" b="0" i="0" u="none" strike="noStrike" kern="1200" cap="none" spc="0" normalizeH="0" baseline="0" noProof="0" dirty="0">
                <a:ln>
                  <a:noFill/>
                </a:ln>
                <a:solidFill>
                  <a:prstClr val="black"/>
                </a:solidFill>
                <a:effectLst/>
                <a:uLnTx/>
                <a:uFillTx/>
                <a:latin typeface="Calibri" panose="020F0502020204030204"/>
                <a:ea typeface="+mn-ea"/>
                <a:cs typeface="+mn-cs"/>
              </a:rPr>
              <a:t> for </a:t>
            </a:r>
            <a:r>
              <a:rPr kumimoji="0" lang="nb-NO" sz="900" b="0" i="0" u="none" strike="noStrike" kern="1200" cap="none" spc="0" normalizeH="0" baseline="0" noProof="0" dirty="0" err="1">
                <a:ln>
                  <a:noFill/>
                </a:ln>
                <a:solidFill>
                  <a:prstClr val="black"/>
                </a:solidFill>
                <a:effectLst/>
                <a:uLnTx/>
                <a:uFillTx/>
                <a:latin typeface="Calibri" panose="020F0502020204030204"/>
                <a:ea typeface="+mn-ea"/>
                <a:cs typeface="+mn-cs"/>
              </a:rPr>
              <a:t>governance</a:t>
            </a:r>
            <a:r>
              <a:rPr kumimoji="0" lang="nb-NO" sz="9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nb-NO" sz="900" b="0" i="0" u="none" strike="noStrike" kern="1200" cap="none" spc="0" normalizeH="0" baseline="0" noProof="0" dirty="0" err="1">
                <a:ln>
                  <a:noFill/>
                </a:ln>
                <a:solidFill>
                  <a:prstClr val="black"/>
                </a:solidFill>
                <a:effectLst/>
                <a:uLnTx/>
                <a:uFillTx/>
                <a:latin typeface="Calibri" panose="020F0502020204030204"/>
                <a:ea typeface="+mn-ea"/>
                <a:cs typeface="+mn-cs"/>
              </a:rPr>
              <a:t>activities</a:t>
            </a:r>
            <a:r>
              <a:rPr kumimoji="0" lang="nb-NO" sz="900" b="0" i="0" u="none" strike="noStrike" kern="1200" cap="none" spc="0" normalizeH="0" baseline="0" noProof="0" dirty="0">
                <a:ln>
                  <a:noFill/>
                </a:ln>
                <a:solidFill>
                  <a:prstClr val="black"/>
                </a:solidFill>
                <a:effectLst/>
                <a:uLnTx/>
                <a:uFillTx/>
                <a:latin typeface="Calibri" panose="020F0502020204030204"/>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nb-NO" sz="900" b="0" i="0" u="none" strike="noStrike" kern="1200" cap="none" spc="0" normalizeH="0" baseline="0" noProof="0" dirty="0">
                <a:ln>
                  <a:noFill/>
                </a:ln>
                <a:solidFill>
                  <a:prstClr val="black"/>
                </a:solidFill>
                <a:effectLst/>
                <a:uLnTx/>
                <a:uFillTx/>
                <a:latin typeface="Calibri" panose="020F0502020204030204"/>
                <a:ea typeface="+mn-ea"/>
                <a:cs typeface="+mn-cs"/>
              </a:rPr>
              <a:t>in </a:t>
            </a:r>
            <a:r>
              <a:rPr kumimoji="0" lang="nb-NO" sz="900" b="0" i="0" u="none" strike="noStrike" kern="1200" cap="none" spc="0" normalizeH="0" baseline="0" noProof="0" dirty="0" err="1">
                <a:ln>
                  <a:noFill/>
                </a:ln>
                <a:solidFill>
                  <a:prstClr val="black"/>
                </a:solidFill>
                <a:effectLst/>
                <a:uLnTx/>
                <a:uFillTx/>
                <a:latin typeface="Calibri" panose="020F0502020204030204"/>
                <a:ea typeface="+mn-ea"/>
                <a:cs typeface="+mn-cs"/>
              </a:rPr>
              <a:t>the</a:t>
            </a:r>
            <a:r>
              <a:rPr kumimoji="0" lang="nb-NO" sz="900" b="0" i="0" u="none" strike="noStrike" kern="1200" cap="none" spc="0" normalizeH="0" baseline="0" noProof="0" dirty="0">
                <a:ln>
                  <a:noFill/>
                </a:ln>
                <a:solidFill>
                  <a:prstClr val="black"/>
                </a:solidFill>
                <a:effectLst/>
                <a:uLnTx/>
                <a:uFillTx/>
                <a:latin typeface="Calibri" panose="020F0502020204030204"/>
                <a:ea typeface="+mn-ea"/>
                <a:cs typeface="+mn-cs"/>
              </a:rPr>
              <a:t> HE-</a:t>
            </a:r>
            <a:r>
              <a:rPr kumimoji="0" lang="nb-NO" sz="900" b="0" i="0" u="none" strike="noStrike" kern="1200" cap="none" spc="0" normalizeH="0" baseline="0" noProof="0" dirty="0" err="1">
                <a:ln>
                  <a:noFill/>
                </a:ln>
                <a:solidFill>
                  <a:prstClr val="black"/>
                </a:solidFill>
                <a:effectLst/>
                <a:uLnTx/>
                <a:uFillTx/>
                <a:latin typeface="Calibri" panose="020F0502020204030204"/>
                <a:ea typeface="+mn-ea"/>
                <a:cs typeface="+mn-cs"/>
              </a:rPr>
              <a:t>sector</a:t>
            </a:r>
            <a:endParaRPr kumimoji="0" lang="nb-NO" sz="9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6" name="TekstSylinder 25"/>
          <p:cNvSpPr txBox="1"/>
          <p:nvPr/>
        </p:nvSpPr>
        <p:spPr>
          <a:xfrm>
            <a:off x="7055525" y="2072208"/>
            <a:ext cx="2911374" cy="106182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b-NO" sz="1050" dirty="0">
                <a:solidFill>
                  <a:prstClr val="black"/>
                </a:solidFill>
                <a:latin typeface="Calibri" panose="020F0502020204030204"/>
              </a:rPr>
              <a:t>The </a:t>
            </a:r>
            <a:r>
              <a:rPr lang="nb-NO" sz="1050" dirty="0" err="1">
                <a:solidFill>
                  <a:prstClr val="black"/>
                </a:solidFill>
                <a:latin typeface="Calibri" panose="020F0502020204030204"/>
              </a:rPr>
              <a:t>ministry</a:t>
            </a:r>
            <a:r>
              <a:rPr kumimoji="0" lang="nb-NO" sz="1050" b="0" i="0" u="none" strike="noStrike" kern="1200" cap="none" spc="0" normalizeH="0" baseline="0" noProof="0" dirty="0">
                <a:ln>
                  <a:noFill/>
                </a:ln>
                <a:solidFill>
                  <a:prstClr val="black"/>
                </a:solidFill>
                <a:effectLst/>
                <a:uLnTx/>
                <a:uFillTx/>
                <a:latin typeface="Calibri" panose="020F0502020204030204"/>
                <a:ea typeface="+mn-ea"/>
                <a:cs typeface="+mn-cs"/>
              </a:rPr>
              <a:t>:</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kumimoji="0" lang="nb-NO" sz="1050" b="0" i="0" u="none" strike="noStrike" kern="1200" cap="none" spc="0" normalizeH="0" baseline="0" noProof="0" dirty="0" err="1">
                <a:ln>
                  <a:noFill/>
                </a:ln>
                <a:solidFill>
                  <a:prstClr val="black"/>
                </a:solidFill>
                <a:effectLst/>
                <a:uLnTx/>
                <a:uFillTx/>
                <a:latin typeface="Calibri" panose="020F0502020204030204"/>
                <a:ea typeface="+mn-ea"/>
                <a:cs typeface="+mn-cs"/>
              </a:rPr>
              <a:t>Direction</a:t>
            </a:r>
            <a:r>
              <a:rPr kumimoji="0" lang="nb-NO" sz="1050" b="0" i="0" u="none" strike="noStrike" kern="1200" cap="none" spc="0" normalizeH="0" baseline="0" noProof="0" dirty="0">
                <a:ln>
                  <a:noFill/>
                </a:ln>
                <a:solidFill>
                  <a:prstClr val="black"/>
                </a:solidFill>
                <a:effectLst/>
                <a:uLnTx/>
                <a:uFillTx/>
                <a:latin typeface="Calibri" panose="020F0502020204030204"/>
                <a:ea typeface="+mn-ea"/>
                <a:cs typeface="+mn-cs"/>
              </a:rPr>
              <a:t> and </a:t>
            </a:r>
            <a:r>
              <a:rPr kumimoji="0" lang="nb-NO" sz="1050" b="0" i="0" u="none" strike="noStrike" kern="1200" cap="none" spc="0" normalizeH="0" baseline="0" noProof="0" dirty="0" err="1">
                <a:ln>
                  <a:noFill/>
                </a:ln>
                <a:solidFill>
                  <a:prstClr val="black"/>
                </a:solidFill>
                <a:effectLst/>
                <a:uLnTx/>
                <a:uFillTx/>
                <a:latin typeface="Calibri" panose="020F0502020204030204"/>
                <a:ea typeface="+mn-ea"/>
                <a:cs typeface="+mn-cs"/>
              </a:rPr>
              <a:t>demands</a:t>
            </a:r>
            <a:endParaRPr kumimoji="0" lang="nb-NO" sz="105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kumimoji="0" lang="nb-NO" sz="1050" b="0" i="0" u="none" strike="noStrike" kern="1200" cap="none" spc="0" normalizeH="0" baseline="0" noProof="0" dirty="0">
                <a:ln>
                  <a:noFill/>
                </a:ln>
                <a:solidFill>
                  <a:prstClr val="black"/>
                </a:solidFill>
                <a:effectLst/>
                <a:uLnTx/>
                <a:uFillTx/>
                <a:latin typeface="Calibri" panose="020F0502020204030204"/>
                <a:ea typeface="+mn-ea"/>
                <a:cs typeface="+mn-cs"/>
              </a:rPr>
              <a:t>State </a:t>
            </a:r>
            <a:r>
              <a:rPr kumimoji="0" lang="nb-NO" sz="1050" b="0" i="0" u="none" strike="noStrike" kern="1200" cap="none" spc="0" normalizeH="0" baseline="0" noProof="0" dirty="0" err="1">
                <a:ln>
                  <a:noFill/>
                </a:ln>
                <a:solidFill>
                  <a:prstClr val="black"/>
                </a:solidFill>
                <a:effectLst/>
                <a:uLnTx/>
                <a:uFillTx/>
                <a:latin typeface="Calibri" panose="020F0502020204030204"/>
                <a:ea typeface="+mn-ea"/>
                <a:cs typeface="+mn-cs"/>
              </a:rPr>
              <a:t>overview</a:t>
            </a:r>
            <a:r>
              <a:rPr kumimoji="0" lang="nb-NO" sz="1050" b="0" i="0" u="none" strike="noStrike" kern="1200" cap="none" spc="0" normalizeH="0" baseline="0" noProof="0" dirty="0">
                <a:ln>
                  <a:noFill/>
                </a:ln>
                <a:solidFill>
                  <a:prstClr val="black"/>
                </a:solidFill>
                <a:effectLst/>
                <a:uLnTx/>
                <a:uFillTx/>
                <a:latin typeface="Calibri" panose="020F0502020204030204"/>
                <a:ea typeface="+mn-ea"/>
                <a:cs typeface="+mn-cs"/>
              </a:rPr>
              <a:t>/risk</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kumimoji="0" lang="nb-NO" sz="1050" b="0" i="0" u="none" strike="noStrike" kern="1200" cap="none" spc="0" normalizeH="0" baseline="0" noProof="0" dirty="0" err="1">
                <a:ln>
                  <a:noFill/>
                </a:ln>
                <a:solidFill>
                  <a:prstClr val="black"/>
                </a:solidFill>
                <a:effectLst/>
                <a:uLnTx/>
                <a:uFillTx/>
                <a:latin typeface="Calibri" panose="020F0502020204030204"/>
                <a:ea typeface="+mn-ea"/>
                <a:cs typeface="+mn-cs"/>
              </a:rPr>
              <a:t>Evaluate</a:t>
            </a:r>
            <a:r>
              <a:rPr kumimoji="0" lang="nb-NO" sz="105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nb-NO" sz="1050" b="0" i="0" u="none" strike="noStrike" kern="1200" cap="none" spc="0" normalizeH="0" baseline="0" noProof="0" dirty="0" err="1">
                <a:ln>
                  <a:noFill/>
                </a:ln>
                <a:solidFill>
                  <a:prstClr val="black"/>
                </a:solidFill>
                <a:effectLst/>
                <a:uLnTx/>
                <a:uFillTx/>
                <a:latin typeface="Calibri" panose="020F0502020204030204"/>
                <a:ea typeface="+mn-ea"/>
                <a:cs typeface="+mn-cs"/>
              </a:rPr>
              <a:t>the</a:t>
            </a:r>
            <a:r>
              <a:rPr kumimoji="0" lang="nb-NO" sz="105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nb-NO" sz="1050" b="0" i="0" u="none" strike="noStrike" kern="1200" cap="none" spc="0" normalizeH="0" baseline="0" noProof="0" dirty="0" err="1">
                <a:ln>
                  <a:noFill/>
                </a:ln>
                <a:solidFill>
                  <a:prstClr val="black"/>
                </a:solidFill>
                <a:effectLst/>
                <a:uLnTx/>
                <a:uFillTx/>
                <a:latin typeface="Calibri" panose="020F0502020204030204"/>
                <a:ea typeface="+mn-ea"/>
                <a:cs typeface="+mn-cs"/>
              </a:rPr>
              <a:t>state</a:t>
            </a:r>
            <a:r>
              <a:rPr kumimoji="0" lang="nb-NO" sz="1050" b="0" i="0" u="none" strike="noStrike" kern="1200" cap="none" spc="0" normalizeH="0" baseline="0" noProof="0" dirty="0">
                <a:ln>
                  <a:noFill/>
                </a:ln>
                <a:solidFill>
                  <a:prstClr val="black"/>
                </a:solidFill>
                <a:effectLst/>
                <a:uLnTx/>
                <a:uFillTx/>
                <a:latin typeface="Calibri" panose="020F0502020204030204"/>
                <a:ea typeface="+mn-ea"/>
                <a:cs typeface="+mn-cs"/>
              </a:rPr>
              <a:t> and make </a:t>
            </a:r>
            <a:r>
              <a:rPr kumimoji="0" lang="nb-NO" sz="1050" b="0" i="0" u="none" strike="noStrike" kern="1200" cap="none" spc="0" normalizeH="0" baseline="0" noProof="0" dirty="0" err="1">
                <a:ln>
                  <a:noFill/>
                </a:ln>
                <a:solidFill>
                  <a:prstClr val="black"/>
                </a:solidFill>
                <a:effectLst/>
                <a:uLnTx/>
                <a:uFillTx/>
                <a:latin typeface="Calibri" panose="020F0502020204030204"/>
                <a:ea typeface="+mn-ea"/>
                <a:cs typeface="+mn-cs"/>
              </a:rPr>
              <a:t>corrective</a:t>
            </a:r>
            <a:r>
              <a:rPr kumimoji="0" lang="nb-NO" sz="105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nb-NO" sz="1050" b="0" i="0" u="none" strike="noStrike" kern="1200" cap="none" spc="0" normalizeH="0" baseline="0" noProof="0" dirty="0" err="1">
                <a:ln>
                  <a:noFill/>
                </a:ln>
                <a:solidFill>
                  <a:prstClr val="black"/>
                </a:solidFill>
                <a:effectLst/>
                <a:uLnTx/>
                <a:uFillTx/>
                <a:latin typeface="Calibri" panose="020F0502020204030204"/>
                <a:ea typeface="+mn-ea"/>
                <a:cs typeface="+mn-cs"/>
              </a:rPr>
              <a:t>actions</a:t>
            </a:r>
            <a:endParaRPr kumimoji="0" lang="nb-NO" sz="105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kumimoji="0" lang="nb-NO" sz="1050" b="0" i="0" u="none" strike="noStrike" kern="1200" cap="none" spc="0" normalizeH="0" baseline="0" noProof="0" dirty="0" err="1">
                <a:ln>
                  <a:noFill/>
                </a:ln>
                <a:solidFill>
                  <a:prstClr val="black"/>
                </a:solidFill>
                <a:effectLst/>
                <a:uLnTx/>
                <a:uFillTx/>
                <a:latin typeface="Calibri" panose="020F0502020204030204"/>
                <a:ea typeface="+mn-ea"/>
                <a:cs typeface="+mn-cs"/>
              </a:rPr>
              <a:t>Comunicate</a:t>
            </a:r>
            <a:endParaRPr kumimoji="0" lang="nb-NO" sz="105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kumimoji="0" lang="nb-NO" sz="105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7" name="TekstSylinder 26"/>
          <p:cNvSpPr txBox="1"/>
          <p:nvPr/>
        </p:nvSpPr>
        <p:spPr>
          <a:xfrm>
            <a:off x="3878192" y="6234401"/>
            <a:ext cx="2834302"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b-NO" sz="1800" b="0" i="0" u="none" strike="noStrike" kern="1200" cap="none" spc="0" normalizeH="0" baseline="0" noProof="0" dirty="0" err="1">
                <a:ln>
                  <a:noFill/>
                </a:ln>
                <a:solidFill>
                  <a:prstClr val="black"/>
                </a:solidFill>
                <a:effectLst/>
                <a:uLnTx/>
                <a:uFillTx/>
                <a:latin typeface="Calibri" panose="020F0502020204030204"/>
                <a:ea typeface="+mn-ea"/>
                <a:cs typeface="+mn-cs"/>
              </a:rPr>
              <a:t>Universities</a:t>
            </a:r>
            <a:r>
              <a:rPr kumimoji="0" lang="nb-NO" sz="1800" b="0" i="0" u="none" strike="noStrike" kern="1200" cap="none" spc="0" normalizeH="0" baseline="0" noProof="0" dirty="0">
                <a:ln>
                  <a:noFill/>
                </a:ln>
                <a:solidFill>
                  <a:prstClr val="black"/>
                </a:solidFill>
                <a:effectLst/>
                <a:uLnTx/>
                <a:uFillTx/>
                <a:latin typeface="Calibri" panose="020F0502020204030204"/>
                <a:ea typeface="+mn-ea"/>
                <a:cs typeface="+mn-cs"/>
              </a:rPr>
              <a:t> and </a:t>
            </a:r>
            <a:r>
              <a:rPr kumimoji="0" lang="nb-NO" sz="1800" b="0" i="0" u="none" strike="noStrike" kern="1200" cap="none" spc="0" normalizeH="0" baseline="0" noProof="0" dirty="0" err="1">
                <a:ln>
                  <a:noFill/>
                </a:ln>
                <a:solidFill>
                  <a:prstClr val="black"/>
                </a:solidFill>
                <a:effectLst/>
                <a:uLnTx/>
                <a:uFillTx/>
                <a:latin typeface="Calibri" panose="020F0502020204030204"/>
                <a:ea typeface="+mn-ea"/>
                <a:cs typeface="+mn-cs"/>
              </a:rPr>
              <a:t>university</a:t>
            </a:r>
            <a:r>
              <a:rPr kumimoji="0" lang="nb-NO" sz="1800" b="0" i="0" u="none" strike="noStrike" kern="1200" cap="none" spc="0" normalizeH="0" baseline="0" noProof="0" dirty="0">
                <a:ln>
                  <a:noFill/>
                </a:ln>
                <a:solidFill>
                  <a:prstClr val="black"/>
                </a:solidFill>
                <a:effectLst/>
                <a:uLnTx/>
                <a:uFillTx/>
                <a:latin typeface="Calibri" panose="020F0502020204030204"/>
                <a:ea typeface="+mn-ea"/>
                <a:cs typeface="+mn-cs"/>
              </a:rPr>
              <a:t> collages</a:t>
            </a:r>
          </a:p>
        </p:txBody>
      </p:sp>
      <p:sp>
        <p:nvSpPr>
          <p:cNvPr id="28" name="TekstSylinder 27"/>
          <p:cNvSpPr txBox="1"/>
          <p:nvPr/>
        </p:nvSpPr>
        <p:spPr>
          <a:xfrm>
            <a:off x="7271880" y="5531151"/>
            <a:ext cx="2834302"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b-NO" sz="1800" b="0" i="0" u="none" strike="noStrike" kern="1200" cap="none" spc="0" normalizeH="0" baseline="0" noProof="0" dirty="0" err="1">
                <a:ln>
                  <a:noFill/>
                </a:ln>
                <a:solidFill>
                  <a:prstClr val="black"/>
                </a:solidFill>
                <a:effectLst/>
                <a:uLnTx/>
                <a:uFillTx/>
                <a:latin typeface="Calibri" panose="020F0502020204030204"/>
                <a:ea typeface="+mn-ea"/>
                <a:cs typeface="+mn-cs"/>
              </a:rPr>
              <a:t>Other</a:t>
            </a:r>
            <a:r>
              <a:rPr kumimoji="0" lang="nb-NO" sz="18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nb-NO" sz="1800" b="0" i="0" u="none" strike="noStrike" kern="1200" cap="none" spc="0" normalizeH="0" baseline="0" noProof="0" dirty="0" err="1">
                <a:ln>
                  <a:noFill/>
                </a:ln>
                <a:solidFill>
                  <a:prstClr val="black"/>
                </a:solidFill>
                <a:effectLst/>
                <a:uLnTx/>
                <a:uFillTx/>
                <a:latin typeface="Calibri" panose="020F0502020204030204"/>
                <a:ea typeface="+mn-ea"/>
                <a:cs typeface="+mn-cs"/>
              </a:rPr>
              <a:t>organisation</a:t>
            </a:r>
            <a:r>
              <a:rPr kumimoji="0" lang="nb-NO" sz="1800" b="0" i="0" u="none" strike="noStrike" kern="1200" cap="none" spc="0" normalizeH="0" baseline="0" noProof="0" dirty="0">
                <a:ln>
                  <a:noFill/>
                </a:ln>
                <a:solidFill>
                  <a:prstClr val="black"/>
                </a:solidFill>
                <a:effectLst/>
                <a:uLnTx/>
                <a:uFillTx/>
                <a:latin typeface="Calibri" panose="020F0502020204030204"/>
                <a:ea typeface="+mn-ea"/>
                <a:cs typeface="+mn-cs"/>
              </a:rPr>
              <a:t> under </a:t>
            </a:r>
            <a:r>
              <a:rPr kumimoji="0" lang="nb-NO" sz="1800" b="0" i="0" u="none" strike="noStrike" kern="1200" cap="none" spc="0" normalizeH="0" baseline="0" noProof="0" dirty="0" err="1">
                <a:ln>
                  <a:noFill/>
                </a:ln>
                <a:solidFill>
                  <a:prstClr val="black"/>
                </a:solidFill>
                <a:effectLst/>
                <a:uLnTx/>
                <a:uFillTx/>
                <a:latin typeface="Calibri" panose="020F0502020204030204"/>
                <a:ea typeface="+mn-ea"/>
                <a:cs typeface="+mn-cs"/>
              </a:rPr>
              <a:t>the</a:t>
            </a:r>
            <a:r>
              <a:rPr kumimoji="0" lang="nb-NO" sz="1800" b="0" i="0" u="none" strike="noStrike" kern="1200" cap="none" spc="0" normalizeH="0" baseline="0" noProof="0" dirty="0">
                <a:ln>
                  <a:noFill/>
                </a:ln>
                <a:solidFill>
                  <a:prstClr val="black"/>
                </a:solidFill>
                <a:effectLst/>
                <a:uLnTx/>
                <a:uFillTx/>
                <a:latin typeface="Calibri" panose="020F0502020204030204"/>
                <a:ea typeface="+mn-ea"/>
                <a:cs typeface="+mn-cs"/>
              </a:rPr>
              <a:t> Ministry</a:t>
            </a:r>
          </a:p>
        </p:txBody>
      </p:sp>
      <p:sp>
        <p:nvSpPr>
          <p:cNvPr id="29" name="TekstSylinder 28"/>
          <p:cNvSpPr txBox="1"/>
          <p:nvPr/>
        </p:nvSpPr>
        <p:spPr>
          <a:xfrm>
            <a:off x="2307822" y="5625187"/>
            <a:ext cx="2177199"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b-NO" sz="900" b="0" i="0" u="none" strike="noStrike" kern="1200" cap="none" spc="0" normalizeH="0" baseline="0" noProof="0" dirty="0" err="1">
                <a:ln>
                  <a:noFill/>
                </a:ln>
                <a:solidFill>
                  <a:prstClr val="black"/>
                </a:solidFill>
                <a:effectLst/>
                <a:uLnTx/>
                <a:uFillTx/>
                <a:latin typeface="Calibri" panose="020F0502020204030204"/>
                <a:ea typeface="+mn-ea"/>
                <a:cs typeface="+mn-cs"/>
              </a:rPr>
              <a:t>Local</a:t>
            </a:r>
            <a:r>
              <a:rPr kumimoji="0" lang="nb-NO" sz="900" b="0" i="0" u="none" strike="noStrike" kern="1200" cap="none" spc="0" normalizeH="0" baseline="0" noProof="0" dirty="0">
                <a:ln>
                  <a:noFill/>
                </a:ln>
                <a:solidFill>
                  <a:prstClr val="black"/>
                </a:solidFill>
                <a:effectLst/>
                <a:uLnTx/>
                <a:uFillTx/>
                <a:latin typeface="Calibri" panose="020F0502020204030204"/>
                <a:ea typeface="+mn-ea"/>
                <a:cs typeface="+mn-cs"/>
              </a:rPr>
              <a:t> management </a:t>
            </a:r>
            <a:r>
              <a:rPr kumimoji="0" lang="nb-NO" sz="900" b="0" i="0" u="none" strike="noStrike" kern="1200" cap="none" spc="0" normalizeH="0" baseline="0" noProof="0" dirty="0" err="1">
                <a:ln>
                  <a:noFill/>
                </a:ln>
                <a:solidFill>
                  <a:prstClr val="black"/>
                </a:solidFill>
                <a:effectLst/>
                <a:uLnTx/>
                <a:uFillTx/>
                <a:latin typeface="Calibri" panose="020F0502020204030204"/>
                <a:ea typeface="+mn-ea"/>
                <a:cs typeface="+mn-cs"/>
              </a:rPr>
              <a:t>of</a:t>
            </a:r>
            <a:r>
              <a:rPr kumimoji="0" lang="nb-NO" sz="9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nb-NO" sz="900" b="0" i="0" u="none" strike="noStrike" kern="1200" cap="none" spc="0" normalizeH="0" baseline="0" noProof="0" dirty="0" err="1">
                <a:ln>
                  <a:noFill/>
                </a:ln>
                <a:solidFill>
                  <a:prstClr val="black"/>
                </a:solidFill>
                <a:effectLst/>
                <a:uLnTx/>
                <a:uFillTx/>
                <a:latin typeface="Calibri" panose="020F0502020204030204"/>
                <a:ea typeface="+mn-ea"/>
                <a:cs typeface="+mn-cs"/>
              </a:rPr>
              <a:t>information</a:t>
            </a:r>
            <a:r>
              <a:rPr kumimoji="0" lang="nb-NO" sz="9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nb-NO" sz="900" b="0" i="0" u="none" strike="noStrike" kern="1200" cap="none" spc="0" normalizeH="0" baseline="0" noProof="0" dirty="0" err="1">
                <a:ln>
                  <a:noFill/>
                </a:ln>
                <a:solidFill>
                  <a:prstClr val="black"/>
                </a:solidFill>
                <a:effectLst/>
                <a:uLnTx/>
                <a:uFillTx/>
                <a:latin typeface="Calibri" panose="020F0502020204030204"/>
                <a:ea typeface="+mn-ea"/>
                <a:cs typeface="+mn-cs"/>
              </a:rPr>
              <a:t>security</a:t>
            </a:r>
            <a:endParaRPr kumimoji="0" lang="nb-NO" sz="9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nb-NO" sz="900" dirty="0">
                <a:solidFill>
                  <a:prstClr val="black"/>
                </a:solidFill>
                <a:latin typeface="Calibri" panose="020F0502020204030204"/>
              </a:rPr>
              <a:t>ISO 27001</a:t>
            </a:r>
            <a:endParaRPr kumimoji="0" lang="nb-NO" sz="9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0" name="TekstSylinder 29"/>
          <p:cNvSpPr txBox="1"/>
          <p:nvPr/>
        </p:nvSpPr>
        <p:spPr>
          <a:xfrm>
            <a:off x="7884656" y="4560849"/>
            <a:ext cx="1931939"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b-NO" sz="900" b="0" i="0" u="none" strike="noStrike" kern="1200" cap="none" spc="0" normalizeH="0" baseline="0" noProof="0">
                <a:ln>
                  <a:noFill/>
                </a:ln>
                <a:solidFill>
                  <a:prstClr val="black"/>
                </a:solidFill>
                <a:effectLst/>
                <a:uLnTx/>
                <a:uFillTx/>
                <a:latin typeface="Calibri" panose="020F0502020204030204"/>
                <a:ea typeface="+mn-ea"/>
                <a:cs typeface="+mn-cs"/>
              </a:rPr>
              <a:t>Eget lokalt arbeid på </a:t>
            </a:r>
            <a:br>
              <a:rPr kumimoji="0" lang="nb-NO" sz="900" b="0" i="0" u="none" strike="noStrike" kern="1200" cap="none" spc="0" normalizeH="0" baseline="0" noProof="0">
                <a:ln>
                  <a:noFill/>
                </a:ln>
                <a:solidFill>
                  <a:prstClr val="black"/>
                </a:solidFill>
                <a:effectLst/>
                <a:uLnTx/>
                <a:uFillTx/>
                <a:latin typeface="Calibri" panose="020F0502020204030204"/>
                <a:ea typeface="+mn-ea"/>
                <a:cs typeface="+mn-cs"/>
              </a:rPr>
            </a:br>
            <a:r>
              <a:rPr kumimoji="0" lang="nb-NO" sz="900" b="0" i="0" u="none" strike="noStrike" kern="1200" cap="none" spc="0" normalizeH="0" baseline="0" noProof="0">
                <a:ln>
                  <a:noFill/>
                </a:ln>
                <a:solidFill>
                  <a:prstClr val="black"/>
                </a:solidFill>
                <a:effectLst/>
                <a:uLnTx/>
                <a:uFillTx/>
                <a:latin typeface="Calibri" panose="020F0502020204030204"/>
                <a:ea typeface="+mn-ea"/>
                <a:cs typeface="+mn-cs"/>
              </a:rPr>
              <a:t>informasjonssikkerhet og personvern</a:t>
            </a:r>
          </a:p>
        </p:txBody>
      </p:sp>
      <p:pic>
        <p:nvPicPr>
          <p:cNvPr id="32" name="Bilde 31" descr="Et bilde som inneholder skjerm, overvåke&#10;&#10;&#10;&#10;Automatisk generert beskrivelse">
            <a:extLst>
              <a:ext uri="{FF2B5EF4-FFF2-40B4-BE49-F238E27FC236}">
                <a16:creationId xmlns:a16="http://schemas.microsoft.com/office/drawing/2014/main" id="{3BE79EEF-56A6-8E44-A500-85D8F8E99F60}"/>
              </a:ext>
            </a:extLst>
          </p:cNvPr>
          <p:cNvPicPr>
            <a:picLocks noChangeAspect="1"/>
          </p:cNvPicPr>
          <p:nvPr/>
        </p:nvPicPr>
        <p:blipFill>
          <a:blip r:embed="rId4"/>
          <a:stretch>
            <a:fillRect/>
          </a:stretch>
        </p:blipFill>
        <p:spPr>
          <a:xfrm>
            <a:off x="3123178" y="3285007"/>
            <a:ext cx="856321" cy="243911"/>
          </a:xfrm>
          <a:prstGeom prst="rect">
            <a:avLst/>
          </a:prstGeom>
        </p:spPr>
      </p:pic>
      <p:pic>
        <p:nvPicPr>
          <p:cNvPr id="3" name="Bilde 2">
            <a:extLst>
              <a:ext uri="{FF2B5EF4-FFF2-40B4-BE49-F238E27FC236}">
                <a16:creationId xmlns:a16="http://schemas.microsoft.com/office/drawing/2014/main" id="{1A05BAB1-0D3C-475A-AE5A-4B3988646C47}"/>
              </a:ext>
            </a:extLst>
          </p:cNvPr>
          <p:cNvPicPr>
            <a:picLocks noChangeAspect="1"/>
          </p:cNvPicPr>
          <p:nvPr/>
        </p:nvPicPr>
        <p:blipFill>
          <a:blip r:embed="rId5"/>
          <a:stretch>
            <a:fillRect/>
          </a:stretch>
        </p:blipFill>
        <p:spPr>
          <a:xfrm>
            <a:off x="5507430" y="3021171"/>
            <a:ext cx="829789" cy="763119"/>
          </a:xfrm>
          <a:prstGeom prst="rect">
            <a:avLst/>
          </a:prstGeom>
        </p:spPr>
      </p:pic>
    </p:spTree>
    <p:extLst>
      <p:ext uri="{BB962C8B-B14F-4D97-AF65-F5344CB8AC3E}">
        <p14:creationId xmlns:p14="http://schemas.microsoft.com/office/powerpoint/2010/main" val="39685262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3C5B7CA6-A2DD-4C49-81C0-8356CF7EB410}"/>
              </a:ext>
            </a:extLst>
          </p:cNvPr>
          <p:cNvSpPr>
            <a:spLocks noGrp="1"/>
          </p:cNvSpPr>
          <p:nvPr>
            <p:ph type="title"/>
          </p:nvPr>
        </p:nvSpPr>
        <p:spPr/>
        <p:txBody>
          <a:bodyPr/>
          <a:lstStyle/>
          <a:p>
            <a:r>
              <a:rPr lang="nb-NO" dirty="0"/>
              <a:t>The </a:t>
            </a:r>
            <a:r>
              <a:rPr lang="nb-NO" dirty="0" err="1"/>
              <a:t>framework</a:t>
            </a:r>
            <a:endParaRPr lang="nb-NO" dirty="0"/>
          </a:p>
        </p:txBody>
      </p:sp>
      <p:sp>
        <p:nvSpPr>
          <p:cNvPr id="3" name="Plassholder for innhold 2">
            <a:extLst>
              <a:ext uri="{FF2B5EF4-FFF2-40B4-BE49-F238E27FC236}">
                <a16:creationId xmlns:a16="http://schemas.microsoft.com/office/drawing/2014/main" id="{14D5A86A-60C3-46C9-9416-8CFD4E3F345E}"/>
              </a:ext>
            </a:extLst>
          </p:cNvPr>
          <p:cNvSpPr>
            <a:spLocks noGrp="1"/>
          </p:cNvSpPr>
          <p:nvPr>
            <p:ph idx="1"/>
          </p:nvPr>
        </p:nvSpPr>
        <p:spPr/>
        <p:txBody>
          <a:bodyPr/>
          <a:lstStyle/>
          <a:p>
            <a:r>
              <a:rPr lang="nb-NO" dirty="0" err="1"/>
              <a:t>Based</a:t>
            </a:r>
            <a:r>
              <a:rPr lang="nb-NO" dirty="0"/>
              <a:t> </a:t>
            </a:r>
            <a:r>
              <a:rPr lang="nb-NO" dirty="0" err="1"/>
              <a:t>on</a:t>
            </a:r>
            <a:r>
              <a:rPr lang="nb-NO" dirty="0"/>
              <a:t> ISO/IEC 27014:2013 – </a:t>
            </a:r>
            <a:r>
              <a:rPr lang="nb-NO" dirty="0" err="1"/>
              <a:t>Govenance</a:t>
            </a:r>
            <a:r>
              <a:rPr lang="nb-NO" dirty="0"/>
              <a:t> </a:t>
            </a:r>
            <a:r>
              <a:rPr lang="nb-NO" dirty="0" err="1"/>
              <a:t>of</a:t>
            </a:r>
            <a:r>
              <a:rPr lang="nb-NO" dirty="0"/>
              <a:t> </a:t>
            </a:r>
            <a:r>
              <a:rPr lang="nb-NO" dirty="0" err="1"/>
              <a:t>information</a:t>
            </a:r>
            <a:r>
              <a:rPr lang="nb-NO" dirty="0"/>
              <a:t> </a:t>
            </a:r>
            <a:r>
              <a:rPr lang="nb-NO" dirty="0" err="1"/>
              <a:t>security</a:t>
            </a:r>
            <a:endParaRPr lang="nb-NO" dirty="0"/>
          </a:p>
          <a:p>
            <a:pPr lvl="1"/>
            <a:r>
              <a:rPr lang="nb-NO" dirty="0" err="1"/>
              <a:t>Consepts</a:t>
            </a:r>
            <a:r>
              <a:rPr lang="nb-NO" dirty="0"/>
              <a:t> </a:t>
            </a:r>
            <a:r>
              <a:rPr lang="nb-NO" dirty="0" err="1"/>
              <a:t>with</a:t>
            </a:r>
            <a:r>
              <a:rPr lang="nb-NO" dirty="0"/>
              <a:t> goals and  targets for </a:t>
            </a:r>
            <a:r>
              <a:rPr lang="nb-NO" dirty="0" err="1"/>
              <a:t>governing</a:t>
            </a:r>
            <a:r>
              <a:rPr lang="nb-NO" dirty="0"/>
              <a:t> </a:t>
            </a:r>
            <a:r>
              <a:rPr lang="nb-NO" dirty="0" err="1"/>
              <a:t>information</a:t>
            </a:r>
            <a:r>
              <a:rPr lang="nb-NO" dirty="0"/>
              <a:t> </a:t>
            </a:r>
            <a:r>
              <a:rPr lang="nb-NO" dirty="0" err="1"/>
              <a:t>security</a:t>
            </a:r>
            <a:r>
              <a:rPr lang="nb-NO" dirty="0"/>
              <a:t> and </a:t>
            </a:r>
            <a:r>
              <a:rPr lang="nb-NO" dirty="0" err="1"/>
              <a:t>privacy</a:t>
            </a:r>
            <a:endParaRPr lang="nb-NO" dirty="0"/>
          </a:p>
          <a:p>
            <a:pPr lvl="1"/>
            <a:r>
              <a:rPr lang="nb-NO" dirty="0"/>
              <a:t>6 </a:t>
            </a:r>
            <a:r>
              <a:rPr lang="nb-NO" dirty="0" err="1"/>
              <a:t>principles</a:t>
            </a:r>
            <a:endParaRPr lang="nb-NO" dirty="0"/>
          </a:p>
          <a:p>
            <a:pPr lvl="1"/>
            <a:r>
              <a:rPr lang="nb-NO" dirty="0"/>
              <a:t>5 </a:t>
            </a:r>
            <a:r>
              <a:rPr lang="nb-NO" dirty="0" err="1"/>
              <a:t>processes</a:t>
            </a:r>
            <a:endParaRPr lang="nb-NO" dirty="0"/>
          </a:p>
          <a:p>
            <a:pPr lvl="1"/>
            <a:r>
              <a:rPr lang="nb-NO" dirty="0" err="1"/>
              <a:t>Compatibel</a:t>
            </a:r>
            <a:r>
              <a:rPr lang="nb-NO" dirty="0"/>
              <a:t> </a:t>
            </a:r>
            <a:r>
              <a:rPr lang="nb-NO" dirty="0" err="1"/>
              <a:t>with</a:t>
            </a:r>
            <a:r>
              <a:rPr lang="nb-NO" dirty="0"/>
              <a:t> </a:t>
            </a:r>
            <a:r>
              <a:rPr lang="nb-NO" dirty="0" err="1"/>
              <a:t>other</a:t>
            </a:r>
            <a:r>
              <a:rPr lang="nb-NO" dirty="0"/>
              <a:t> </a:t>
            </a:r>
            <a:r>
              <a:rPr lang="nb-NO" dirty="0" err="1"/>
              <a:t>governance</a:t>
            </a:r>
            <a:r>
              <a:rPr lang="nb-NO" dirty="0"/>
              <a:t> </a:t>
            </a:r>
            <a:r>
              <a:rPr lang="nb-NO" dirty="0" err="1"/>
              <a:t>frameworks</a:t>
            </a:r>
            <a:r>
              <a:rPr lang="nb-NO" dirty="0"/>
              <a:t> (IT management, risk management, </a:t>
            </a:r>
            <a:r>
              <a:rPr lang="nb-NO" dirty="0" err="1"/>
              <a:t>financial</a:t>
            </a:r>
            <a:r>
              <a:rPr lang="nb-NO" dirty="0"/>
              <a:t> management etc.)</a:t>
            </a:r>
          </a:p>
          <a:p>
            <a:pPr lvl="1"/>
            <a:r>
              <a:rPr lang="nb-NO" dirty="0"/>
              <a:t>Designed for </a:t>
            </a:r>
            <a:r>
              <a:rPr lang="nb-NO" dirty="0" err="1"/>
              <a:t>the</a:t>
            </a:r>
            <a:r>
              <a:rPr lang="nb-NO" dirty="0"/>
              <a:t> business </a:t>
            </a:r>
            <a:r>
              <a:rPr lang="nb-NO" dirty="0" err="1"/>
              <a:t>level</a:t>
            </a:r>
            <a:r>
              <a:rPr lang="nb-NO" dirty="0"/>
              <a:t>, </a:t>
            </a:r>
            <a:r>
              <a:rPr lang="nb-NO" dirty="0" err="1"/>
              <a:t>but</a:t>
            </a:r>
            <a:r>
              <a:rPr lang="nb-NO" dirty="0"/>
              <a:t> </a:t>
            </a:r>
            <a:r>
              <a:rPr lang="nb-NO" dirty="0" err="1"/>
              <a:t>now</a:t>
            </a:r>
            <a:r>
              <a:rPr lang="nb-NO" dirty="0"/>
              <a:t> </a:t>
            </a:r>
            <a:r>
              <a:rPr lang="nb-NO" dirty="0" err="1"/>
              <a:t>adjusted</a:t>
            </a:r>
            <a:r>
              <a:rPr lang="nb-NO" dirty="0"/>
              <a:t> and used by </a:t>
            </a:r>
            <a:r>
              <a:rPr lang="nb-NO" dirty="0" err="1"/>
              <a:t>the</a:t>
            </a:r>
            <a:r>
              <a:rPr lang="nb-NO" dirty="0"/>
              <a:t> </a:t>
            </a:r>
            <a:r>
              <a:rPr lang="nb-NO" dirty="0" err="1"/>
              <a:t>ministry</a:t>
            </a:r>
            <a:r>
              <a:rPr lang="nb-NO" dirty="0"/>
              <a:t> and Unit at </a:t>
            </a:r>
            <a:r>
              <a:rPr lang="nb-NO" dirty="0" err="1"/>
              <a:t>the</a:t>
            </a:r>
            <a:r>
              <a:rPr lang="nb-NO" dirty="0"/>
              <a:t> </a:t>
            </a:r>
            <a:r>
              <a:rPr lang="nb-NO" dirty="0" err="1"/>
              <a:t>sector</a:t>
            </a:r>
            <a:r>
              <a:rPr lang="nb-NO" dirty="0"/>
              <a:t> </a:t>
            </a:r>
            <a:r>
              <a:rPr lang="nb-NO" dirty="0" err="1"/>
              <a:t>level</a:t>
            </a:r>
            <a:endParaRPr lang="nb-NO" dirty="0"/>
          </a:p>
          <a:p>
            <a:pPr lvl="1"/>
            <a:r>
              <a:rPr lang="nb-NO" dirty="0" err="1"/>
              <a:t>Represents</a:t>
            </a:r>
            <a:r>
              <a:rPr lang="nb-NO" dirty="0"/>
              <a:t> </a:t>
            </a:r>
            <a:r>
              <a:rPr lang="nb-NO" dirty="0" err="1"/>
              <a:t>the</a:t>
            </a:r>
            <a:r>
              <a:rPr lang="nb-NO" dirty="0"/>
              <a:t> </a:t>
            </a:r>
            <a:r>
              <a:rPr lang="nb-NO" dirty="0" err="1"/>
              <a:t>level</a:t>
            </a:r>
            <a:r>
              <a:rPr lang="nb-NO" dirty="0"/>
              <a:t> over </a:t>
            </a:r>
            <a:r>
              <a:rPr lang="nb-NO" dirty="0" err="1"/>
              <a:t>the</a:t>
            </a:r>
            <a:r>
              <a:rPr lang="nb-NO" dirty="0"/>
              <a:t> ISO/IEC 27001, management </a:t>
            </a:r>
            <a:r>
              <a:rPr lang="nb-NO" dirty="0" err="1"/>
              <a:t>of</a:t>
            </a:r>
            <a:r>
              <a:rPr lang="nb-NO" dirty="0"/>
              <a:t> </a:t>
            </a:r>
            <a:r>
              <a:rPr lang="nb-NO" dirty="0" err="1"/>
              <a:t>information</a:t>
            </a:r>
            <a:r>
              <a:rPr lang="nb-NO" dirty="0"/>
              <a:t> </a:t>
            </a:r>
            <a:r>
              <a:rPr lang="nb-NO" dirty="0" err="1"/>
              <a:t>security</a:t>
            </a:r>
            <a:endParaRPr lang="nb-NO" dirty="0"/>
          </a:p>
        </p:txBody>
      </p:sp>
    </p:spTree>
    <p:extLst>
      <p:ext uri="{BB962C8B-B14F-4D97-AF65-F5344CB8AC3E}">
        <p14:creationId xmlns:p14="http://schemas.microsoft.com/office/powerpoint/2010/main" val="37836601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Egendefinert utforming">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0F175813FECA204DBD9A36D2197CC807" ma:contentTypeVersion="4" ma:contentTypeDescription="Opprett et nytt dokument." ma:contentTypeScope="" ma:versionID="6c34e6c9453d34b7022fbba14f531ce1">
  <xsd:schema xmlns:xsd="http://www.w3.org/2001/XMLSchema" xmlns:xs="http://www.w3.org/2001/XMLSchema" xmlns:p="http://schemas.microsoft.com/office/2006/metadata/properties" xmlns:ns2="689de802-d8bd-42ff-ac62-c21d4f27f25e" xmlns:ns3="41b6089f-fd40-40f9-aa6e-3829ac65ff58" targetNamespace="http://schemas.microsoft.com/office/2006/metadata/properties" ma:root="true" ma:fieldsID="919f99c7664f4a872449da823b955b2a" ns2:_="" ns3:_="">
    <xsd:import namespace="689de802-d8bd-42ff-ac62-c21d4f27f25e"/>
    <xsd:import namespace="41b6089f-fd40-40f9-aa6e-3829ac65ff58"/>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89de802-d8bd-42ff-ac62-c21d4f27f25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1b6089f-fd40-40f9-aa6e-3829ac65ff58" elementFormDefault="qualified">
    <xsd:import namespace="http://schemas.microsoft.com/office/2006/documentManagement/types"/>
    <xsd:import namespace="http://schemas.microsoft.com/office/infopath/2007/PartnerControls"/>
    <xsd:element name="SharedWithUsers" ma:index="10" nillable="true" ma:displayName="Delt med"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Delingsdetaljer"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nholdstype"/>
        <xsd:element ref="dc:title" minOccurs="0" maxOccurs="1" ma:index="4" ma:displayName="Tit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2DDB3E3-2195-4B00-A06D-E990505EFEE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89de802-d8bd-42ff-ac62-c21d4f27f25e"/>
    <ds:schemaRef ds:uri="41b6089f-fd40-40f9-aa6e-3829ac65ff5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01FF23F-E385-418E-98E7-C2421FC6E28F}">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4937CA3F-CEC4-4C82-ACDD-9905B302CEC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96</TotalTime>
  <Words>1726</Words>
  <Application>Microsoft Office PowerPoint</Application>
  <PresentationFormat>Widescreen</PresentationFormat>
  <Paragraphs>178</Paragraphs>
  <Slides>22</Slides>
  <Notes>14</Notes>
  <HiddenSlides>0</HiddenSlides>
  <MMClips>0</MMClips>
  <ScaleCrop>false</ScaleCrop>
  <HeadingPairs>
    <vt:vector size="6" baseType="variant">
      <vt:variant>
        <vt:lpstr>Brukte skrifter</vt:lpstr>
      </vt:variant>
      <vt:variant>
        <vt:i4>4</vt:i4>
      </vt:variant>
      <vt:variant>
        <vt:lpstr>Tema</vt:lpstr>
      </vt:variant>
      <vt:variant>
        <vt:i4>2</vt:i4>
      </vt:variant>
      <vt:variant>
        <vt:lpstr>Lysbildetitler</vt:lpstr>
      </vt:variant>
      <vt:variant>
        <vt:i4>22</vt:i4>
      </vt:variant>
    </vt:vector>
  </HeadingPairs>
  <TitlesOfParts>
    <vt:vector size="28" baseType="lpstr">
      <vt:lpstr>Arial</vt:lpstr>
      <vt:lpstr>Calibri</vt:lpstr>
      <vt:lpstr>Calibri Light</vt:lpstr>
      <vt:lpstr>Times New Roman</vt:lpstr>
      <vt:lpstr>Office-tema</vt:lpstr>
      <vt:lpstr>Egendefinert utforming</vt:lpstr>
      <vt:lpstr>Governance of information security  in the HE-sector in Norway</vt:lpstr>
      <vt:lpstr>PowerPoint-presentasjon</vt:lpstr>
      <vt:lpstr>PowerPoint-presentasjon</vt:lpstr>
      <vt:lpstr>Digitalisation strategy and information security</vt:lpstr>
      <vt:lpstr>The ministry will strengthen the governance of information security</vt:lpstr>
      <vt:lpstr>New national governance model – gains for the HEIs</vt:lpstr>
      <vt:lpstr>Governance framework</vt:lpstr>
      <vt:lpstr>Ministry want to know the state overview and risk</vt:lpstr>
      <vt:lpstr>The framework</vt:lpstr>
      <vt:lpstr>Governance framework (ISO27014:2013)</vt:lpstr>
      <vt:lpstr>ISO27014 vs ISO27001</vt:lpstr>
      <vt:lpstr>Evaluate</vt:lpstr>
      <vt:lpstr>Direct</vt:lpstr>
      <vt:lpstr>Monitor</vt:lpstr>
      <vt:lpstr>Communicate</vt:lpstr>
      <vt:lpstr>Assure</vt:lpstr>
      <vt:lpstr>Implementation in 2019</vt:lpstr>
      <vt:lpstr>Assessment of each institution</vt:lpstr>
      <vt:lpstr>Risk assessment sector-level</vt:lpstr>
      <vt:lpstr>Some findings…</vt:lpstr>
      <vt:lpstr>Under «construction»</vt:lpstr>
      <vt:lpstr>PowerPoint-presentasjon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PowerPoint-presentasjon</dc:title>
  <dc:creator>Mona Evenås</dc:creator>
  <cp:lastModifiedBy>Rolf Sture Normann</cp:lastModifiedBy>
  <cp:revision>136</cp:revision>
  <dcterms:created xsi:type="dcterms:W3CDTF">2018-11-05T09:33:06Z</dcterms:created>
  <dcterms:modified xsi:type="dcterms:W3CDTF">2019-10-21T09:00:15Z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0x0101000F175813FECA204DBD9A36D2197CC807</vt:lpwstr>
  </property>
</Properties>
</file>