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 id="2147483713" r:id="rId2"/>
  </p:sldMasterIdLst>
  <p:notesMasterIdLst>
    <p:notesMasterId r:id="rId29"/>
  </p:notesMasterIdLst>
  <p:sldIdLst>
    <p:sldId id="274" r:id="rId3"/>
    <p:sldId id="325" r:id="rId4"/>
    <p:sldId id="327" r:id="rId5"/>
    <p:sldId id="328" r:id="rId6"/>
    <p:sldId id="331" r:id="rId7"/>
    <p:sldId id="334" r:id="rId8"/>
    <p:sldId id="330" r:id="rId9"/>
    <p:sldId id="295" r:id="rId10"/>
    <p:sldId id="333" r:id="rId11"/>
    <p:sldId id="329" r:id="rId12"/>
    <p:sldId id="313" r:id="rId13"/>
    <p:sldId id="298" r:id="rId14"/>
    <p:sldId id="301" r:id="rId15"/>
    <p:sldId id="302" r:id="rId16"/>
    <p:sldId id="303" r:id="rId17"/>
    <p:sldId id="299" r:id="rId18"/>
    <p:sldId id="332" r:id="rId19"/>
    <p:sldId id="300" r:id="rId20"/>
    <p:sldId id="292" r:id="rId21"/>
    <p:sldId id="291" r:id="rId22"/>
    <p:sldId id="290" r:id="rId23"/>
    <p:sldId id="308" r:id="rId24"/>
    <p:sldId id="305" r:id="rId25"/>
    <p:sldId id="304" r:id="rId26"/>
    <p:sldId id="284" r:id="rId27"/>
    <p:sldId id="316"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3046"/>
    <a:srgbClr val="B5892D"/>
    <a:srgbClr val="75A5D8"/>
    <a:srgbClr val="E2E4EA"/>
    <a:srgbClr val="1D2F45"/>
    <a:srgbClr val="75A4D9"/>
    <a:srgbClr val="1670C9"/>
    <a:srgbClr val="2D4E77"/>
    <a:srgbClr val="575989"/>
    <a:srgbClr val="12A4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801" autoAdjust="0"/>
    <p:restoredTop sz="86402" autoAdjust="0"/>
  </p:normalViewPr>
  <p:slideViewPr>
    <p:cSldViewPr>
      <p:cViewPr varScale="1">
        <p:scale>
          <a:sx n="69" d="100"/>
          <a:sy n="69" d="100"/>
        </p:scale>
        <p:origin x="1040" y="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57" d="100"/>
          <a:sy n="157" d="100"/>
        </p:scale>
        <p:origin x="4280" y="1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dirty="0"/>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016906-B6A1-4E52-BE69-9D249F819B11}" type="datetimeFigureOut">
              <a:rPr lang="it-IT" smtClean="0"/>
              <a:t>21/10/2019</a:t>
            </a:fld>
            <a:endParaRPr lang="it-IT" dirty="0"/>
          </a:p>
        </p:txBody>
      </p:sp>
      <p:sp>
        <p:nvSpPr>
          <p:cNvPr id="4" name="Segnaposto immagin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it-IT" dirty="0"/>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dirty="0"/>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148A20-7C99-4A4D-BF06-6E8ADEA4D03E}" type="slidenum">
              <a:rPr lang="it-IT" smtClean="0"/>
              <a:t>‹#›</a:t>
            </a:fld>
            <a:endParaRPr lang="it-IT" dirty="0"/>
          </a:p>
        </p:txBody>
      </p:sp>
    </p:spTree>
    <p:extLst>
      <p:ext uri="{BB962C8B-B14F-4D97-AF65-F5344CB8AC3E}">
        <p14:creationId xmlns:p14="http://schemas.microsoft.com/office/powerpoint/2010/main" val="39849668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Steps</a:t>
            </a:r>
            <a:r>
              <a:rPr lang="en-GB" baseline="0" dirty="0" smtClean="0"/>
              <a:t> 1) to 3) of ISM2 – Software Vulnerability Handling procedure </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83F2D1-24F8-4021-9E1B-047CEBF0D4C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50314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Steps</a:t>
            </a:r>
            <a:r>
              <a:rPr lang="en-GB" baseline="0" dirty="0" smtClean="0"/>
              <a:t> 4, 5, 6,7,</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83F2D1-24F8-4021-9E1B-047CEBF0D4C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349606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8-18 of procedure </a:t>
            </a:r>
          </a:p>
          <a:p>
            <a:r>
              <a:rPr lang="en-GB" dirty="0" smtClean="0"/>
              <a:t>Transfer process responsibility</a:t>
            </a:r>
            <a:r>
              <a:rPr lang="en-GB" baseline="0" dirty="0" smtClean="0"/>
              <a:t> to each affected customer and confirm acceptance - these then send appropriate advisory</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83F2D1-24F8-4021-9E1B-047CEBF0D4C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935516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4.png"/><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Intro_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CasellaDiTesto 5">
            <a:extLst>
              <a:ext uri="{FF2B5EF4-FFF2-40B4-BE49-F238E27FC236}">
                <a16:creationId xmlns:a16="http://schemas.microsoft.com/office/drawing/2014/main" id="{C28C7CE7-02F6-9C4E-B49C-A3F54D237E10}"/>
              </a:ext>
            </a:extLst>
          </p:cNvPr>
          <p:cNvSpPr txBox="1"/>
          <p:nvPr userDrawn="1"/>
        </p:nvSpPr>
        <p:spPr>
          <a:xfrm>
            <a:off x="1726731" y="4832852"/>
            <a:ext cx="1417670" cy="369332"/>
          </a:xfrm>
          <a:prstGeom prst="rect">
            <a:avLst/>
          </a:prstGeom>
          <a:noFill/>
        </p:spPr>
        <p:txBody>
          <a:bodyPr wrap="square" rtlCol="0">
            <a:spAutoFit/>
          </a:bodyPr>
          <a:lstStyle/>
          <a:p>
            <a:pPr algn="l"/>
            <a:r>
              <a:rPr lang="en-GB" sz="1800" dirty="0">
                <a:solidFill>
                  <a:srgbClr val="1C3046"/>
                </a:solidFill>
                <a:ea typeface="Source Sans Pro" charset="0"/>
                <a:cs typeface="Source Sans Pro" charset="0"/>
              </a:rPr>
              <a:t>eosc-hub.eu</a:t>
            </a:r>
          </a:p>
        </p:txBody>
      </p:sp>
      <p:pic>
        <p:nvPicPr>
          <p:cNvPr id="8" name="Immagine 7">
            <a:extLst>
              <a:ext uri="{FF2B5EF4-FFF2-40B4-BE49-F238E27FC236}">
                <a16:creationId xmlns:a16="http://schemas.microsoft.com/office/drawing/2014/main" id="{04E82C1C-60FB-2F41-A35A-E9EB5967457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91248" y="4705791"/>
            <a:ext cx="589524" cy="578959"/>
          </a:xfrm>
          <a:prstGeom prst="rect">
            <a:avLst/>
          </a:prstGeom>
        </p:spPr>
      </p:pic>
      <p:pic>
        <p:nvPicPr>
          <p:cNvPr id="9" name="Immagine 8">
            <a:extLst>
              <a:ext uri="{FF2B5EF4-FFF2-40B4-BE49-F238E27FC236}">
                <a16:creationId xmlns:a16="http://schemas.microsoft.com/office/drawing/2014/main" id="{8C95AC5E-022A-794A-B33A-62921017880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9632" y="5097640"/>
            <a:ext cx="644783" cy="633228"/>
          </a:xfrm>
          <a:prstGeom prst="rect">
            <a:avLst/>
          </a:prstGeom>
        </p:spPr>
      </p:pic>
      <p:sp>
        <p:nvSpPr>
          <p:cNvPr id="10" name="CasellaDiTesto 9">
            <a:extLst>
              <a:ext uri="{FF2B5EF4-FFF2-40B4-BE49-F238E27FC236}">
                <a16:creationId xmlns:a16="http://schemas.microsoft.com/office/drawing/2014/main" id="{188D622C-A836-684D-8BDB-40E405A1B5A9}"/>
              </a:ext>
            </a:extLst>
          </p:cNvPr>
          <p:cNvSpPr txBox="1"/>
          <p:nvPr userDrawn="1"/>
        </p:nvSpPr>
        <p:spPr>
          <a:xfrm>
            <a:off x="1712168" y="5228511"/>
            <a:ext cx="1624992" cy="369332"/>
          </a:xfrm>
          <a:prstGeom prst="rect">
            <a:avLst/>
          </a:prstGeom>
          <a:noFill/>
        </p:spPr>
        <p:txBody>
          <a:bodyPr wrap="square" rtlCol="0">
            <a:spAutoFit/>
          </a:bodyPr>
          <a:lstStyle/>
          <a:p>
            <a:pPr algn="l"/>
            <a:r>
              <a:rPr lang="en-GB" sz="1800" dirty="0">
                <a:solidFill>
                  <a:srgbClr val="1C3046"/>
                </a:solidFill>
                <a:ea typeface="Source Sans Pro" charset="0"/>
                <a:cs typeface="Source Sans Pro" charset="0"/>
              </a:rPr>
              <a:t>@</a:t>
            </a:r>
            <a:r>
              <a:rPr lang="en-GB" sz="1800" dirty="0" err="1">
                <a:solidFill>
                  <a:srgbClr val="1C3046"/>
                </a:solidFill>
                <a:ea typeface="Source Sans Pro" charset="0"/>
                <a:cs typeface="Source Sans Pro" charset="0"/>
              </a:rPr>
              <a:t>EOSC_eu</a:t>
            </a:r>
            <a:endParaRPr lang="en-GB" sz="1800" dirty="0">
              <a:solidFill>
                <a:srgbClr val="1C3046"/>
              </a:solidFill>
              <a:ea typeface="Source Sans Pro" charset="0"/>
              <a:cs typeface="Source Sans Pro" charset="0"/>
            </a:endParaRPr>
          </a:p>
        </p:txBody>
      </p:sp>
      <p:sp>
        <p:nvSpPr>
          <p:cNvPr id="12" name="Rettangolo 11"/>
          <p:cNvSpPr/>
          <p:nvPr userDrawn="1"/>
        </p:nvSpPr>
        <p:spPr>
          <a:xfrm>
            <a:off x="755578" y="6381329"/>
            <a:ext cx="8280920" cy="219291"/>
          </a:xfrm>
          <a:prstGeom prst="rect">
            <a:avLst/>
          </a:prstGeom>
        </p:spPr>
        <p:txBody>
          <a:bodyPr wrap="square">
            <a:spAutoFit/>
          </a:bodyPr>
          <a:lstStyle/>
          <a:p>
            <a:r>
              <a:rPr lang="en-GB" sz="825" noProof="0" dirty="0"/>
              <a:t>EOSC-hub receives funding from the European Union’s Horizon 2020 research and innovation programme under grant agreement No. 777536.</a:t>
            </a:r>
          </a:p>
        </p:txBody>
      </p:sp>
      <p:pic>
        <p:nvPicPr>
          <p:cNvPr id="13" name="Immagine 1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79514" y="6381328"/>
            <a:ext cx="422176" cy="282000"/>
          </a:xfrm>
          <a:prstGeom prst="rect">
            <a:avLst/>
          </a:prstGeom>
        </p:spPr>
      </p:pic>
      <p:cxnSp>
        <p:nvCxnSpPr>
          <p:cNvPr id="14" name="Connettore 1 13"/>
          <p:cNvCxnSpPr>
            <a:cxnSpLocks/>
          </p:cNvCxnSpPr>
          <p:nvPr userDrawn="1"/>
        </p:nvCxnSpPr>
        <p:spPr>
          <a:xfrm>
            <a:off x="1403648" y="4653136"/>
            <a:ext cx="1872208" cy="0"/>
          </a:xfrm>
          <a:prstGeom prst="line">
            <a:avLst/>
          </a:prstGeom>
          <a:ln>
            <a:solidFill>
              <a:srgbClr val="1C3046"/>
            </a:solidFill>
          </a:ln>
          <a:effectLst/>
        </p:spPr>
        <p:style>
          <a:lnRef idx="2">
            <a:schemeClr val="accent1"/>
          </a:lnRef>
          <a:fillRef idx="0">
            <a:schemeClr val="accent1"/>
          </a:fillRef>
          <a:effectRef idx="1">
            <a:schemeClr val="accent1"/>
          </a:effectRef>
          <a:fontRef idx="minor">
            <a:schemeClr val="tx1"/>
          </a:fontRef>
        </p:style>
      </p:cxnSp>
      <p:pic>
        <p:nvPicPr>
          <p:cNvPr id="5" name="Immagine 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282080" y="1247533"/>
            <a:ext cx="4916162" cy="1224125"/>
          </a:xfrm>
          <a:prstGeom prst="rect">
            <a:avLst/>
          </a:prstGeom>
        </p:spPr>
      </p:pic>
    </p:spTree>
    <p:extLst>
      <p:ext uri="{BB962C8B-B14F-4D97-AF65-F5344CB8AC3E}">
        <p14:creationId xmlns:p14="http://schemas.microsoft.com/office/powerpoint/2010/main" val="11250110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974F57E-8B49-4A33-B52F-8A87B354475E}" type="datetimeFigureOut">
              <a:rPr lang="en-GB" smtClean="0"/>
              <a:t>21/10/2019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800340A-3BD7-40B6-BE33-CBDF98493940}" type="slidenum">
              <a:rPr lang="en-GB" smtClean="0"/>
              <a:t>‹#›</a:t>
            </a:fld>
            <a:endParaRPr lang="en-GB"/>
          </a:p>
        </p:txBody>
      </p:sp>
    </p:spTree>
    <p:extLst>
      <p:ext uri="{BB962C8B-B14F-4D97-AF65-F5344CB8AC3E}">
        <p14:creationId xmlns:p14="http://schemas.microsoft.com/office/powerpoint/2010/main" val="21377415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974F57E-8B49-4A33-B52F-8A87B354475E}" type="datetimeFigureOut">
              <a:rPr lang="en-GB" smtClean="0"/>
              <a:t>21/10/2019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800340A-3BD7-40B6-BE33-CBDF98493940}" type="slidenum">
              <a:rPr lang="en-GB" smtClean="0"/>
              <a:t>‹#›</a:t>
            </a:fld>
            <a:endParaRPr lang="en-GB"/>
          </a:p>
        </p:txBody>
      </p:sp>
    </p:spTree>
    <p:extLst>
      <p:ext uri="{BB962C8B-B14F-4D97-AF65-F5344CB8AC3E}">
        <p14:creationId xmlns:p14="http://schemas.microsoft.com/office/powerpoint/2010/main" val="26229962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974F57E-8B49-4A33-B52F-8A87B354475E}" type="datetimeFigureOut">
              <a:rPr lang="en-GB" smtClean="0"/>
              <a:t>21/10/2019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800340A-3BD7-40B6-BE33-CBDF98493940}" type="slidenum">
              <a:rPr lang="en-GB" smtClean="0"/>
              <a:t>‹#›</a:t>
            </a:fld>
            <a:endParaRPr lang="en-GB"/>
          </a:p>
        </p:txBody>
      </p:sp>
    </p:spTree>
    <p:extLst>
      <p:ext uri="{BB962C8B-B14F-4D97-AF65-F5344CB8AC3E}">
        <p14:creationId xmlns:p14="http://schemas.microsoft.com/office/powerpoint/2010/main" val="2804011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74F57E-8B49-4A33-B52F-8A87B354475E}" type="datetimeFigureOut">
              <a:rPr lang="en-GB" smtClean="0"/>
              <a:t>21/10/2019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800340A-3BD7-40B6-BE33-CBDF98493940}" type="slidenum">
              <a:rPr lang="en-GB" smtClean="0"/>
              <a:t>‹#›</a:t>
            </a:fld>
            <a:endParaRPr lang="en-GB"/>
          </a:p>
        </p:txBody>
      </p:sp>
    </p:spTree>
    <p:extLst>
      <p:ext uri="{BB962C8B-B14F-4D97-AF65-F5344CB8AC3E}">
        <p14:creationId xmlns:p14="http://schemas.microsoft.com/office/powerpoint/2010/main" val="20103672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F974F57E-8B49-4A33-B52F-8A87B354475E}" type="datetimeFigureOut">
              <a:rPr lang="en-GB" smtClean="0"/>
              <a:t>21/10/2019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800340A-3BD7-40B6-BE33-CBDF98493940}" type="slidenum">
              <a:rPr lang="en-GB" smtClean="0"/>
              <a:t>‹#›</a:t>
            </a:fld>
            <a:endParaRPr lang="en-GB"/>
          </a:p>
        </p:txBody>
      </p:sp>
    </p:spTree>
    <p:extLst>
      <p:ext uri="{BB962C8B-B14F-4D97-AF65-F5344CB8AC3E}">
        <p14:creationId xmlns:p14="http://schemas.microsoft.com/office/powerpoint/2010/main" val="37175897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F974F57E-8B49-4A33-B52F-8A87B354475E}" type="datetimeFigureOut">
              <a:rPr lang="en-GB" smtClean="0"/>
              <a:t>21/10/2019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800340A-3BD7-40B6-BE33-CBDF98493940}" type="slidenum">
              <a:rPr lang="en-GB" smtClean="0"/>
              <a:t>‹#›</a:t>
            </a:fld>
            <a:endParaRPr lang="en-GB"/>
          </a:p>
        </p:txBody>
      </p:sp>
    </p:spTree>
    <p:extLst>
      <p:ext uri="{BB962C8B-B14F-4D97-AF65-F5344CB8AC3E}">
        <p14:creationId xmlns:p14="http://schemas.microsoft.com/office/powerpoint/2010/main" val="342447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974F57E-8B49-4A33-B52F-8A87B354475E}" type="datetimeFigureOut">
              <a:rPr lang="en-GB" smtClean="0"/>
              <a:t>21/10/2019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800340A-3BD7-40B6-BE33-CBDF98493940}" type="slidenum">
              <a:rPr lang="en-GB" smtClean="0"/>
              <a:t>‹#›</a:t>
            </a:fld>
            <a:endParaRPr lang="en-GB"/>
          </a:p>
        </p:txBody>
      </p:sp>
    </p:spTree>
    <p:extLst>
      <p:ext uri="{BB962C8B-B14F-4D97-AF65-F5344CB8AC3E}">
        <p14:creationId xmlns:p14="http://schemas.microsoft.com/office/powerpoint/2010/main" val="37353741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974F57E-8B49-4A33-B52F-8A87B354475E}" type="datetimeFigureOut">
              <a:rPr lang="en-GB" smtClean="0"/>
              <a:t>21/10/2019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800340A-3BD7-40B6-BE33-CBDF98493940}" type="slidenum">
              <a:rPr lang="en-GB" smtClean="0"/>
              <a:t>‹#›</a:t>
            </a:fld>
            <a:endParaRPr lang="en-GB"/>
          </a:p>
        </p:txBody>
      </p:sp>
    </p:spTree>
    <p:extLst>
      <p:ext uri="{BB962C8B-B14F-4D97-AF65-F5344CB8AC3E}">
        <p14:creationId xmlns:p14="http://schemas.microsoft.com/office/powerpoint/2010/main" val="209477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mp; Content">
    <p:spTree>
      <p:nvGrpSpPr>
        <p:cNvPr id="1" name=""/>
        <p:cNvGrpSpPr/>
        <p:nvPr/>
      </p:nvGrpSpPr>
      <p:grpSpPr>
        <a:xfrm>
          <a:off x="0" y="0"/>
          <a:ext cx="0" cy="0"/>
          <a:chOff x="0" y="0"/>
          <a:chExt cx="0" cy="0"/>
        </a:xfrm>
      </p:grpSpPr>
      <p:sp>
        <p:nvSpPr>
          <p:cNvPr id="23" name="Slide Number Placeholder 5">
            <a:extLst>
              <a:ext uri="{FF2B5EF4-FFF2-40B4-BE49-F238E27FC236}">
                <a16:creationId xmlns:a16="http://schemas.microsoft.com/office/drawing/2014/main" id="{B77B2A9D-5C2F-4A5C-83AC-2A23BED551CC}"/>
              </a:ext>
            </a:extLst>
          </p:cNvPr>
          <p:cNvSpPr>
            <a:spLocks noGrp="1"/>
          </p:cNvSpPr>
          <p:nvPr>
            <p:ph type="sldNum" sz="quarter" idx="12"/>
          </p:nvPr>
        </p:nvSpPr>
        <p:spPr>
          <a:xfrm>
            <a:off x="6553200" y="6381328"/>
            <a:ext cx="2339280" cy="288032"/>
          </a:xfrm>
          <a:prstGeom prst="rect">
            <a:avLst/>
          </a:prstGeom>
        </p:spPr>
        <p:txBody>
          <a:bodyPr/>
          <a:lstStyle>
            <a:lvl1pPr algn="r">
              <a:defRPr sz="975" b="0" i="0">
                <a:solidFill>
                  <a:schemeClr val="tx1"/>
                </a:solidFill>
                <a:latin typeface="Source Sans Pro" charset="0"/>
                <a:ea typeface="Source Sans Pro" charset="0"/>
                <a:cs typeface="Source Sans Pro" charset="0"/>
              </a:defRPr>
            </a:lvl1pPr>
          </a:lstStyle>
          <a:p>
            <a:fld id="{B6F15528-21DE-4FAA-801E-634DDDAF4B2B}" type="slidenum">
              <a:rPr lang="en-US" smtClean="0"/>
              <a:pPr/>
              <a:t>‹#›</a:t>
            </a:fld>
            <a:endParaRPr lang="en-US" dirty="0"/>
          </a:p>
        </p:txBody>
      </p:sp>
      <p:sp>
        <p:nvSpPr>
          <p:cNvPr id="3" name="Content Placeholder 2"/>
          <p:cNvSpPr>
            <a:spLocks noGrp="1"/>
          </p:cNvSpPr>
          <p:nvPr>
            <p:ph idx="1" hasCustomPrompt="1"/>
          </p:nvPr>
        </p:nvSpPr>
        <p:spPr>
          <a:xfrm>
            <a:off x="251520" y="1268764"/>
            <a:ext cx="8640960" cy="4855007"/>
          </a:xfrm>
          <a:prstGeom prst="rect">
            <a:avLst/>
          </a:prstGeom>
        </p:spPr>
        <p:txBody>
          <a:bodyPr>
            <a:normAutofit/>
          </a:bodyPr>
          <a:lstStyle>
            <a:lvl1pPr marL="257175" indent="-257175">
              <a:buSzPct val="100000"/>
              <a:buFontTx/>
              <a:buBlip>
                <a:blip r:embed="rId2"/>
              </a:buBlip>
              <a:defRPr sz="2800" b="0" i="0">
                <a:solidFill>
                  <a:schemeClr val="tx1">
                    <a:lumMod val="75000"/>
                  </a:schemeClr>
                </a:solidFill>
                <a:latin typeface="+mn-lt"/>
                <a:ea typeface="Source Sans Pro" charset="0"/>
                <a:cs typeface="Source Sans Pro" charset="0"/>
              </a:defRPr>
            </a:lvl1pPr>
            <a:lvl2pPr marL="557213" indent="-214313">
              <a:buSzPct val="90000"/>
              <a:buFont typeface="Calibri" panose="020F0502020204030204" pitchFamily="34" charset="0"/>
              <a:buChar char="-"/>
              <a:defRPr sz="2600" b="0" i="0">
                <a:solidFill>
                  <a:schemeClr val="tx1">
                    <a:lumMod val="75000"/>
                  </a:schemeClr>
                </a:solidFill>
                <a:latin typeface="+mn-lt"/>
                <a:ea typeface="Source Sans Pro" charset="0"/>
                <a:cs typeface="Source Sans Pro" charset="0"/>
              </a:defRPr>
            </a:lvl2pPr>
            <a:lvl3pPr marL="857250" indent="-171450">
              <a:buSzPct val="80000"/>
              <a:buFont typeface="Wingdings" panose="05000000000000000000" pitchFamily="2" charset="2"/>
              <a:buChar char="§"/>
              <a:defRPr sz="2400" b="0" i="0">
                <a:solidFill>
                  <a:schemeClr val="tx1">
                    <a:lumMod val="75000"/>
                  </a:schemeClr>
                </a:solidFill>
                <a:latin typeface="+mn-lt"/>
                <a:ea typeface="Source Sans Pro" charset="0"/>
                <a:cs typeface="Source Sans Pro" charset="0"/>
              </a:defRPr>
            </a:lvl3pPr>
            <a:lvl4pPr marL="1200150" marR="0" indent="-171450" algn="l" defTabSz="342900" rtl="0" eaLnBrk="1" fontAlgn="auto" latinLnBrk="0" hangingPunct="1">
              <a:lnSpc>
                <a:spcPct val="100000"/>
              </a:lnSpc>
              <a:spcBef>
                <a:spcPct val="20000"/>
              </a:spcBef>
              <a:spcAft>
                <a:spcPts val="0"/>
              </a:spcAft>
              <a:buClrTx/>
              <a:buSzPct val="70000"/>
              <a:buFont typeface="Calibri" panose="020F0502020204030204" pitchFamily="34" charset="0"/>
              <a:buChar char="-"/>
              <a:tabLst/>
              <a:defRPr sz="2800" b="0" i="0">
                <a:solidFill>
                  <a:schemeClr val="tx1">
                    <a:lumMod val="75000"/>
                  </a:schemeClr>
                </a:solidFill>
                <a:latin typeface="+mn-lt"/>
                <a:ea typeface="Source Sans Pro" charset="0"/>
                <a:cs typeface="Source Sans Pro" charset="0"/>
              </a:defRPr>
            </a:lvl4pPr>
            <a:lvl5pPr marL="1371600" marR="0" indent="0" algn="l" defTabSz="342900" rtl="0" eaLnBrk="1" fontAlgn="auto" latinLnBrk="0" hangingPunct="1">
              <a:lnSpc>
                <a:spcPct val="100000"/>
              </a:lnSpc>
              <a:spcBef>
                <a:spcPct val="20000"/>
              </a:spcBef>
              <a:spcAft>
                <a:spcPts val="0"/>
              </a:spcAft>
              <a:buClrTx/>
              <a:buSzPct val="80000"/>
              <a:buFontTx/>
              <a:buNone/>
              <a:tabLst/>
              <a:defRPr sz="2800" b="0" i="0">
                <a:solidFill>
                  <a:schemeClr val="tx1">
                    <a:lumMod val="75000"/>
                  </a:schemeClr>
                </a:solidFill>
                <a:latin typeface="+mn-lt"/>
                <a:ea typeface="Source Sans Pro" charset="0"/>
                <a:cs typeface="Source Sans Pro" charset="0"/>
              </a:defRPr>
            </a:lvl5pPr>
          </a:lstStyle>
          <a:p>
            <a:pPr lvl="0"/>
            <a:r>
              <a:rPr lang="en-GB" noProof="0" dirty="0"/>
              <a:t>Click here to add text</a:t>
            </a:r>
          </a:p>
          <a:p>
            <a:pPr lvl="1"/>
            <a:r>
              <a:rPr lang="en-GB" noProof="0" dirty="0"/>
              <a:t>Second level</a:t>
            </a:r>
          </a:p>
          <a:p>
            <a:pPr lvl="2"/>
            <a:r>
              <a:rPr lang="en-GB" noProof="0" dirty="0"/>
              <a:t> Third level</a:t>
            </a:r>
          </a:p>
          <a:p>
            <a:pPr lvl="3"/>
            <a:endParaRPr lang="it-IT" dirty="0"/>
          </a:p>
          <a:p>
            <a:pPr lvl="4"/>
            <a:endParaRPr lang="it-IT" dirty="0"/>
          </a:p>
          <a:p>
            <a:pPr lvl="4"/>
            <a:endParaRPr lang="it-IT" dirty="0"/>
          </a:p>
          <a:p>
            <a:pPr lvl="4"/>
            <a:endParaRPr lang="it-IT" dirty="0"/>
          </a:p>
          <a:p>
            <a:pPr lvl="4"/>
            <a:endParaRPr lang="it-IT" dirty="0"/>
          </a:p>
          <a:p>
            <a:pPr lvl="4"/>
            <a:endParaRPr lang="it-IT" dirty="0"/>
          </a:p>
        </p:txBody>
      </p:sp>
      <p:sp>
        <p:nvSpPr>
          <p:cNvPr id="12" name="Date Placeholder 3">
            <a:extLst>
              <a:ext uri="{FF2B5EF4-FFF2-40B4-BE49-F238E27FC236}">
                <a16:creationId xmlns:a16="http://schemas.microsoft.com/office/drawing/2014/main" id="{2D6204B7-1D0D-1E43-967C-261D932E2D40}"/>
              </a:ext>
            </a:extLst>
          </p:cNvPr>
          <p:cNvSpPr>
            <a:spLocks noGrp="1"/>
          </p:cNvSpPr>
          <p:nvPr>
            <p:ph type="dt" sz="half" idx="10"/>
          </p:nvPr>
        </p:nvSpPr>
        <p:spPr>
          <a:xfrm>
            <a:off x="251520" y="6381328"/>
            <a:ext cx="2133600" cy="288032"/>
          </a:xfrm>
          <a:prstGeom prst="rect">
            <a:avLst/>
          </a:prstGeom>
        </p:spPr>
        <p:txBody>
          <a:bodyPr/>
          <a:lstStyle>
            <a:lvl1pPr>
              <a:defRPr sz="1400" b="0" i="0">
                <a:solidFill>
                  <a:schemeClr val="tx1">
                    <a:lumMod val="75000"/>
                  </a:schemeClr>
                </a:solidFill>
                <a:latin typeface="+mn-lt"/>
                <a:ea typeface="Source Sans Pro" charset="0"/>
                <a:cs typeface="Source Sans Pro" charset="0"/>
              </a:defRPr>
            </a:lvl1pPr>
          </a:lstStyle>
          <a:p>
            <a:fld id="{83B5ABD0-EC19-4A83-89AE-D84C2568D126}" type="datetime1">
              <a:rPr lang="en-GB" smtClean="0"/>
              <a:pPr/>
              <a:t>21/10/2019</a:t>
            </a:fld>
            <a:endParaRPr lang="en-US" dirty="0"/>
          </a:p>
        </p:txBody>
      </p:sp>
      <p:sp>
        <p:nvSpPr>
          <p:cNvPr id="13" name="Footer Placeholder 4">
            <a:extLst>
              <a:ext uri="{FF2B5EF4-FFF2-40B4-BE49-F238E27FC236}">
                <a16:creationId xmlns:a16="http://schemas.microsoft.com/office/drawing/2014/main" id="{E1E01ECC-58A4-0745-A3E0-F9FCCE41DACE}"/>
              </a:ext>
            </a:extLst>
          </p:cNvPr>
          <p:cNvSpPr>
            <a:spLocks noGrp="1"/>
          </p:cNvSpPr>
          <p:nvPr>
            <p:ph type="ftr" sz="quarter" idx="11"/>
          </p:nvPr>
        </p:nvSpPr>
        <p:spPr>
          <a:xfrm>
            <a:off x="3124200" y="6381328"/>
            <a:ext cx="2895600" cy="288032"/>
          </a:xfrm>
          <a:prstGeom prst="rect">
            <a:avLst/>
          </a:prstGeom>
        </p:spPr>
        <p:txBody>
          <a:bodyPr>
            <a:noAutofit/>
          </a:bodyPr>
          <a:lstStyle>
            <a:lvl1pPr>
              <a:defRPr sz="1400" b="0" i="0">
                <a:solidFill>
                  <a:schemeClr val="tx1">
                    <a:lumMod val="75000"/>
                  </a:schemeClr>
                </a:solidFill>
                <a:latin typeface="+mn-lt"/>
                <a:ea typeface="Source Sans Pro" charset="0"/>
                <a:cs typeface="Source Sans Pro" charset="0"/>
              </a:defRPr>
            </a:lvl1pPr>
          </a:lstStyle>
          <a:p>
            <a:endParaRPr lang="en-US" dirty="0"/>
          </a:p>
        </p:txBody>
      </p:sp>
      <p:cxnSp>
        <p:nvCxnSpPr>
          <p:cNvPr id="16" name="Connettore 1 15">
            <a:extLst>
              <a:ext uri="{FF2B5EF4-FFF2-40B4-BE49-F238E27FC236}">
                <a16:creationId xmlns:a16="http://schemas.microsoft.com/office/drawing/2014/main" id="{05EEB7C1-79E8-894A-A6D8-E6E8AF7BA267}"/>
              </a:ext>
            </a:extLst>
          </p:cNvPr>
          <p:cNvCxnSpPr>
            <a:cxnSpLocks/>
          </p:cNvCxnSpPr>
          <p:nvPr userDrawn="1"/>
        </p:nvCxnSpPr>
        <p:spPr>
          <a:xfrm flipH="1" flipV="1">
            <a:off x="251520" y="6376247"/>
            <a:ext cx="8640960" cy="5085"/>
          </a:xfrm>
          <a:prstGeom prst="line">
            <a:avLst/>
          </a:prstGeom>
          <a:ln w="12700">
            <a:solidFill>
              <a:srgbClr val="1D2F45"/>
            </a:solidFill>
          </a:ln>
          <a:effectLst/>
        </p:spPr>
        <p:style>
          <a:lnRef idx="2">
            <a:schemeClr val="accent1"/>
          </a:lnRef>
          <a:fillRef idx="0">
            <a:schemeClr val="accent1"/>
          </a:fillRef>
          <a:effectRef idx="1">
            <a:schemeClr val="accent1"/>
          </a:effectRef>
          <a:fontRef idx="minor">
            <a:schemeClr val="tx1"/>
          </a:fontRef>
        </p:style>
      </p:cxnSp>
      <p:sp>
        <p:nvSpPr>
          <p:cNvPr id="22" name="Rettangolo 21">
            <a:extLst>
              <a:ext uri="{FF2B5EF4-FFF2-40B4-BE49-F238E27FC236}">
                <a16:creationId xmlns:a16="http://schemas.microsoft.com/office/drawing/2014/main" id="{833973A6-C1BB-1043-8DAC-B993CBB6D983}"/>
              </a:ext>
            </a:extLst>
          </p:cNvPr>
          <p:cNvSpPr/>
          <p:nvPr userDrawn="1"/>
        </p:nvSpPr>
        <p:spPr>
          <a:xfrm>
            <a:off x="8450088" y="6381332"/>
            <a:ext cx="442392" cy="293117"/>
          </a:xfrm>
          <a:prstGeom prst="rect">
            <a:avLst/>
          </a:prstGeom>
          <a:solidFill>
            <a:srgbClr val="1D2F45">
              <a:alpha val="2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solidFill>
                <a:schemeClr val="bg1">
                  <a:lumMod val="65000"/>
                </a:schemeClr>
              </a:solidFill>
            </a:endParaRPr>
          </a:p>
        </p:txBody>
      </p:sp>
      <p:sp>
        <p:nvSpPr>
          <p:cNvPr id="24" name="Titolo 1">
            <a:extLst>
              <a:ext uri="{FF2B5EF4-FFF2-40B4-BE49-F238E27FC236}">
                <a16:creationId xmlns:a16="http://schemas.microsoft.com/office/drawing/2014/main" id="{8EE9D5C5-08C8-6140-AB11-2D51ABF7927B}"/>
              </a:ext>
            </a:extLst>
          </p:cNvPr>
          <p:cNvSpPr>
            <a:spLocks noGrp="1"/>
          </p:cNvSpPr>
          <p:nvPr>
            <p:ph type="title" hasCustomPrompt="1"/>
          </p:nvPr>
        </p:nvSpPr>
        <p:spPr>
          <a:xfrm>
            <a:off x="2911086" y="258975"/>
            <a:ext cx="5756582" cy="505729"/>
          </a:xfrm>
          <a:prstGeom prst="rect">
            <a:avLst/>
          </a:prstGeom>
        </p:spPr>
        <p:txBody>
          <a:bodyPr vert="horz">
            <a:normAutofit/>
          </a:bodyPr>
          <a:lstStyle>
            <a:lvl1pPr algn="l">
              <a:defRPr sz="3600" b="1" i="0">
                <a:solidFill>
                  <a:srgbClr val="1D2F45"/>
                </a:solidFill>
                <a:latin typeface="+mn-lt"/>
                <a:ea typeface="Source Sans Pro" charset="0"/>
                <a:cs typeface="Source Sans Pro" charset="0"/>
              </a:defRPr>
            </a:lvl1pPr>
          </a:lstStyle>
          <a:p>
            <a:r>
              <a:rPr lang="en-GB" noProof="0" dirty="0"/>
              <a:t>Click here to add title</a:t>
            </a:r>
          </a:p>
        </p:txBody>
      </p:sp>
      <p:sp>
        <p:nvSpPr>
          <p:cNvPr id="26" name="Rettangolo 25"/>
          <p:cNvSpPr>
            <a:spLocks/>
          </p:cNvSpPr>
          <p:nvPr userDrawn="1"/>
        </p:nvSpPr>
        <p:spPr>
          <a:xfrm>
            <a:off x="5035836" y="-3"/>
            <a:ext cx="1303646" cy="56608"/>
          </a:xfrm>
          <a:prstGeom prst="rect">
            <a:avLst/>
          </a:prstGeom>
          <a:solidFill>
            <a:srgbClr val="1C304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a:p>
        </p:txBody>
      </p:sp>
      <p:sp>
        <p:nvSpPr>
          <p:cNvPr id="27" name="Rettangolo 26"/>
          <p:cNvSpPr>
            <a:spLocks/>
          </p:cNvSpPr>
          <p:nvPr userDrawn="1"/>
        </p:nvSpPr>
        <p:spPr>
          <a:xfrm>
            <a:off x="7878656" y="-2404"/>
            <a:ext cx="1142863" cy="45719"/>
          </a:xfrm>
          <a:prstGeom prst="rect">
            <a:avLst/>
          </a:prstGeom>
          <a:solidFill>
            <a:srgbClr val="75A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a:p>
        </p:txBody>
      </p:sp>
      <p:sp>
        <p:nvSpPr>
          <p:cNvPr id="31" name="Rettangolo 30"/>
          <p:cNvSpPr>
            <a:spLocks/>
          </p:cNvSpPr>
          <p:nvPr userDrawn="1"/>
        </p:nvSpPr>
        <p:spPr>
          <a:xfrm>
            <a:off x="6381465" y="0"/>
            <a:ext cx="1601457" cy="51318"/>
          </a:xfrm>
          <a:prstGeom prst="rect">
            <a:avLst/>
          </a:prstGeom>
          <a:solidFill>
            <a:srgbClr val="B589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a:p>
        </p:txBody>
      </p:sp>
      <p:sp>
        <p:nvSpPr>
          <p:cNvPr id="33" name="Rettangolo 32"/>
          <p:cNvSpPr>
            <a:spLocks/>
          </p:cNvSpPr>
          <p:nvPr userDrawn="1"/>
        </p:nvSpPr>
        <p:spPr>
          <a:xfrm>
            <a:off x="-135" y="-3"/>
            <a:ext cx="643613" cy="51321"/>
          </a:xfrm>
          <a:prstGeom prst="rect">
            <a:avLst/>
          </a:prstGeom>
          <a:solidFill>
            <a:srgbClr val="B589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a:p>
        </p:txBody>
      </p:sp>
      <p:pic>
        <p:nvPicPr>
          <p:cNvPr id="2" name="Immagine 1">
            <a:extLst>
              <a:ext uri="{FF2B5EF4-FFF2-40B4-BE49-F238E27FC236}">
                <a16:creationId xmlns:a16="http://schemas.microsoft.com/office/drawing/2014/main" id="{A01731E7-CB9A-4E4D-834D-37ACDE4D9799}"/>
              </a:ext>
            </a:extLst>
          </p:cNvPr>
          <p:cNvPicPr>
            <a:picLocks noChangeAspect="1"/>
          </p:cNvPicPr>
          <p:nvPr userDrawn="1"/>
        </p:nvPicPr>
        <p:blipFill>
          <a:blip r:embed="rId3"/>
          <a:stretch>
            <a:fillRect/>
          </a:stretch>
        </p:blipFill>
        <p:spPr>
          <a:xfrm>
            <a:off x="-135" y="6813550"/>
            <a:ext cx="9144000" cy="44450"/>
          </a:xfrm>
          <a:prstGeom prst="rect">
            <a:avLst/>
          </a:prstGeom>
        </p:spPr>
      </p:pic>
    </p:spTree>
    <p:extLst>
      <p:ext uri="{BB962C8B-B14F-4D97-AF65-F5344CB8AC3E}">
        <p14:creationId xmlns:p14="http://schemas.microsoft.com/office/powerpoint/2010/main" val="4836382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t_slide">
    <p:spTree>
      <p:nvGrpSpPr>
        <p:cNvPr id="1" name=""/>
        <p:cNvGrpSpPr/>
        <p:nvPr/>
      </p:nvGrpSpPr>
      <p:grpSpPr>
        <a:xfrm>
          <a:off x="0" y="0"/>
          <a:ext cx="0" cy="0"/>
          <a:chOff x="0" y="0"/>
          <a:chExt cx="0" cy="0"/>
        </a:xfrm>
      </p:grpSpPr>
      <p:sp>
        <p:nvSpPr>
          <p:cNvPr id="41" name="Slide Number Placeholder 5">
            <a:extLst>
              <a:ext uri="{FF2B5EF4-FFF2-40B4-BE49-F238E27FC236}">
                <a16:creationId xmlns:a16="http://schemas.microsoft.com/office/drawing/2014/main" id="{6C0029B1-78CE-4830-8FF0-21D78BC83D83}"/>
              </a:ext>
            </a:extLst>
          </p:cNvPr>
          <p:cNvSpPr>
            <a:spLocks noGrp="1"/>
          </p:cNvSpPr>
          <p:nvPr>
            <p:ph type="sldNum" sz="quarter" idx="12"/>
          </p:nvPr>
        </p:nvSpPr>
        <p:spPr>
          <a:xfrm>
            <a:off x="6553200" y="6381328"/>
            <a:ext cx="2339280" cy="288032"/>
          </a:xfrm>
          <a:prstGeom prst="rect">
            <a:avLst/>
          </a:prstGeom>
        </p:spPr>
        <p:txBody>
          <a:bodyPr/>
          <a:lstStyle>
            <a:lvl1pPr algn="r">
              <a:defRPr sz="975" b="0" i="0">
                <a:solidFill>
                  <a:schemeClr val="tx1"/>
                </a:solidFill>
                <a:latin typeface="Source Sans Pro" charset="0"/>
                <a:ea typeface="Source Sans Pro" charset="0"/>
                <a:cs typeface="Source Sans Pro" charset="0"/>
              </a:defRPr>
            </a:lvl1pPr>
          </a:lstStyle>
          <a:p>
            <a:fld id="{B6F15528-21DE-4FAA-801E-634DDDAF4B2B}" type="slidenum">
              <a:rPr lang="en-US" smtClean="0"/>
              <a:pPr/>
              <a:t>‹#›</a:t>
            </a:fld>
            <a:endParaRPr lang="en-US" dirty="0"/>
          </a:p>
        </p:txBody>
      </p:sp>
      <p:sp>
        <p:nvSpPr>
          <p:cNvPr id="18" name="Rettangolo 17"/>
          <p:cNvSpPr>
            <a:spLocks/>
          </p:cNvSpPr>
          <p:nvPr userDrawn="1"/>
        </p:nvSpPr>
        <p:spPr>
          <a:xfrm>
            <a:off x="3114459" y="0"/>
            <a:ext cx="1133521" cy="36000"/>
          </a:xfrm>
          <a:prstGeom prst="rect">
            <a:avLst/>
          </a:prstGeom>
          <a:solidFill>
            <a:srgbClr val="1C304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a:p>
        </p:txBody>
      </p:sp>
      <p:sp>
        <p:nvSpPr>
          <p:cNvPr id="22" name="Rettangolo 21"/>
          <p:cNvSpPr>
            <a:spLocks/>
          </p:cNvSpPr>
          <p:nvPr userDrawn="1"/>
        </p:nvSpPr>
        <p:spPr>
          <a:xfrm>
            <a:off x="5940154" y="0"/>
            <a:ext cx="3167471" cy="36000"/>
          </a:xfrm>
          <a:prstGeom prst="rect">
            <a:avLst/>
          </a:prstGeom>
          <a:solidFill>
            <a:srgbClr val="B589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a:p>
        </p:txBody>
      </p:sp>
      <p:sp>
        <p:nvSpPr>
          <p:cNvPr id="24" name="Rettangolo 23"/>
          <p:cNvSpPr>
            <a:spLocks/>
          </p:cNvSpPr>
          <p:nvPr userDrawn="1"/>
        </p:nvSpPr>
        <p:spPr>
          <a:xfrm>
            <a:off x="8401706" y="0"/>
            <a:ext cx="747633" cy="36000"/>
          </a:xfrm>
          <a:prstGeom prst="rect">
            <a:avLst/>
          </a:prstGeom>
          <a:solidFill>
            <a:srgbClr val="75A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a:p>
        </p:txBody>
      </p:sp>
      <p:sp>
        <p:nvSpPr>
          <p:cNvPr id="25" name="Rettangolo 24"/>
          <p:cNvSpPr>
            <a:spLocks/>
          </p:cNvSpPr>
          <p:nvPr userDrawn="1"/>
        </p:nvSpPr>
        <p:spPr>
          <a:xfrm>
            <a:off x="1907705" y="0"/>
            <a:ext cx="1016055" cy="36000"/>
          </a:xfrm>
          <a:prstGeom prst="rect">
            <a:avLst/>
          </a:prstGeom>
          <a:solidFill>
            <a:srgbClr val="B589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a:p>
        </p:txBody>
      </p:sp>
      <p:sp>
        <p:nvSpPr>
          <p:cNvPr id="26" name="Rettangolo 25"/>
          <p:cNvSpPr>
            <a:spLocks/>
          </p:cNvSpPr>
          <p:nvPr userDrawn="1"/>
        </p:nvSpPr>
        <p:spPr>
          <a:xfrm>
            <a:off x="7164289" y="0"/>
            <a:ext cx="1303646" cy="36000"/>
          </a:xfrm>
          <a:prstGeom prst="rect">
            <a:avLst/>
          </a:prstGeom>
          <a:solidFill>
            <a:srgbClr val="1C304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a:p>
        </p:txBody>
      </p:sp>
      <p:sp>
        <p:nvSpPr>
          <p:cNvPr id="27" name="Rettangolo 26"/>
          <p:cNvSpPr>
            <a:spLocks/>
          </p:cNvSpPr>
          <p:nvPr userDrawn="1"/>
        </p:nvSpPr>
        <p:spPr>
          <a:xfrm>
            <a:off x="5220074" y="0"/>
            <a:ext cx="1142863" cy="36000"/>
          </a:xfrm>
          <a:prstGeom prst="rect">
            <a:avLst/>
          </a:prstGeom>
          <a:solidFill>
            <a:srgbClr val="75A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a:p>
        </p:txBody>
      </p:sp>
      <p:sp>
        <p:nvSpPr>
          <p:cNvPr id="28" name="Rettangolo 27"/>
          <p:cNvSpPr>
            <a:spLocks/>
          </p:cNvSpPr>
          <p:nvPr userDrawn="1"/>
        </p:nvSpPr>
        <p:spPr>
          <a:xfrm>
            <a:off x="1276470" y="-2"/>
            <a:ext cx="631235" cy="36000"/>
          </a:xfrm>
          <a:prstGeom prst="rect">
            <a:avLst/>
          </a:prstGeom>
          <a:solidFill>
            <a:srgbClr val="1C304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a:p>
        </p:txBody>
      </p:sp>
      <p:sp>
        <p:nvSpPr>
          <p:cNvPr id="29" name="Rettangolo 28"/>
          <p:cNvSpPr>
            <a:spLocks/>
          </p:cNvSpPr>
          <p:nvPr userDrawn="1"/>
        </p:nvSpPr>
        <p:spPr>
          <a:xfrm>
            <a:off x="643478" y="0"/>
            <a:ext cx="640569" cy="36000"/>
          </a:xfrm>
          <a:prstGeom prst="rect">
            <a:avLst/>
          </a:prstGeom>
          <a:solidFill>
            <a:srgbClr val="75A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a:p>
        </p:txBody>
      </p:sp>
      <p:sp>
        <p:nvSpPr>
          <p:cNvPr id="30" name="Rettangolo 29"/>
          <p:cNvSpPr>
            <a:spLocks/>
          </p:cNvSpPr>
          <p:nvPr userDrawn="1"/>
        </p:nvSpPr>
        <p:spPr>
          <a:xfrm>
            <a:off x="2590802" y="0"/>
            <a:ext cx="640569" cy="36000"/>
          </a:xfrm>
          <a:prstGeom prst="rect">
            <a:avLst/>
          </a:prstGeom>
          <a:solidFill>
            <a:srgbClr val="75A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a:p>
        </p:txBody>
      </p:sp>
      <p:sp>
        <p:nvSpPr>
          <p:cNvPr id="31" name="Rettangolo 30"/>
          <p:cNvSpPr>
            <a:spLocks/>
          </p:cNvSpPr>
          <p:nvPr userDrawn="1"/>
        </p:nvSpPr>
        <p:spPr>
          <a:xfrm>
            <a:off x="4247980" y="0"/>
            <a:ext cx="1052485" cy="36000"/>
          </a:xfrm>
          <a:prstGeom prst="rect">
            <a:avLst/>
          </a:prstGeom>
          <a:solidFill>
            <a:srgbClr val="B589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a:p>
        </p:txBody>
      </p:sp>
      <p:sp>
        <p:nvSpPr>
          <p:cNvPr id="32" name="Rettangolo 31"/>
          <p:cNvSpPr>
            <a:spLocks/>
          </p:cNvSpPr>
          <p:nvPr userDrawn="1"/>
        </p:nvSpPr>
        <p:spPr>
          <a:xfrm>
            <a:off x="7357994" y="0"/>
            <a:ext cx="166335" cy="36000"/>
          </a:xfrm>
          <a:prstGeom prst="rect">
            <a:avLst/>
          </a:prstGeom>
          <a:solidFill>
            <a:srgbClr val="75A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a:p>
        </p:txBody>
      </p:sp>
      <p:sp>
        <p:nvSpPr>
          <p:cNvPr id="33" name="Rettangolo 32"/>
          <p:cNvSpPr>
            <a:spLocks/>
          </p:cNvSpPr>
          <p:nvPr userDrawn="1"/>
        </p:nvSpPr>
        <p:spPr>
          <a:xfrm>
            <a:off x="-135" y="-2"/>
            <a:ext cx="643613" cy="36000"/>
          </a:xfrm>
          <a:prstGeom prst="rect">
            <a:avLst/>
          </a:prstGeom>
          <a:solidFill>
            <a:srgbClr val="B589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a:p>
        </p:txBody>
      </p:sp>
      <p:sp>
        <p:nvSpPr>
          <p:cNvPr id="36" name="Date Placeholder 3">
            <a:extLst>
              <a:ext uri="{FF2B5EF4-FFF2-40B4-BE49-F238E27FC236}">
                <a16:creationId xmlns:a16="http://schemas.microsoft.com/office/drawing/2014/main" id="{2D6204B7-1D0D-1E43-967C-261D932E2D40}"/>
              </a:ext>
            </a:extLst>
          </p:cNvPr>
          <p:cNvSpPr>
            <a:spLocks noGrp="1"/>
          </p:cNvSpPr>
          <p:nvPr>
            <p:ph type="dt" sz="half" idx="10"/>
          </p:nvPr>
        </p:nvSpPr>
        <p:spPr>
          <a:xfrm>
            <a:off x="251520" y="6381328"/>
            <a:ext cx="2133600" cy="288032"/>
          </a:xfrm>
          <a:prstGeom prst="rect">
            <a:avLst/>
          </a:prstGeom>
        </p:spPr>
        <p:txBody>
          <a:bodyPr/>
          <a:lstStyle>
            <a:lvl1pPr>
              <a:defRPr sz="1400" b="0" i="0">
                <a:solidFill>
                  <a:schemeClr val="tx1">
                    <a:lumMod val="75000"/>
                  </a:schemeClr>
                </a:solidFill>
                <a:latin typeface="+mn-lt"/>
                <a:ea typeface="Source Sans Pro" charset="0"/>
                <a:cs typeface="Source Sans Pro" charset="0"/>
              </a:defRPr>
            </a:lvl1pPr>
          </a:lstStyle>
          <a:p>
            <a:fld id="{FC2DB541-784F-4F41-8ABA-124A6229560B}" type="datetime1">
              <a:rPr lang="en-GB" smtClean="0"/>
              <a:pPr/>
              <a:t>21/10/2019</a:t>
            </a:fld>
            <a:endParaRPr lang="en-US" dirty="0"/>
          </a:p>
        </p:txBody>
      </p:sp>
      <p:sp>
        <p:nvSpPr>
          <p:cNvPr id="37" name="Footer Placeholder 4">
            <a:extLst>
              <a:ext uri="{FF2B5EF4-FFF2-40B4-BE49-F238E27FC236}">
                <a16:creationId xmlns:a16="http://schemas.microsoft.com/office/drawing/2014/main" id="{E1E01ECC-58A4-0745-A3E0-F9FCCE41DACE}"/>
              </a:ext>
            </a:extLst>
          </p:cNvPr>
          <p:cNvSpPr>
            <a:spLocks noGrp="1"/>
          </p:cNvSpPr>
          <p:nvPr>
            <p:ph type="ftr" sz="quarter" idx="11"/>
          </p:nvPr>
        </p:nvSpPr>
        <p:spPr>
          <a:xfrm>
            <a:off x="3124200" y="6381328"/>
            <a:ext cx="2895600" cy="288032"/>
          </a:xfrm>
          <a:prstGeom prst="rect">
            <a:avLst/>
          </a:prstGeom>
        </p:spPr>
        <p:txBody>
          <a:bodyPr>
            <a:noAutofit/>
          </a:bodyPr>
          <a:lstStyle>
            <a:lvl1pPr>
              <a:defRPr sz="1400" b="0" i="0">
                <a:solidFill>
                  <a:schemeClr val="tx1">
                    <a:lumMod val="75000"/>
                  </a:schemeClr>
                </a:solidFill>
                <a:latin typeface="+mn-lt"/>
                <a:ea typeface="Source Sans Pro" charset="0"/>
                <a:cs typeface="Source Sans Pro" charset="0"/>
              </a:defRPr>
            </a:lvl1pPr>
          </a:lstStyle>
          <a:p>
            <a:endParaRPr lang="en-US" dirty="0"/>
          </a:p>
        </p:txBody>
      </p:sp>
      <p:cxnSp>
        <p:nvCxnSpPr>
          <p:cNvPr id="38" name="Connettore 1 37">
            <a:extLst>
              <a:ext uri="{FF2B5EF4-FFF2-40B4-BE49-F238E27FC236}">
                <a16:creationId xmlns:a16="http://schemas.microsoft.com/office/drawing/2014/main" id="{05EEB7C1-79E8-894A-A6D8-E6E8AF7BA267}"/>
              </a:ext>
            </a:extLst>
          </p:cNvPr>
          <p:cNvCxnSpPr>
            <a:cxnSpLocks/>
          </p:cNvCxnSpPr>
          <p:nvPr userDrawn="1"/>
        </p:nvCxnSpPr>
        <p:spPr>
          <a:xfrm flipH="1" flipV="1">
            <a:off x="251520" y="6376247"/>
            <a:ext cx="8640960" cy="5085"/>
          </a:xfrm>
          <a:prstGeom prst="line">
            <a:avLst/>
          </a:prstGeom>
          <a:ln w="12700">
            <a:solidFill>
              <a:srgbClr val="1D2F45"/>
            </a:solidFill>
          </a:ln>
          <a:effectLst/>
        </p:spPr>
        <p:style>
          <a:lnRef idx="2">
            <a:schemeClr val="accent1"/>
          </a:lnRef>
          <a:fillRef idx="0">
            <a:schemeClr val="accent1"/>
          </a:fillRef>
          <a:effectRef idx="1">
            <a:schemeClr val="accent1"/>
          </a:effectRef>
          <a:fontRef idx="minor">
            <a:schemeClr val="tx1"/>
          </a:fontRef>
        </p:style>
      </p:cxnSp>
      <p:sp>
        <p:nvSpPr>
          <p:cNvPr id="23" name="Titolo 1">
            <a:extLst>
              <a:ext uri="{FF2B5EF4-FFF2-40B4-BE49-F238E27FC236}">
                <a16:creationId xmlns:a16="http://schemas.microsoft.com/office/drawing/2014/main" id="{BF4215B5-2BB9-43AE-ADD6-906E970BADCF}"/>
              </a:ext>
            </a:extLst>
          </p:cNvPr>
          <p:cNvSpPr>
            <a:spLocks noGrp="1"/>
          </p:cNvSpPr>
          <p:nvPr>
            <p:ph type="title" hasCustomPrompt="1"/>
          </p:nvPr>
        </p:nvSpPr>
        <p:spPr>
          <a:xfrm>
            <a:off x="2911086" y="258975"/>
            <a:ext cx="5756582" cy="505729"/>
          </a:xfrm>
          <a:prstGeom prst="rect">
            <a:avLst/>
          </a:prstGeom>
        </p:spPr>
        <p:txBody>
          <a:bodyPr vert="horz">
            <a:normAutofit/>
          </a:bodyPr>
          <a:lstStyle>
            <a:lvl1pPr algn="l">
              <a:defRPr sz="3600" b="1" i="0">
                <a:solidFill>
                  <a:srgbClr val="1D2F45"/>
                </a:solidFill>
                <a:latin typeface="+mn-lt"/>
                <a:ea typeface="Source Sans Pro" charset="0"/>
                <a:cs typeface="Source Sans Pro" charset="0"/>
              </a:defRPr>
            </a:lvl1pPr>
          </a:lstStyle>
          <a:p>
            <a:r>
              <a:rPr lang="en-GB" noProof="0" dirty="0"/>
              <a:t>Click here to add title</a:t>
            </a:r>
          </a:p>
        </p:txBody>
      </p:sp>
      <p:pic>
        <p:nvPicPr>
          <p:cNvPr id="34" name="Immagine 33">
            <a:extLst>
              <a:ext uri="{FF2B5EF4-FFF2-40B4-BE49-F238E27FC236}">
                <a16:creationId xmlns:a16="http://schemas.microsoft.com/office/drawing/2014/main" id="{E748C170-E3A2-4036-BB02-1958ADA9CF9B}"/>
              </a:ext>
            </a:extLst>
          </p:cNvPr>
          <p:cNvPicPr>
            <a:picLocks noChangeAspect="1"/>
          </p:cNvPicPr>
          <p:nvPr userDrawn="1"/>
        </p:nvPicPr>
        <p:blipFill>
          <a:blip r:embed="rId2"/>
          <a:stretch>
            <a:fillRect/>
          </a:stretch>
        </p:blipFill>
        <p:spPr>
          <a:xfrm>
            <a:off x="-135" y="6813550"/>
            <a:ext cx="9144000" cy="44450"/>
          </a:xfrm>
          <a:prstGeom prst="rect">
            <a:avLst/>
          </a:prstGeom>
        </p:spPr>
      </p:pic>
      <p:pic>
        <p:nvPicPr>
          <p:cNvPr id="35" name="Immagine 34">
            <a:extLst>
              <a:ext uri="{FF2B5EF4-FFF2-40B4-BE49-F238E27FC236}">
                <a16:creationId xmlns:a16="http://schemas.microsoft.com/office/drawing/2014/main" id="{2230377E-78D8-44FD-B341-8F4ED91887F8}"/>
              </a:ext>
            </a:extLst>
          </p:cNvPr>
          <p:cNvPicPr>
            <a:picLocks noChangeAspect="1"/>
          </p:cNvPicPr>
          <p:nvPr userDrawn="1"/>
        </p:nvPicPr>
        <p:blipFill>
          <a:blip r:embed="rId2"/>
          <a:stretch>
            <a:fillRect/>
          </a:stretch>
        </p:blipFill>
        <p:spPr>
          <a:xfrm>
            <a:off x="-135" y="-1585"/>
            <a:ext cx="9144000" cy="56665"/>
          </a:xfrm>
          <a:prstGeom prst="rect">
            <a:avLst/>
          </a:prstGeom>
        </p:spPr>
      </p:pic>
      <p:sp>
        <p:nvSpPr>
          <p:cNvPr id="42" name="Rettangolo 41">
            <a:extLst>
              <a:ext uri="{FF2B5EF4-FFF2-40B4-BE49-F238E27FC236}">
                <a16:creationId xmlns:a16="http://schemas.microsoft.com/office/drawing/2014/main" id="{72ADA07B-AD55-4EFA-9DCD-327EED436DBB}"/>
              </a:ext>
            </a:extLst>
          </p:cNvPr>
          <p:cNvSpPr/>
          <p:nvPr userDrawn="1"/>
        </p:nvSpPr>
        <p:spPr>
          <a:xfrm>
            <a:off x="8450088" y="6381332"/>
            <a:ext cx="442392" cy="293117"/>
          </a:xfrm>
          <a:prstGeom prst="rect">
            <a:avLst/>
          </a:prstGeom>
          <a:solidFill>
            <a:srgbClr val="1D2F45">
              <a:alpha val="2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solidFill>
                <a:schemeClr val="bg1">
                  <a:lumMod val="65000"/>
                </a:schemeClr>
              </a:solidFill>
            </a:endParaRPr>
          </a:p>
        </p:txBody>
      </p:sp>
    </p:spTree>
    <p:extLst>
      <p:ext uri="{BB962C8B-B14F-4D97-AF65-F5344CB8AC3E}">
        <p14:creationId xmlns:p14="http://schemas.microsoft.com/office/powerpoint/2010/main" val="18098327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ntent_Slide_2">
    <p:spTree>
      <p:nvGrpSpPr>
        <p:cNvPr id="1" name=""/>
        <p:cNvGrpSpPr/>
        <p:nvPr/>
      </p:nvGrpSpPr>
      <p:grpSpPr>
        <a:xfrm>
          <a:off x="0" y="0"/>
          <a:ext cx="0" cy="0"/>
          <a:chOff x="0" y="0"/>
          <a:chExt cx="0" cy="0"/>
        </a:xfrm>
      </p:grpSpPr>
      <p:sp>
        <p:nvSpPr>
          <p:cNvPr id="45" name="Slide Number Placeholder 5">
            <a:extLst>
              <a:ext uri="{FF2B5EF4-FFF2-40B4-BE49-F238E27FC236}">
                <a16:creationId xmlns:a16="http://schemas.microsoft.com/office/drawing/2014/main" id="{54AC4FE2-C03C-4820-9BB3-E70A699EBFB3}"/>
              </a:ext>
            </a:extLst>
          </p:cNvPr>
          <p:cNvSpPr>
            <a:spLocks noGrp="1"/>
          </p:cNvSpPr>
          <p:nvPr>
            <p:ph type="sldNum" sz="quarter" idx="12"/>
          </p:nvPr>
        </p:nvSpPr>
        <p:spPr>
          <a:xfrm>
            <a:off x="6553200" y="6381328"/>
            <a:ext cx="2339280" cy="288032"/>
          </a:xfrm>
          <a:prstGeom prst="rect">
            <a:avLst/>
          </a:prstGeom>
        </p:spPr>
        <p:txBody>
          <a:bodyPr/>
          <a:lstStyle>
            <a:lvl1pPr algn="r">
              <a:defRPr sz="975" b="0" i="0">
                <a:solidFill>
                  <a:schemeClr val="tx1"/>
                </a:solidFill>
                <a:latin typeface="Source Sans Pro" charset="0"/>
                <a:ea typeface="Source Sans Pro" charset="0"/>
                <a:cs typeface="Source Sans Pro" charset="0"/>
              </a:defRPr>
            </a:lvl1pPr>
          </a:lstStyle>
          <a:p>
            <a:fld id="{B6F15528-21DE-4FAA-801E-634DDDAF4B2B}" type="slidenum">
              <a:rPr lang="en-US" smtClean="0"/>
              <a:pPr/>
              <a:t>‹#›</a:t>
            </a:fld>
            <a:endParaRPr lang="en-US" dirty="0"/>
          </a:p>
        </p:txBody>
      </p:sp>
      <p:sp>
        <p:nvSpPr>
          <p:cNvPr id="21" name="Content Placeholder 2">
            <a:extLst>
              <a:ext uri="{FF2B5EF4-FFF2-40B4-BE49-F238E27FC236}">
                <a16:creationId xmlns:a16="http://schemas.microsoft.com/office/drawing/2014/main" id="{B3F6A26B-5B89-2345-84B7-67F14B7446DF}"/>
              </a:ext>
            </a:extLst>
          </p:cNvPr>
          <p:cNvSpPr>
            <a:spLocks noGrp="1"/>
          </p:cNvSpPr>
          <p:nvPr>
            <p:ph idx="1" hasCustomPrompt="1"/>
          </p:nvPr>
        </p:nvSpPr>
        <p:spPr>
          <a:xfrm>
            <a:off x="251520" y="1340772"/>
            <a:ext cx="4248472" cy="4747443"/>
          </a:xfrm>
          <a:prstGeom prst="rect">
            <a:avLst/>
          </a:prstGeom>
        </p:spPr>
        <p:txBody>
          <a:bodyPr>
            <a:normAutofit/>
          </a:bodyPr>
          <a:lstStyle>
            <a:lvl1pPr marL="257175" indent="-257175" algn="l" defTabSz="342900" rtl="0" eaLnBrk="1" latinLnBrk="0" hangingPunct="1">
              <a:spcBef>
                <a:spcPct val="20000"/>
              </a:spcBef>
              <a:buSzPct val="100000"/>
              <a:buFontTx/>
              <a:buBlip>
                <a:blip r:embed="rId2"/>
              </a:buBlip>
              <a:defRPr lang="en-GB" sz="2800" b="0" i="0" kern="1200" noProof="0" dirty="0" smtClean="0">
                <a:solidFill>
                  <a:schemeClr val="tx1">
                    <a:lumMod val="75000"/>
                  </a:schemeClr>
                </a:solidFill>
                <a:latin typeface="+mn-lt"/>
                <a:ea typeface="Source Sans Pro" charset="0"/>
                <a:cs typeface="Source Sans Pro" charset="0"/>
              </a:defRPr>
            </a:lvl1pPr>
            <a:lvl2pPr marL="557213" indent="-214313" algn="l" defTabSz="342900" rtl="0" eaLnBrk="1" latinLnBrk="0" hangingPunct="1">
              <a:spcBef>
                <a:spcPct val="20000"/>
              </a:spcBef>
              <a:buSzPct val="90000"/>
              <a:buFont typeface="Calibri" panose="020F0502020204030204" pitchFamily="34" charset="0"/>
              <a:buChar char="-"/>
              <a:defRPr lang="en-GB" sz="2600" b="0" i="0" kern="1200" noProof="0" dirty="0" smtClean="0">
                <a:solidFill>
                  <a:schemeClr val="tx1">
                    <a:lumMod val="75000"/>
                  </a:schemeClr>
                </a:solidFill>
                <a:latin typeface="+mn-lt"/>
                <a:ea typeface="Source Sans Pro" charset="0"/>
                <a:cs typeface="Source Sans Pro" charset="0"/>
              </a:defRPr>
            </a:lvl2pPr>
            <a:lvl3pPr marL="857250" indent="-171450" algn="l" defTabSz="342900" rtl="0" eaLnBrk="1" latinLnBrk="0" hangingPunct="1">
              <a:spcBef>
                <a:spcPct val="20000"/>
              </a:spcBef>
              <a:buSzPct val="80000"/>
              <a:buFont typeface="Wingdings" panose="05000000000000000000" pitchFamily="2" charset="2"/>
              <a:buChar char="§"/>
              <a:defRPr lang="en-GB" sz="2400" b="0" i="0" kern="1200" noProof="0" dirty="0" smtClean="0">
                <a:solidFill>
                  <a:schemeClr val="tx1">
                    <a:lumMod val="75000"/>
                  </a:schemeClr>
                </a:solidFill>
                <a:latin typeface="+mn-lt"/>
                <a:ea typeface="Source Sans Pro" charset="0"/>
                <a:cs typeface="Source Sans Pro" charset="0"/>
              </a:defRPr>
            </a:lvl3pPr>
            <a:lvl4pPr marL="1200150" marR="0" indent="-171450" algn="l" defTabSz="342900" rtl="0" eaLnBrk="1" fontAlgn="auto" latinLnBrk="0" hangingPunct="1">
              <a:lnSpc>
                <a:spcPct val="100000"/>
              </a:lnSpc>
              <a:spcBef>
                <a:spcPct val="20000"/>
              </a:spcBef>
              <a:spcAft>
                <a:spcPts val="0"/>
              </a:spcAft>
              <a:buClrTx/>
              <a:buSzPct val="70000"/>
              <a:buFont typeface="Calibri" panose="020F0502020204030204" pitchFamily="34" charset="0"/>
              <a:buChar char="-"/>
              <a:tabLst/>
              <a:defRPr lang="en-GB" sz="2800" b="0" i="0" kern="1200" noProof="0" dirty="0" smtClean="0">
                <a:solidFill>
                  <a:schemeClr val="tx1">
                    <a:lumMod val="75000"/>
                  </a:schemeClr>
                </a:solidFill>
                <a:latin typeface="+mn-lt"/>
                <a:ea typeface="Source Sans Pro" charset="0"/>
                <a:cs typeface="Source Sans Pro" charset="0"/>
              </a:defRPr>
            </a:lvl4pPr>
            <a:lvl5pPr marL="1371600" marR="0" indent="0" algn="l" defTabSz="342900" rtl="0" eaLnBrk="1" fontAlgn="auto" latinLnBrk="0" hangingPunct="1">
              <a:lnSpc>
                <a:spcPct val="100000"/>
              </a:lnSpc>
              <a:spcBef>
                <a:spcPct val="20000"/>
              </a:spcBef>
              <a:spcAft>
                <a:spcPts val="0"/>
              </a:spcAft>
              <a:buClrTx/>
              <a:buSzPct val="80000"/>
              <a:buFontTx/>
              <a:buNone/>
              <a:tabLst/>
              <a:defRPr sz="2800" b="0" i="0">
                <a:solidFill>
                  <a:schemeClr val="tx1">
                    <a:lumMod val="75000"/>
                  </a:schemeClr>
                </a:solidFill>
                <a:latin typeface="+mn-lt"/>
                <a:ea typeface="Source Sans Pro" charset="0"/>
                <a:cs typeface="Source Sans Pro" charset="0"/>
              </a:defRPr>
            </a:lvl5pPr>
          </a:lstStyle>
          <a:p>
            <a:pPr lvl="0"/>
            <a:r>
              <a:rPr lang="en-GB" noProof="0" dirty="0"/>
              <a:t>Click here to add text</a:t>
            </a:r>
          </a:p>
          <a:p>
            <a:pPr lvl="1"/>
            <a:r>
              <a:rPr lang="en-GB" noProof="0" dirty="0"/>
              <a:t>Second level</a:t>
            </a:r>
          </a:p>
          <a:p>
            <a:pPr lvl="2"/>
            <a:r>
              <a:rPr lang="en-GB" noProof="0" dirty="0"/>
              <a:t> Third level</a:t>
            </a:r>
          </a:p>
          <a:p>
            <a:pPr lvl="3"/>
            <a:endParaRPr lang="it-IT" dirty="0"/>
          </a:p>
          <a:p>
            <a:pPr lvl="4"/>
            <a:endParaRPr lang="it-IT" dirty="0"/>
          </a:p>
          <a:p>
            <a:pPr lvl="4"/>
            <a:endParaRPr lang="it-IT" dirty="0"/>
          </a:p>
          <a:p>
            <a:pPr lvl="4"/>
            <a:endParaRPr lang="it-IT" dirty="0"/>
          </a:p>
          <a:p>
            <a:pPr lvl="4"/>
            <a:endParaRPr lang="it-IT" dirty="0"/>
          </a:p>
          <a:p>
            <a:pPr lvl="4"/>
            <a:endParaRPr lang="it-IT" dirty="0"/>
          </a:p>
        </p:txBody>
      </p:sp>
      <p:sp>
        <p:nvSpPr>
          <p:cNvPr id="22" name="Content Placeholder 2">
            <a:extLst>
              <a:ext uri="{FF2B5EF4-FFF2-40B4-BE49-F238E27FC236}">
                <a16:creationId xmlns:a16="http://schemas.microsoft.com/office/drawing/2014/main" id="{EA9C6E97-D6ED-C742-B3BF-F3C7F85504AE}"/>
              </a:ext>
            </a:extLst>
          </p:cNvPr>
          <p:cNvSpPr>
            <a:spLocks noGrp="1"/>
          </p:cNvSpPr>
          <p:nvPr>
            <p:ph idx="15" hasCustomPrompt="1"/>
          </p:nvPr>
        </p:nvSpPr>
        <p:spPr>
          <a:xfrm>
            <a:off x="4644009" y="1340772"/>
            <a:ext cx="4248472" cy="4747443"/>
          </a:xfrm>
          <a:prstGeom prst="rect">
            <a:avLst/>
          </a:prstGeom>
        </p:spPr>
        <p:txBody>
          <a:bodyPr>
            <a:normAutofit/>
          </a:bodyPr>
          <a:lstStyle>
            <a:lvl1pPr marL="257175" indent="-257175">
              <a:buSzPct val="100000"/>
              <a:buFontTx/>
              <a:buBlip>
                <a:blip r:embed="rId2"/>
              </a:buBlip>
              <a:defRPr sz="2800" b="0" i="0">
                <a:solidFill>
                  <a:schemeClr val="tx1">
                    <a:lumMod val="75000"/>
                  </a:schemeClr>
                </a:solidFill>
                <a:latin typeface="+mn-lt"/>
                <a:ea typeface="Source Sans Pro" charset="0"/>
                <a:cs typeface="Source Sans Pro" charset="0"/>
              </a:defRPr>
            </a:lvl1pPr>
            <a:lvl2pPr marL="557213" indent="-214313">
              <a:buSzPct val="90000"/>
              <a:buFont typeface="Calibri" panose="020F0502020204030204" pitchFamily="34" charset="0"/>
              <a:buChar char="-"/>
              <a:defRPr sz="2600" b="0" i="0">
                <a:solidFill>
                  <a:schemeClr val="tx1">
                    <a:lumMod val="75000"/>
                  </a:schemeClr>
                </a:solidFill>
                <a:latin typeface="+mn-lt"/>
                <a:ea typeface="Source Sans Pro" charset="0"/>
                <a:cs typeface="Source Sans Pro" charset="0"/>
              </a:defRPr>
            </a:lvl2pPr>
            <a:lvl3pPr marL="857250" indent="-171450">
              <a:buSzPct val="80000"/>
              <a:buFont typeface="Wingdings" panose="05000000000000000000" pitchFamily="2" charset="2"/>
              <a:buChar char="§"/>
              <a:defRPr sz="2400" b="0" i="0">
                <a:solidFill>
                  <a:schemeClr val="tx1">
                    <a:lumMod val="75000"/>
                  </a:schemeClr>
                </a:solidFill>
                <a:latin typeface="+mn-lt"/>
                <a:ea typeface="Source Sans Pro" charset="0"/>
                <a:cs typeface="Source Sans Pro" charset="0"/>
              </a:defRPr>
            </a:lvl3pPr>
            <a:lvl4pPr marL="1028700" marR="0" indent="0" algn="l" defTabSz="342900" rtl="0" eaLnBrk="1" fontAlgn="auto" latinLnBrk="0" hangingPunct="1">
              <a:lnSpc>
                <a:spcPct val="100000"/>
              </a:lnSpc>
              <a:spcBef>
                <a:spcPct val="20000"/>
              </a:spcBef>
              <a:spcAft>
                <a:spcPts val="0"/>
              </a:spcAft>
              <a:buClrTx/>
              <a:buSzPct val="70000"/>
              <a:buFont typeface="Calibri" panose="020F0502020204030204" pitchFamily="34" charset="0"/>
              <a:buNone/>
              <a:tabLst/>
              <a:defRPr sz="2800" b="0" i="0">
                <a:solidFill>
                  <a:schemeClr val="tx1">
                    <a:lumMod val="75000"/>
                  </a:schemeClr>
                </a:solidFill>
                <a:latin typeface="+mn-lt"/>
                <a:ea typeface="Source Sans Pro" charset="0"/>
                <a:cs typeface="Source Sans Pro" charset="0"/>
              </a:defRPr>
            </a:lvl4pPr>
            <a:lvl5pPr marL="1657350" marR="0" indent="-457200" algn="l" defTabSz="342900" rtl="0" eaLnBrk="1" fontAlgn="auto" latinLnBrk="0" hangingPunct="1">
              <a:lnSpc>
                <a:spcPct val="100000"/>
              </a:lnSpc>
              <a:spcBef>
                <a:spcPct val="20000"/>
              </a:spcBef>
              <a:spcAft>
                <a:spcPts val="0"/>
              </a:spcAft>
              <a:buClrTx/>
              <a:buSzPct val="80000"/>
              <a:buFont typeface="Calibri" panose="020F0502020204030204" pitchFamily="34" charset="0"/>
              <a:buChar char="-"/>
              <a:tabLst/>
              <a:defRPr sz="2800" b="0" i="0">
                <a:solidFill>
                  <a:schemeClr val="tx1">
                    <a:lumMod val="75000"/>
                  </a:schemeClr>
                </a:solidFill>
                <a:latin typeface="+mn-lt"/>
                <a:ea typeface="Source Sans Pro" charset="0"/>
                <a:cs typeface="Source Sans Pro" charset="0"/>
              </a:defRPr>
            </a:lvl5pPr>
          </a:lstStyle>
          <a:p>
            <a:pPr lvl="0"/>
            <a:r>
              <a:rPr lang="it-IT" dirty="0"/>
              <a:t>Click </a:t>
            </a:r>
            <a:r>
              <a:rPr lang="it-IT" dirty="0" err="1"/>
              <a:t>here</a:t>
            </a:r>
            <a:r>
              <a:rPr lang="it-IT" dirty="0"/>
              <a:t> to </a:t>
            </a:r>
            <a:r>
              <a:rPr lang="it-IT" dirty="0" err="1"/>
              <a:t>add</a:t>
            </a:r>
            <a:r>
              <a:rPr lang="it-IT" dirty="0"/>
              <a:t> text</a:t>
            </a:r>
          </a:p>
          <a:p>
            <a:pPr lvl="1"/>
            <a:r>
              <a:rPr lang="it-IT" dirty="0"/>
              <a:t>Second </a:t>
            </a:r>
            <a:r>
              <a:rPr lang="it-IT" dirty="0" err="1"/>
              <a:t>level</a:t>
            </a:r>
            <a:endParaRPr lang="it-IT" dirty="0"/>
          </a:p>
          <a:p>
            <a:pPr lvl="2"/>
            <a:r>
              <a:rPr lang="it-IT" dirty="0"/>
              <a:t> Third </a:t>
            </a:r>
            <a:r>
              <a:rPr lang="it-IT" dirty="0" err="1"/>
              <a:t>level</a:t>
            </a:r>
            <a:endParaRPr lang="it-IT" dirty="0"/>
          </a:p>
          <a:p>
            <a:pPr lvl="3"/>
            <a:endParaRPr lang="it-IT" dirty="0"/>
          </a:p>
          <a:p>
            <a:pPr lvl="4"/>
            <a:endParaRPr lang="it-IT" dirty="0"/>
          </a:p>
          <a:p>
            <a:pPr lvl="4"/>
            <a:endParaRPr lang="it-IT" dirty="0"/>
          </a:p>
          <a:p>
            <a:pPr lvl="4"/>
            <a:endParaRPr lang="it-IT" dirty="0"/>
          </a:p>
          <a:p>
            <a:pPr lvl="4"/>
            <a:endParaRPr lang="it-IT" dirty="0"/>
          </a:p>
          <a:p>
            <a:pPr lvl="4"/>
            <a:endParaRPr lang="it-IT" dirty="0"/>
          </a:p>
        </p:txBody>
      </p:sp>
      <p:sp>
        <p:nvSpPr>
          <p:cNvPr id="26" name="Rettangolo 25"/>
          <p:cNvSpPr>
            <a:spLocks/>
          </p:cNvSpPr>
          <p:nvPr userDrawn="1"/>
        </p:nvSpPr>
        <p:spPr>
          <a:xfrm>
            <a:off x="3114459" y="0"/>
            <a:ext cx="1133521" cy="36000"/>
          </a:xfrm>
          <a:prstGeom prst="rect">
            <a:avLst/>
          </a:prstGeom>
          <a:solidFill>
            <a:srgbClr val="1C304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a:p>
        </p:txBody>
      </p:sp>
      <p:sp>
        <p:nvSpPr>
          <p:cNvPr id="27" name="Rettangolo 26"/>
          <p:cNvSpPr>
            <a:spLocks/>
          </p:cNvSpPr>
          <p:nvPr userDrawn="1"/>
        </p:nvSpPr>
        <p:spPr>
          <a:xfrm>
            <a:off x="5940154" y="0"/>
            <a:ext cx="3167471" cy="36000"/>
          </a:xfrm>
          <a:prstGeom prst="rect">
            <a:avLst/>
          </a:prstGeom>
          <a:solidFill>
            <a:srgbClr val="B589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a:p>
        </p:txBody>
      </p:sp>
      <p:sp>
        <p:nvSpPr>
          <p:cNvPr id="28" name="Rettangolo 27"/>
          <p:cNvSpPr>
            <a:spLocks/>
          </p:cNvSpPr>
          <p:nvPr userDrawn="1"/>
        </p:nvSpPr>
        <p:spPr>
          <a:xfrm>
            <a:off x="8401706" y="0"/>
            <a:ext cx="747633" cy="36000"/>
          </a:xfrm>
          <a:prstGeom prst="rect">
            <a:avLst/>
          </a:prstGeom>
          <a:solidFill>
            <a:srgbClr val="75A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a:p>
        </p:txBody>
      </p:sp>
      <p:sp>
        <p:nvSpPr>
          <p:cNvPr id="29" name="Rettangolo 28"/>
          <p:cNvSpPr>
            <a:spLocks/>
          </p:cNvSpPr>
          <p:nvPr userDrawn="1"/>
        </p:nvSpPr>
        <p:spPr>
          <a:xfrm>
            <a:off x="1907705" y="0"/>
            <a:ext cx="1016055" cy="36000"/>
          </a:xfrm>
          <a:prstGeom prst="rect">
            <a:avLst/>
          </a:prstGeom>
          <a:solidFill>
            <a:srgbClr val="B589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a:p>
        </p:txBody>
      </p:sp>
      <p:sp>
        <p:nvSpPr>
          <p:cNvPr id="30" name="Rettangolo 29"/>
          <p:cNvSpPr>
            <a:spLocks/>
          </p:cNvSpPr>
          <p:nvPr userDrawn="1"/>
        </p:nvSpPr>
        <p:spPr>
          <a:xfrm>
            <a:off x="7164289" y="0"/>
            <a:ext cx="1303646" cy="36000"/>
          </a:xfrm>
          <a:prstGeom prst="rect">
            <a:avLst/>
          </a:prstGeom>
          <a:solidFill>
            <a:srgbClr val="1C304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a:p>
        </p:txBody>
      </p:sp>
      <p:sp>
        <p:nvSpPr>
          <p:cNvPr id="31" name="Rettangolo 30"/>
          <p:cNvSpPr>
            <a:spLocks/>
          </p:cNvSpPr>
          <p:nvPr userDrawn="1"/>
        </p:nvSpPr>
        <p:spPr>
          <a:xfrm>
            <a:off x="5220074" y="0"/>
            <a:ext cx="1142863" cy="36000"/>
          </a:xfrm>
          <a:prstGeom prst="rect">
            <a:avLst/>
          </a:prstGeom>
          <a:solidFill>
            <a:srgbClr val="75A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a:p>
        </p:txBody>
      </p:sp>
      <p:sp>
        <p:nvSpPr>
          <p:cNvPr id="32" name="Rettangolo 31"/>
          <p:cNvSpPr>
            <a:spLocks/>
          </p:cNvSpPr>
          <p:nvPr userDrawn="1"/>
        </p:nvSpPr>
        <p:spPr>
          <a:xfrm>
            <a:off x="1276470" y="-2"/>
            <a:ext cx="631235" cy="36000"/>
          </a:xfrm>
          <a:prstGeom prst="rect">
            <a:avLst/>
          </a:prstGeom>
          <a:solidFill>
            <a:srgbClr val="1C304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a:p>
        </p:txBody>
      </p:sp>
      <p:sp>
        <p:nvSpPr>
          <p:cNvPr id="33" name="Rettangolo 32"/>
          <p:cNvSpPr>
            <a:spLocks/>
          </p:cNvSpPr>
          <p:nvPr userDrawn="1"/>
        </p:nvSpPr>
        <p:spPr>
          <a:xfrm>
            <a:off x="643478" y="0"/>
            <a:ext cx="640569" cy="36000"/>
          </a:xfrm>
          <a:prstGeom prst="rect">
            <a:avLst/>
          </a:prstGeom>
          <a:solidFill>
            <a:srgbClr val="75A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a:p>
        </p:txBody>
      </p:sp>
      <p:sp>
        <p:nvSpPr>
          <p:cNvPr id="34" name="Rettangolo 33"/>
          <p:cNvSpPr>
            <a:spLocks/>
          </p:cNvSpPr>
          <p:nvPr userDrawn="1"/>
        </p:nvSpPr>
        <p:spPr>
          <a:xfrm>
            <a:off x="2590802" y="0"/>
            <a:ext cx="640569" cy="36000"/>
          </a:xfrm>
          <a:prstGeom prst="rect">
            <a:avLst/>
          </a:prstGeom>
          <a:solidFill>
            <a:srgbClr val="75A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a:p>
        </p:txBody>
      </p:sp>
      <p:sp>
        <p:nvSpPr>
          <p:cNvPr id="35" name="Rettangolo 34"/>
          <p:cNvSpPr>
            <a:spLocks/>
          </p:cNvSpPr>
          <p:nvPr userDrawn="1"/>
        </p:nvSpPr>
        <p:spPr>
          <a:xfrm>
            <a:off x="4247980" y="0"/>
            <a:ext cx="1052485" cy="36000"/>
          </a:xfrm>
          <a:prstGeom prst="rect">
            <a:avLst/>
          </a:prstGeom>
          <a:solidFill>
            <a:srgbClr val="B589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a:p>
        </p:txBody>
      </p:sp>
      <p:sp>
        <p:nvSpPr>
          <p:cNvPr id="36" name="Rettangolo 35"/>
          <p:cNvSpPr>
            <a:spLocks/>
          </p:cNvSpPr>
          <p:nvPr userDrawn="1"/>
        </p:nvSpPr>
        <p:spPr>
          <a:xfrm>
            <a:off x="7357994" y="0"/>
            <a:ext cx="166335" cy="36000"/>
          </a:xfrm>
          <a:prstGeom prst="rect">
            <a:avLst/>
          </a:prstGeom>
          <a:solidFill>
            <a:srgbClr val="75A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a:p>
        </p:txBody>
      </p:sp>
      <p:sp>
        <p:nvSpPr>
          <p:cNvPr id="37" name="Rettangolo 36"/>
          <p:cNvSpPr>
            <a:spLocks/>
          </p:cNvSpPr>
          <p:nvPr userDrawn="1"/>
        </p:nvSpPr>
        <p:spPr>
          <a:xfrm>
            <a:off x="-135" y="-2"/>
            <a:ext cx="643613" cy="36000"/>
          </a:xfrm>
          <a:prstGeom prst="rect">
            <a:avLst/>
          </a:prstGeom>
          <a:solidFill>
            <a:srgbClr val="B589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a:p>
        </p:txBody>
      </p:sp>
      <p:sp>
        <p:nvSpPr>
          <p:cNvPr id="39" name="Date Placeholder 3">
            <a:extLst>
              <a:ext uri="{FF2B5EF4-FFF2-40B4-BE49-F238E27FC236}">
                <a16:creationId xmlns:a16="http://schemas.microsoft.com/office/drawing/2014/main" id="{2D6204B7-1D0D-1E43-967C-261D932E2D40}"/>
              </a:ext>
            </a:extLst>
          </p:cNvPr>
          <p:cNvSpPr>
            <a:spLocks noGrp="1"/>
          </p:cNvSpPr>
          <p:nvPr>
            <p:ph type="dt" sz="half" idx="10"/>
          </p:nvPr>
        </p:nvSpPr>
        <p:spPr>
          <a:xfrm>
            <a:off x="251520" y="6381328"/>
            <a:ext cx="2133600" cy="288032"/>
          </a:xfrm>
          <a:prstGeom prst="rect">
            <a:avLst/>
          </a:prstGeom>
        </p:spPr>
        <p:txBody>
          <a:bodyPr/>
          <a:lstStyle>
            <a:lvl1pPr>
              <a:defRPr sz="1400" b="0" i="0">
                <a:solidFill>
                  <a:schemeClr val="tx1">
                    <a:lumMod val="75000"/>
                  </a:schemeClr>
                </a:solidFill>
                <a:latin typeface="+mn-lt"/>
                <a:ea typeface="Source Sans Pro" charset="0"/>
                <a:cs typeface="Source Sans Pro" charset="0"/>
              </a:defRPr>
            </a:lvl1pPr>
          </a:lstStyle>
          <a:p>
            <a:fld id="{3E2A3018-E986-4C61-9843-F3060E55C869}" type="datetime1">
              <a:rPr lang="en-GB" smtClean="0"/>
              <a:pPr/>
              <a:t>21/10/2019</a:t>
            </a:fld>
            <a:endParaRPr lang="en-US" dirty="0"/>
          </a:p>
        </p:txBody>
      </p:sp>
      <p:sp>
        <p:nvSpPr>
          <p:cNvPr id="40" name="Footer Placeholder 4">
            <a:extLst>
              <a:ext uri="{FF2B5EF4-FFF2-40B4-BE49-F238E27FC236}">
                <a16:creationId xmlns:a16="http://schemas.microsoft.com/office/drawing/2014/main" id="{E1E01ECC-58A4-0745-A3E0-F9FCCE41DACE}"/>
              </a:ext>
            </a:extLst>
          </p:cNvPr>
          <p:cNvSpPr>
            <a:spLocks noGrp="1"/>
          </p:cNvSpPr>
          <p:nvPr>
            <p:ph type="ftr" sz="quarter" idx="11"/>
          </p:nvPr>
        </p:nvSpPr>
        <p:spPr>
          <a:xfrm>
            <a:off x="3124200" y="6381328"/>
            <a:ext cx="2895600" cy="288032"/>
          </a:xfrm>
          <a:prstGeom prst="rect">
            <a:avLst/>
          </a:prstGeom>
        </p:spPr>
        <p:txBody>
          <a:bodyPr>
            <a:noAutofit/>
          </a:bodyPr>
          <a:lstStyle>
            <a:lvl1pPr>
              <a:defRPr sz="1400" b="0" i="0">
                <a:solidFill>
                  <a:schemeClr val="tx1">
                    <a:lumMod val="75000"/>
                  </a:schemeClr>
                </a:solidFill>
                <a:latin typeface="+mn-lt"/>
                <a:ea typeface="Source Sans Pro" charset="0"/>
                <a:cs typeface="Source Sans Pro" charset="0"/>
              </a:defRPr>
            </a:lvl1pPr>
          </a:lstStyle>
          <a:p>
            <a:endParaRPr lang="en-US" dirty="0"/>
          </a:p>
        </p:txBody>
      </p:sp>
      <p:cxnSp>
        <p:nvCxnSpPr>
          <p:cNvPr id="41" name="Connettore 1 40">
            <a:extLst>
              <a:ext uri="{FF2B5EF4-FFF2-40B4-BE49-F238E27FC236}">
                <a16:creationId xmlns:a16="http://schemas.microsoft.com/office/drawing/2014/main" id="{05EEB7C1-79E8-894A-A6D8-E6E8AF7BA267}"/>
              </a:ext>
            </a:extLst>
          </p:cNvPr>
          <p:cNvCxnSpPr>
            <a:cxnSpLocks/>
          </p:cNvCxnSpPr>
          <p:nvPr userDrawn="1"/>
        </p:nvCxnSpPr>
        <p:spPr>
          <a:xfrm flipH="1" flipV="1">
            <a:off x="251520" y="6376247"/>
            <a:ext cx="8640960" cy="5085"/>
          </a:xfrm>
          <a:prstGeom prst="line">
            <a:avLst/>
          </a:prstGeom>
          <a:ln w="12700">
            <a:solidFill>
              <a:srgbClr val="1D2F45"/>
            </a:solidFill>
          </a:ln>
          <a:effectLst/>
        </p:spPr>
        <p:style>
          <a:lnRef idx="2">
            <a:schemeClr val="accent1"/>
          </a:lnRef>
          <a:fillRef idx="0">
            <a:schemeClr val="accent1"/>
          </a:fillRef>
          <a:effectRef idx="1">
            <a:schemeClr val="accent1"/>
          </a:effectRef>
          <a:fontRef idx="minor">
            <a:schemeClr val="tx1"/>
          </a:fontRef>
        </p:style>
      </p:cxnSp>
      <p:sp>
        <p:nvSpPr>
          <p:cNvPr id="25" name="Titolo 1">
            <a:extLst>
              <a:ext uri="{FF2B5EF4-FFF2-40B4-BE49-F238E27FC236}">
                <a16:creationId xmlns:a16="http://schemas.microsoft.com/office/drawing/2014/main" id="{DBFCA5FF-7701-4163-A776-15C13687C1EC}"/>
              </a:ext>
            </a:extLst>
          </p:cNvPr>
          <p:cNvSpPr>
            <a:spLocks noGrp="1"/>
          </p:cNvSpPr>
          <p:nvPr>
            <p:ph type="title" hasCustomPrompt="1"/>
          </p:nvPr>
        </p:nvSpPr>
        <p:spPr>
          <a:xfrm>
            <a:off x="2911086" y="258975"/>
            <a:ext cx="5756582" cy="505729"/>
          </a:xfrm>
          <a:prstGeom prst="rect">
            <a:avLst/>
          </a:prstGeom>
        </p:spPr>
        <p:txBody>
          <a:bodyPr vert="horz">
            <a:normAutofit/>
          </a:bodyPr>
          <a:lstStyle>
            <a:lvl1pPr algn="l">
              <a:defRPr sz="3600" b="1" i="0">
                <a:solidFill>
                  <a:srgbClr val="1D2F45"/>
                </a:solidFill>
                <a:latin typeface="+mn-lt"/>
                <a:ea typeface="Source Sans Pro" charset="0"/>
                <a:cs typeface="Source Sans Pro" charset="0"/>
              </a:defRPr>
            </a:lvl1pPr>
          </a:lstStyle>
          <a:p>
            <a:r>
              <a:rPr lang="en-GB" noProof="0" dirty="0"/>
              <a:t>Click here to add title</a:t>
            </a:r>
          </a:p>
        </p:txBody>
      </p:sp>
      <p:pic>
        <p:nvPicPr>
          <p:cNvPr id="38" name="Immagine 37">
            <a:extLst>
              <a:ext uri="{FF2B5EF4-FFF2-40B4-BE49-F238E27FC236}">
                <a16:creationId xmlns:a16="http://schemas.microsoft.com/office/drawing/2014/main" id="{6E92571F-B9E2-4515-A851-FD195B169038}"/>
              </a:ext>
            </a:extLst>
          </p:cNvPr>
          <p:cNvPicPr>
            <a:picLocks noChangeAspect="1"/>
          </p:cNvPicPr>
          <p:nvPr userDrawn="1"/>
        </p:nvPicPr>
        <p:blipFill>
          <a:blip r:embed="rId3"/>
          <a:stretch>
            <a:fillRect/>
          </a:stretch>
        </p:blipFill>
        <p:spPr>
          <a:xfrm>
            <a:off x="-135" y="6813550"/>
            <a:ext cx="9144000" cy="44450"/>
          </a:xfrm>
          <a:prstGeom prst="rect">
            <a:avLst/>
          </a:prstGeom>
        </p:spPr>
      </p:pic>
      <p:pic>
        <p:nvPicPr>
          <p:cNvPr id="44" name="Immagine 43">
            <a:extLst>
              <a:ext uri="{FF2B5EF4-FFF2-40B4-BE49-F238E27FC236}">
                <a16:creationId xmlns:a16="http://schemas.microsoft.com/office/drawing/2014/main" id="{928418AB-C8AD-472B-89A7-2D6A16B3D901}"/>
              </a:ext>
            </a:extLst>
          </p:cNvPr>
          <p:cNvPicPr>
            <a:picLocks noChangeAspect="1"/>
          </p:cNvPicPr>
          <p:nvPr userDrawn="1"/>
        </p:nvPicPr>
        <p:blipFill>
          <a:blip r:embed="rId3"/>
          <a:stretch>
            <a:fillRect/>
          </a:stretch>
        </p:blipFill>
        <p:spPr>
          <a:xfrm>
            <a:off x="-135" y="-1585"/>
            <a:ext cx="9144000" cy="56665"/>
          </a:xfrm>
          <a:prstGeom prst="rect">
            <a:avLst/>
          </a:prstGeom>
        </p:spPr>
      </p:pic>
      <p:sp>
        <p:nvSpPr>
          <p:cNvPr id="46" name="Rettangolo 45">
            <a:extLst>
              <a:ext uri="{FF2B5EF4-FFF2-40B4-BE49-F238E27FC236}">
                <a16:creationId xmlns:a16="http://schemas.microsoft.com/office/drawing/2014/main" id="{123C6A7A-0C9A-4D82-B852-DF92CC423C4B}"/>
              </a:ext>
            </a:extLst>
          </p:cNvPr>
          <p:cNvSpPr/>
          <p:nvPr userDrawn="1"/>
        </p:nvSpPr>
        <p:spPr>
          <a:xfrm>
            <a:off x="8450088" y="6381332"/>
            <a:ext cx="442392" cy="293117"/>
          </a:xfrm>
          <a:prstGeom prst="rect">
            <a:avLst/>
          </a:prstGeom>
          <a:solidFill>
            <a:srgbClr val="1D2F45">
              <a:alpha val="2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solidFill>
                <a:schemeClr val="bg1">
                  <a:lumMod val="65000"/>
                </a:schemeClr>
              </a:solidFill>
            </a:endParaRPr>
          </a:p>
        </p:txBody>
      </p:sp>
    </p:spTree>
    <p:extLst>
      <p:ext uri="{BB962C8B-B14F-4D97-AF65-F5344CB8AC3E}">
        <p14:creationId xmlns:p14="http://schemas.microsoft.com/office/powerpoint/2010/main" val="17070228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termediate Slide">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DA173449-DF5F-424E-B8FC-10002A656D63}"/>
              </a:ext>
            </a:extLst>
          </p:cNvPr>
          <p:cNvSpPr>
            <a:spLocks noGrp="1"/>
          </p:cNvSpPr>
          <p:nvPr>
            <p:ph idx="1" hasCustomPrompt="1"/>
          </p:nvPr>
        </p:nvSpPr>
        <p:spPr>
          <a:xfrm>
            <a:off x="628650" y="3631913"/>
            <a:ext cx="7759774" cy="2317368"/>
          </a:xfrm>
          <a:prstGeom prst="rect">
            <a:avLst/>
          </a:prstGeom>
        </p:spPr>
        <p:txBody>
          <a:bodyPr>
            <a:normAutofit/>
          </a:bodyPr>
          <a:lstStyle>
            <a:lvl1pPr marL="0" indent="0">
              <a:buSzPct val="100000"/>
              <a:buFontTx/>
              <a:buNone/>
              <a:defRPr sz="2800" b="0" i="0">
                <a:solidFill>
                  <a:schemeClr val="tx1">
                    <a:lumMod val="75000"/>
                  </a:schemeClr>
                </a:solidFill>
                <a:latin typeface="+mn-lt"/>
                <a:ea typeface="Source Sans Pro" charset="0"/>
                <a:cs typeface="Source Sans Pro" charset="0"/>
              </a:defRPr>
            </a:lvl1pPr>
            <a:lvl2pPr marL="557213" indent="-214313">
              <a:buSzPct val="90000"/>
              <a:buFont typeface="Calibri" panose="020F0502020204030204" pitchFamily="34" charset="0"/>
              <a:buChar char="-"/>
              <a:defRPr sz="2600" b="0" i="0">
                <a:solidFill>
                  <a:schemeClr val="tx1">
                    <a:lumMod val="75000"/>
                  </a:schemeClr>
                </a:solidFill>
                <a:latin typeface="+mn-lt"/>
                <a:ea typeface="Source Sans Pro" charset="0"/>
                <a:cs typeface="Source Sans Pro" charset="0"/>
              </a:defRPr>
            </a:lvl2pPr>
            <a:lvl3pPr marL="857250" indent="-171450">
              <a:buSzPct val="80000"/>
              <a:buFont typeface="Wingdings" panose="05000000000000000000" pitchFamily="2" charset="2"/>
              <a:buChar char="§"/>
              <a:defRPr sz="2400" b="0" i="0">
                <a:solidFill>
                  <a:schemeClr val="tx1">
                    <a:lumMod val="75000"/>
                  </a:schemeClr>
                </a:solidFill>
                <a:latin typeface="+mn-lt"/>
                <a:ea typeface="Source Sans Pro" charset="0"/>
                <a:cs typeface="Source Sans Pro" charset="0"/>
              </a:defRPr>
            </a:lvl3pPr>
            <a:lvl4pPr marL="1028700" marR="0" indent="0" algn="l" defTabSz="342900" rtl="0" eaLnBrk="1" fontAlgn="auto" latinLnBrk="0" hangingPunct="1">
              <a:lnSpc>
                <a:spcPct val="100000"/>
              </a:lnSpc>
              <a:spcBef>
                <a:spcPct val="20000"/>
              </a:spcBef>
              <a:spcAft>
                <a:spcPts val="0"/>
              </a:spcAft>
              <a:buClrTx/>
              <a:buSzPct val="70000"/>
              <a:buFont typeface="Calibri" panose="020F0502020204030204" pitchFamily="34" charset="0"/>
              <a:buNone/>
              <a:tabLst/>
              <a:defRPr sz="2800" b="0" i="0">
                <a:solidFill>
                  <a:schemeClr val="tx1">
                    <a:lumMod val="75000"/>
                  </a:schemeClr>
                </a:solidFill>
                <a:latin typeface="+mn-lt"/>
                <a:ea typeface="Source Sans Pro" charset="0"/>
                <a:cs typeface="Source Sans Pro" charset="0"/>
              </a:defRPr>
            </a:lvl4pPr>
            <a:lvl5pPr marL="1371600" marR="0" indent="0" algn="l" defTabSz="342900" rtl="0" eaLnBrk="1" fontAlgn="auto" latinLnBrk="0" hangingPunct="1">
              <a:lnSpc>
                <a:spcPct val="100000"/>
              </a:lnSpc>
              <a:spcBef>
                <a:spcPct val="20000"/>
              </a:spcBef>
              <a:spcAft>
                <a:spcPts val="0"/>
              </a:spcAft>
              <a:buClrTx/>
              <a:buSzPct val="80000"/>
              <a:buFontTx/>
              <a:buNone/>
              <a:tabLst/>
              <a:defRPr sz="2800" b="0" i="0">
                <a:solidFill>
                  <a:schemeClr val="tx1">
                    <a:lumMod val="75000"/>
                  </a:schemeClr>
                </a:solidFill>
                <a:latin typeface="+mn-lt"/>
                <a:ea typeface="Source Sans Pro" charset="0"/>
                <a:cs typeface="Source Sans Pro" charset="0"/>
              </a:defRPr>
            </a:lvl5pPr>
          </a:lstStyle>
          <a:p>
            <a:pPr lvl="0"/>
            <a:r>
              <a:rPr lang="en-GB" noProof="0" dirty="0"/>
              <a:t>Click here to add text</a:t>
            </a:r>
            <a:endParaRPr lang="it-IT" dirty="0"/>
          </a:p>
          <a:p>
            <a:pPr lvl="4"/>
            <a:endParaRPr lang="it-IT" dirty="0"/>
          </a:p>
          <a:p>
            <a:pPr lvl="4"/>
            <a:endParaRPr lang="it-IT" dirty="0"/>
          </a:p>
          <a:p>
            <a:pPr lvl="4"/>
            <a:endParaRPr lang="it-IT" dirty="0"/>
          </a:p>
          <a:p>
            <a:pPr lvl="4"/>
            <a:endParaRPr lang="it-IT" dirty="0"/>
          </a:p>
          <a:p>
            <a:pPr lvl="4"/>
            <a:endParaRPr lang="it-IT" dirty="0"/>
          </a:p>
        </p:txBody>
      </p:sp>
      <p:pic>
        <p:nvPicPr>
          <p:cNvPr id="6" name="Immagine 5">
            <a:extLst>
              <a:ext uri="{FF2B5EF4-FFF2-40B4-BE49-F238E27FC236}">
                <a16:creationId xmlns:a16="http://schemas.microsoft.com/office/drawing/2014/main" id="{C4735971-D1E1-4830-92F5-80A04B34C9A4}"/>
              </a:ext>
            </a:extLst>
          </p:cNvPr>
          <p:cNvPicPr>
            <a:picLocks noChangeAspect="1"/>
          </p:cNvPicPr>
          <p:nvPr userDrawn="1"/>
        </p:nvPicPr>
        <p:blipFill>
          <a:blip r:embed="rId3"/>
          <a:stretch>
            <a:fillRect/>
          </a:stretch>
        </p:blipFill>
        <p:spPr>
          <a:xfrm>
            <a:off x="702348" y="1449438"/>
            <a:ext cx="2645516" cy="655642"/>
          </a:xfrm>
          <a:prstGeom prst="rect">
            <a:avLst/>
          </a:prstGeom>
        </p:spPr>
      </p:pic>
      <p:sp>
        <p:nvSpPr>
          <p:cNvPr id="8" name="Titolo 1">
            <a:extLst>
              <a:ext uri="{FF2B5EF4-FFF2-40B4-BE49-F238E27FC236}">
                <a16:creationId xmlns:a16="http://schemas.microsoft.com/office/drawing/2014/main" id="{A4715C6F-8A85-402A-AEA5-9247CDBA4ECC}"/>
              </a:ext>
            </a:extLst>
          </p:cNvPr>
          <p:cNvSpPr>
            <a:spLocks noGrp="1"/>
          </p:cNvSpPr>
          <p:nvPr>
            <p:ph type="title" hasCustomPrompt="1"/>
          </p:nvPr>
        </p:nvSpPr>
        <p:spPr>
          <a:xfrm>
            <a:off x="628650" y="2276871"/>
            <a:ext cx="5756582" cy="505729"/>
          </a:xfrm>
          <a:prstGeom prst="rect">
            <a:avLst/>
          </a:prstGeom>
        </p:spPr>
        <p:txBody>
          <a:bodyPr vert="horz">
            <a:normAutofit/>
          </a:bodyPr>
          <a:lstStyle>
            <a:lvl1pPr algn="l">
              <a:defRPr sz="3600" b="1" i="0">
                <a:solidFill>
                  <a:srgbClr val="1D2F45"/>
                </a:solidFill>
                <a:latin typeface="+mn-lt"/>
                <a:ea typeface="Source Sans Pro" charset="0"/>
                <a:cs typeface="Source Sans Pro" charset="0"/>
              </a:defRPr>
            </a:lvl1pPr>
          </a:lstStyle>
          <a:p>
            <a:r>
              <a:rPr lang="en-GB" noProof="0" dirty="0"/>
              <a:t>Click here to add title</a:t>
            </a:r>
          </a:p>
        </p:txBody>
      </p:sp>
      <p:sp>
        <p:nvSpPr>
          <p:cNvPr id="13" name="Content Placeholder 2">
            <a:extLst>
              <a:ext uri="{FF2B5EF4-FFF2-40B4-BE49-F238E27FC236}">
                <a16:creationId xmlns:a16="http://schemas.microsoft.com/office/drawing/2014/main" id="{181D0BF5-56A7-4B78-BC57-B47BBB6D7B92}"/>
              </a:ext>
            </a:extLst>
          </p:cNvPr>
          <p:cNvSpPr>
            <a:spLocks noGrp="1"/>
          </p:cNvSpPr>
          <p:nvPr>
            <p:ph idx="10" hasCustomPrompt="1"/>
          </p:nvPr>
        </p:nvSpPr>
        <p:spPr>
          <a:xfrm>
            <a:off x="628650" y="2944594"/>
            <a:ext cx="5883079" cy="505729"/>
          </a:xfrm>
          <a:prstGeom prst="rect">
            <a:avLst/>
          </a:prstGeom>
        </p:spPr>
        <p:txBody>
          <a:bodyPr>
            <a:normAutofit/>
          </a:bodyPr>
          <a:lstStyle>
            <a:lvl1pPr marL="0" indent="0">
              <a:buSzPct val="100000"/>
              <a:buFontTx/>
              <a:buNone/>
              <a:defRPr sz="2800" b="0" i="0">
                <a:solidFill>
                  <a:schemeClr val="accent5">
                    <a:lumMod val="75000"/>
                  </a:schemeClr>
                </a:solidFill>
                <a:latin typeface="+mn-lt"/>
                <a:ea typeface="Source Sans Pro" charset="0"/>
                <a:cs typeface="Source Sans Pro" charset="0"/>
              </a:defRPr>
            </a:lvl1pPr>
            <a:lvl2pPr marL="557213" indent="-214313">
              <a:buSzPct val="90000"/>
              <a:buFont typeface="Calibri" panose="020F0502020204030204" pitchFamily="34" charset="0"/>
              <a:buChar char="-"/>
              <a:defRPr sz="2600" b="0" i="0">
                <a:solidFill>
                  <a:schemeClr val="tx1">
                    <a:lumMod val="75000"/>
                  </a:schemeClr>
                </a:solidFill>
                <a:latin typeface="+mn-lt"/>
                <a:ea typeface="Source Sans Pro" charset="0"/>
                <a:cs typeface="Source Sans Pro" charset="0"/>
              </a:defRPr>
            </a:lvl2pPr>
            <a:lvl3pPr marL="857250" indent="-171450">
              <a:buSzPct val="80000"/>
              <a:buFont typeface="Wingdings" panose="05000000000000000000" pitchFamily="2" charset="2"/>
              <a:buChar char="§"/>
              <a:defRPr sz="2400" b="0" i="0">
                <a:solidFill>
                  <a:schemeClr val="tx1">
                    <a:lumMod val="75000"/>
                  </a:schemeClr>
                </a:solidFill>
                <a:latin typeface="+mn-lt"/>
                <a:ea typeface="Source Sans Pro" charset="0"/>
                <a:cs typeface="Source Sans Pro" charset="0"/>
              </a:defRPr>
            </a:lvl3pPr>
            <a:lvl4pPr marL="1028700" marR="0" indent="0" algn="l" defTabSz="342900" rtl="0" eaLnBrk="1" fontAlgn="auto" latinLnBrk="0" hangingPunct="1">
              <a:lnSpc>
                <a:spcPct val="100000"/>
              </a:lnSpc>
              <a:spcBef>
                <a:spcPct val="20000"/>
              </a:spcBef>
              <a:spcAft>
                <a:spcPts val="0"/>
              </a:spcAft>
              <a:buClrTx/>
              <a:buSzPct val="70000"/>
              <a:buFont typeface="Calibri" panose="020F0502020204030204" pitchFamily="34" charset="0"/>
              <a:buNone/>
              <a:tabLst/>
              <a:defRPr sz="2800" b="0" i="0">
                <a:solidFill>
                  <a:schemeClr val="tx1">
                    <a:lumMod val="75000"/>
                  </a:schemeClr>
                </a:solidFill>
                <a:latin typeface="+mn-lt"/>
                <a:ea typeface="Source Sans Pro" charset="0"/>
                <a:cs typeface="Source Sans Pro" charset="0"/>
              </a:defRPr>
            </a:lvl4pPr>
            <a:lvl5pPr marL="1371600" marR="0" indent="0" algn="l" defTabSz="342900" rtl="0" eaLnBrk="1" fontAlgn="auto" latinLnBrk="0" hangingPunct="1">
              <a:lnSpc>
                <a:spcPct val="100000"/>
              </a:lnSpc>
              <a:spcBef>
                <a:spcPct val="20000"/>
              </a:spcBef>
              <a:spcAft>
                <a:spcPts val="0"/>
              </a:spcAft>
              <a:buClrTx/>
              <a:buSzPct val="80000"/>
              <a:buFontTx/>
              <a:buNone/>
              <a:tabLst/>
              <a:defRPr sz="2800" b="0" i="0">
                <a:solidFill>
                  <a:schemeClr val="accent5">
                    <a:lumMod val="75000"/>
                  </a:schemeClr>
                </a:solidFill>
                <a:latin typeface="+mn-lt"/>
                <a:ea typeface="Source Sans Pro" charset="0"/>
                <a:cs typeface="Source Sans Pro" charset="0"/>
              </a:defRPr>
            </a:lvl5pPr>
          </a:lstStyle>
          <a:p>
            <a:r>
              <a:rPr lang="en-GB" b="0" dirty="0">
                <a:solidFill>
                  <a:schemeClr val="accent5">
                    <a:lumMod val="75000"/>
                  </a:schemeClr>
                </a:solidFill>
              </a:rPr>
              <a:t>Click here to add subtitle</a:t>
            </a:r>
            <a:endParaRPr lang="it-IT" dirty="0"/>
          </a:p>
        </p:txBody>
      </p:sp>
      <p:pic>
        <p:nvPicPr>
          <p:cNvPr id="14" name="Immagine 13">
            <a:extLst>
              <a:ext uri="{FF2B5EF4-FFF2-40B4-BE49-F238E27FC236}">
                <a16:creationId xmlns:a16="http://schemas.microsoft.com/office/drawing/2014/main" id="{0580AD9C-1581-4E17-818E-50AB0BD20BD3}"/>
              </a:ext>
            </a:extLst>
          </p:cNvPr>
          <p:cNvPicPr>
            <a:picLocks noChangeAspect="1"/>
          </p:cNvPicPr>
          <p:nvPr userDrawn="1"/>
        </p:nvPicPr>
        <p:blipFill>
          <a:blip r:embed="rId4"/>
          <a:stretch>
            <a:fillRect/>
          </a:stretch>
        </p:blipFill>
        <p:spPr>
          <a:xfrm>
            <a:off x="0" y="6833419"/>
            <a:ext cx="9144000" cy="56665"/>
          </a:xfrm>
          <a:prstGeom prst="rect">
            <a:avLst/>
          </a:prstGeom>
        </p:spPr>
      </p:pic>
    </p:spTree>
    <p:extLst>
      <p:ext uri="{BB962C8B-B14F-4D97-AF65-F5344CB8AC3E}">
        <p14:creationId xmlns:p14="http://schemas.microsoft.com/office/powerpoint/2010/main" val="3906445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AA87FED3-ACAF-463B-A07D-A8B2EE4593CC}"/>
              </a:ext>
            </a:extLst>
          </p:cNvPr>
          <p:cNvGrpSpPr/>
          <p:nvPr userDrawn="1"/>
        </p:nvGrpSpPr>
        <p:grpSpPr>
          <a:xfrm>
            <a:off x="2703591" y="5183909"/>
            <a:ext cx="3736818" cy="633228"/>
            <a:chOff x="2771800" y="5183909"/>
            <a:chExt cx="3736818" cy="633228"/>
          </a:xfrm>
        </p:grpSpPr>
        <p:sp>
          <p:nvSpPr>
            <p:cNvPr id="6" name="CasellaDiTesto 5">
              <a:extLst>
                <a:ext uri="{FF2B5EF4-FFF2-40B4-BE49-F238E27FC236}">
                  <a16:creationId xmlns:a16="http://schemas.microsoft.com/office/drawing/2014/main" id="{89775736-39B8-4946-BA4E-2E26123BEAA4}"/>
                </a:ext>
              </a:extLst>
            </p:cNvPr>
            <p:cNvSpPr txBox="1"/>
            <p:nvPr userDrawn="1"/>
          </p:nvSpPr>
          <p:spPr>
            <a:xfrm>
              <a:off x="3124241" y="5300468"/>
              <a:ext cx="1512168" cy="400110"/>
            </a:xfrm>
            <a:prstGeom prst="rect">
              <a:avLst/>
            </a:prstGeom>
            <a:noFill/>
          </p:spPr>
          <p:txBody>
            <a:bodyPr wrap="square" rtlCol="0">
              <a:spAutoFit/>
            </a:bodyPr>
            <a:lstStyle/>
            <a:p>
              <a:pPr algn="r"/>
              <a:r>
                <a:rPr lang="en-GB" sz="2000" dirty="0">
                  <a:solidFill>
                    <a:srgbClr val="1D2F45"/>
                  </a:solidFill>
                  <a:ea typeface="Source Sans Pro" charset="0"/>
                  <a:cs typeface="Source Sans Pro" charset="0"/>
                </a:rPr>
                <a:t>eosc-hub.eu</a:t>
              </a:r>
            </a:p>
          </p:txBody>
        </p:sp>
        <p:pic>
          <p:nvPicPr>
            <p:cNvPr id="7" name="Immagine 6">
              <a:extLst>
                <a:ext uri="{FF2B5EF4-FFF2-40B4-BE49-F238E27FC236}">
                  <a16:creationId xmlns:a16="http://schemas.microsoft.com/office/drawing/2014/main" id="{4E9FBBCD-1A09-854C-AD37-ABFC23BF721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771800" y="5211044"/>
              <a:ext cx="589524" cy="578959"/>
            </a:xfrm>
            <a:prstGeom prst="rect">
              <a:avLst/>
            </a:prstGeom>
          </p:spPr>
        </p:pic>
        <p:pic>
          <p:nvPicPr>
            <p:cNvPr id="8" name="Immagine 7">
              <a:extLst>
                <a:ext uri="{FF2B5EF4-FFF2-40B4-BE49-F238E27FC236}">
                  <a16:creationId xmlns:a16="http://schemas.microsoft.com/office/drawing/2014/main" id="{AB059FA9-527F-3047-9752-90211709898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564399" y="5183909"/>
              <a:ext cx="644783" cy="633228"/>
            </a:xfrm>
            <a:prstGeom prst="rect">
              <a:avLst/>
            </a:prstGeom>
          </p:spPr>
        </p:pic>
        <p:sp>
          <p:nvSpPr>
            <p:cNvPr id="9" name="CasellaDiTesto 8">
              <a:extLst>
                <a:ext uri="{FF2B5EF4-FFF2-40B4-BE49-F238E27FC236}">
                  <a16:creationId xmlns:a16="http://schemas.microsoft.com/office/drawing/2014/main" id="{04016F19-9C1F-4B4E-A65D-FC565E20B416}"/>
                </a:ext>
              </a:extLst>
            </p:cNvPr>
            <p:cNvSpPr txBox="1"/>
            <p:nvPr userDrawn="1"/>
          </p:nvSpPr>
          <p:spPr>
            <a:xfrm>
              <a:off x="4996450" y="5300468"/>
              <a:ext cx="1512168" cy="400110"/>
            </a:xfrm>
            <a:prstGeom prst="rect">
              <a:avLst/>
            </a:prstGeom>
            <a:noFill/>
          </p:spPr>
          <p:txBody>
            <a:bodyPr wrap="square" rtlCol="0">
              <a:spAutoFit/>
            </a:bodyPr>
            <a:lstStyle/>
            <a:p>
              <a:pPr algn="l"/>
              <a:r>
                <a:rPr lang="en-GB" sz="2000" dirty="0">
                  <a:solidFill>
                    <a:srgbClr val="1D2F45"/>
                  </a:solidFill>
                  <a:ea typeface="Source Sans Pro" charset="0"/>
                  <a:cs typeface="Source Sans Pro" charset="0"/>
                </a:rPr>
                <a:t>@</a:t>
              </a:r>
              <a:r>
                <a:rPr lang="en-GB" sz="2000" dirty="0" err="1">
                  <a:solidFill>
                    <a:srgbClr val="1D2F45"/>
                  </a:solidFill>
                  <a:ea typeface="Source Sans Pro" charset="0"/>
                  <a:cs typeface="Source Sans Pro" charset="0"/>
                </a:rPr>
                <a:t>EOSC_eu</a:t>
              </a:r>
              <a:endParaRPr lang="en-GB" sz="2000" dirty="0">
                <a:solidFill>
                  <a:srgbClr val="1D2F45"/>
                </a:solidFill>
                <a:ea typeface="Source Sans Pro" charset="0"/>
                <a:cs typeface="Source Sans Pro" charset="0"/>
              </a:endParaRPr>
            </a:p>
          </p:txBody>
        </p:sp>
      </p:grpSp>
      <p:pic>
        <p:nvPicPr>
          <p:cNvPr id="2" name="Immagine 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679520" y="2727441"/>
            <a:ext cx="1784961" cy="2231201"/>
          </a:xfrm>
          <a:prstGeom prst="rect">
            <a:avLst/>
          </a:prstGeom>
        </p:spPr>
      </p:pic>
      <p:sp>
        <p:nvSpPr>
          <p:cNvPr id="10" name="CasellaDiTesto 1">
            <a:extLst>
              <a:ext uri="{FF2B5EF4-FFF2-40B4-BE49-F238E27FC236}">
                <a16:creationId xmlns:a16="http://schemas.microsoft.com/office/drawing/2014/main" id="{AF8EF8FD-3AF2-402D-ABE0-AF8129391113}"/>
              </a:ext>
            </a:extLst>
          </p:cNvPr>
          <p:cNvSpPr txBox="1"/>
          <p:nvPr userDrawn="1"/>
        </p:nvSpPr>
        <p:spPr>
          <a:xfrm>
            <a:off x="899592" y="1327041"/>
            <a:ext cx="3096344" cy="954107"/>
          </a:xfrm>
          <a:prstGeom prst="rect">
            <a:avLst/>
          </a:prstGeom>
          <a:noFill/>
        </p:spPr>
        <p:txBody>
          <a:bodyPr wrap="square" rtlCol="0">
            <a:spAutoFit/>
          </a:bodyPr>
          <a:lstStyle/>
          <a:p>
            <a:r>
              <a:rPr lang="en-GB" sz="2800" b="1" dirty="0">
                <a:solidFill>
                  <a:srgbClr val="1D2F45"/>
                </a:solidFill>
                <a:ea typeface="Source Sans Pro" charset="0"/>
                <a:cs typeface="Source Sans Pro" charset="0"/>
              </a:rPr>
              <a:t>Thank you</a:t>
            </a:r>
          </a:p>
          <a:p>
            <a:r>
              <a:rPr lang="en-GB" sz="2800" b="1" dirty="0">
                <a:solidFill>
                  <a:srgbClr val="1D2F45"/>
                </a:solidFill>
                <a:ea typeface="Source Sans Pro" charset="0"/>
                <a:cs typeface="Source Sans Pro" charset="0"/>
              </a:rPr>
              <a:t>for your attention! </a:t>
            </a:r>
          </a:p>
        </p:txBody>
      </p:sp>
      <p:sp>
        <p:nvSpPr>
          <p:cNvPr id="11" name="CasellaDiTesto 2">
            <a:extLst>
              <a:ext uri="{FF2B5EF4-FFF2-40B4-BE49-F238E27FC236}">
                <a16:creationId xmlns:a16="http://schemas.microsoft.com/office/drawing/2014/main" id="{869461AB-A2BB-4F55-B7B1-874B13CCF084}"/>
              </a:ext>
            </a:extLst>
          </p:cNvPr>
          <p:cNvSpPr txBox="1"/>
          <p:nvPr userDrawn="1"/>
        </p:nvSpPr>
        <p:spPr>
          <a:xfrm>
            <a:off x="899592" y="2541881"/>
            <a:ext cx="2916344" cy="300082"/>
          </a:xfrm>
          <a:prstGeom prst="rect">
            <a:avLst/>
          </a:prstGeom>
          <a:noFill/>
        </p:spPr>
        <p:txBody>
          <a:bodyPr wrap="square" rtlCol="0">
            <a:spAutoFit/>
          </a:bodyPr>
          <a:lstStyle/>
          <a:p>
            <a:r>
              <a:rPr lang="en-GB" sz="1350" i="1" dirty="0">
                <a:ea typeface="Source Sans Pro" panose="020B0503030403020204" pitchFamily="34" charset="0"/>
              </a:rPr>
              <a:t>Questions?</a:t>
            </a:r>
          </a:p>
        </p:txBody>
      </p:sp>
      <p:cxnSp>
        <p:nvCxnSpPr>
          <p:cNvPr id="13" name="Connettore 1 4">
            <a:extLst>
              <a:ext uri="{FF2B5EF4-FFF2-40B4-BE49-F238E27FC236}">
                <a16:creationId xmlns:a16="http://schemas.microsoft.com/office/drawing/2014/main" id="{C04695B9-D6AE-4504-AAFC-199B7F0ED63E}"/>
              </a:ext>
            </a:extLst>
          </p:cNvPr>
          <p:cNvCxnSpPr/>
          <p:nvPr userDrawn="1"/>
        </p:nvCxnSpPr>
        <p:spPr>
          <a:xfrm>
            <a:off x="971601" y="2350669"/>
            <a:ext cx="1584176" cy="0"/>
          </a:xfrm>
          <a:prstGeom prst="line">
            <a:avLst/>
          </a:prstGeom>
          <a:ln>
            <a:solidFill>
              <a:srgbClr val="1D2F45"/>
            </a:solidFill>
          </a:ln>
          <a:effectLst/>
        </p:spPr>
        <p:style>
          <a:lnRef idx="2">
            <a:schemeClr val="accent1"/>
          </a:lnRef>
          <a:fillRef idx="0">
            <a:schemeClr val="accent1"/>
          </a:fillRef>
          <a:effectRef idx="1">
            <a:schemeClr val="accent1"/>
          </a:effectRef>
          <a:fontRef idx="minor">
            <a:schemeClr val="tx1"/>
          </a:fontRef>
        </p:style>
      </p:cxnSp>
      <p:grpSp>
        <p:nvGrpSpPr>
          <p:cNvPr id="5" name="Group 4">
            <a:extLst>
              <a:ext uri="{FF2B5EF4-FFF2-40B4-BE49-F238E27FC236}">
                <a16:creationId xmlns:a16="http://schemas.microsoft.com/office/drawing/2014/main" id="{78FB296B-D5CB-4F5B-80FE-AB3F77069AAB}"/>
              </a:ext>
            </a:extLst>
          </p:cNvPr>
          <p:cNvGrpSpPr/>
          <p:nvPr userDrawn="1"/>
        </p:nvGrpSpPr>
        <p:grpSpPr>
          <a:xfrm>
            <a:off x="719137" y="6271590"/>
            <a:ext cx="7705726" cy="294461"/>
            <a:chOff x="899592" y="6271590"/>
            <a:chExt cx="7705726" cy="294461"/>
          </a:xfrm>
        </p:grpSpPr>
        <p:pic>
          <p:nvPicPr>
            <p:cNvPr id="3" name="Picture 2">
              <a:extLst>
                <a:ext uri="{FF2B5EF4-FFF2-40B4-BE49-F238E27FC236}">
                  <a16:creationId xmlns:a16="http://schemas.microsoft.com/office/drawing/2014/main" id="{F04CFE7A-3AA5-409E-BF8C-C2760E5623DC}"/>
                </a:ext>
              </a:extLst>
            </p:cNvPr>
            <p:cNvPicPr>
              <a:picLocks noChangeAspect="1"/>
            </p:cNvPicPr>
            <p:nvPr userDrawn="1"/>
          </p:nvPicPr>
          <p:blipFill>
            <a:blip r:embed="rId6"/>
            <a:stretch>
              <a:fillRect/>
            </a:stretch>
          </p:blipFill>
          <p:spPr>
            <a:xfrm>
              <a:off x="899592" y="6271590"/>
              <a:ext cx="842697" cy="294461"/>
            </a:xfrm>
            <a:prstGeom prst="rect">
              <a:avLst/>
            </a:prstGeom>
          </p:spPr>
        </p:pic>
        <p:pic>
          <p:nvPicPr>
            <p:cNvPr id="4" name="Picture 3">
              <a:extLst>
                <a:ext uri="{FF2B5EF4-FFF2-40B4-BE49-F238E27FC236}">
                  <a16:creationId xmlns:a16="http://schemas.microsoft.com/office/drawing/2014/main" id="{88326228-AC6F-4595-92E4-ED5C01F5A97B}"/>
                </a:ext>
              </a:extLst>
            </p:cNvPr>
            <p:cNvPicPr>
              <a:picLocks noChangeAspect="1"/>
            </p:cNvPicPr>
            <p:nvPr userDrawn="1"/>
          </p:nvPicPr>
          <p:blipFill>
            <a:blip r:embed="rId7"/>
            <a:stretch>
              <a:fillRect/>
            </a:stretch>
          </p:blipFill>
          <p:spPr>
            <a:xfrm>
              <a:off x="1813045" y="6349354"/>
              <a:ext cx="6792273" cy="216697"/>
            </a:xfrm>
            <a:prstGeom prst="rect">
              <a:avLst/>
            </a:prstGeom>
          </p:spPr>
        </p:pic>
      </p:grpSp>
    </p:spTree>
    <p:extLst>
      <p:ext uri="{BB962C8B-B14F-4D97-AF65-F5344CB8AC3E}">
        <p14:creationId xmlns:p14="http://schemas.microsoft.com/office/powerpoint/2010/main" val="10799419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974F57E-8B49-4A33-B52F-8A87B354475E}" type="datetimeFigureOut">
              <a:rPr lang="en-GB" smtClean="0"/>
              <a:t>21/10/2019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800340A-3BD7-40B6-BE33-CBDF98493940}" type="slidenum">
              <a:rPr lang="en-GB" smtClean="0"/>
              <a:t>‹#›</a:t>
            </a:fld>
            <a:endParaRPr lang="en-GB"/>
          </a:p>
        </p:txBody>
      </p:sp>
    </p:spTree>
    <p:extLst>
      <p:ext uri="{BB962C8B-B14F-4D97-AF65-F5344CB8AC3E}">
        <p14:creationId xmlns:p14="http://schemas.microsoft.com/office/powerpoint/2010/main" val="20614601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974F57E-8B49-4A33-B52F-8A87B354475E}" type="datetimeFigureOut">
              <a:rPr lang="en-GB" smtClean="0"/>
              <a:t>21/10/2019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800340A-3BD7-40B6-BE33-CBDF98493940}" type="slidenum">
              <a:rPr lang="en-GB" smtClean="0"/>
              <a:t>‹#›</a:t>
            </a:fld>
            <a:endParaRPr lang="en-GB"/>
          </a:p>
        </p:txBody>
      </p:sp>
    </p:spTree>
    <p:extLst>
      <p:ext uri="{BB962C8B-B14F-4D97-AF65-F5344CB8AC3E}">
        <p14:creationId xmlns:p14="http://schemas.microsoft.com/office/powerpoint/2010/main" val="4020938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974F57E-8B49-4A33-B52F-8A87B354475E}" type="datetimeFigureOut">
              <a:rPr lang="en-GB" smtClean="0"/>
              <a:t>21/10/2019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800340A-3BD7-40B6-BE33-CBDF98493940}" type="slidenum">
              <a:rPr lang="en-GB" smtClean="0"/>
              <a:t>‹#›</a:t>
            </a:fld>
            <a:endParaRPr lang="en-GB"/>
          </a:p>
        </p:txBody>
      </p:sp>
    </p:spTree>
    <p:extLst>
      <p:ext uri="{BB962C8B-B14F-4D97-AF65-F5344CB8AC3E}">
        <p14:creationId xmlns:p14="http://schemas.microsoft.com/office/powerpoint/2010/main" val="3098545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2183773"/>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4" r:id="rId3"/>
    <p:sldLayoutId id="2147483709" r:id="rId4"/>
    <p:sldLayoutId id="2147483712" r:id="rId5"/>
    <p:sldLayoutId id="2147483711" r:id="rId6"/>
  </p:sldLayoutIdLst>
  <p:hf hdr="0" ftr="0"/>
  <p:txStyles>
    <p:titleStyle>
      <a:lvl1pPr algn="ctr" defTabSz="3429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342900" rtl="0" eaLnBrk="1" latinLnBrk="0" hangingPunct="1">
        <a:spcBef>
          <a:spcPct val="20000"/>
        </a:spcBef>
        <a:buFont typeface="Arial"/>
        <a:buChar char="•"/>
        <a:defRPr sz="2400" kern="1200">
          <a:solidFill>
            <a:schemeClr val="tx1"/>
          </a:solidFill>
          <a:latin typeface="+mn-lt"/>
          <a:ea typeface="+mn-ea"/>
          <a:cs typeface="+mn-cs"/>
        </a:defRPr>
      </a:lvl1pPr>
      <a:lvl2pPr marL="557213" indent="-214313" algn="l" defTabSz="342900" rtl="0" eaLnBrk="1" latinLnBrk="0" hangingPunct="1">
        <a:spcBef>
          <a:spcPct val="20000"/>
        </a:spcBef>
        <a:buFont typeface="Arial"/>
        <a:buChar char="–"/>
        <a:defRPr sz="2100" kern="1200">
          <a:solidFill>
            <a:schemeClr val="tx1"/>
          </a:solidFill>
          <a:latin typeface="+mn-lt"/>
          <a:ea typeface="+mn-ea"/>
          <a:cs typeface="+mn-cs"/>
        </a:defRPr>
      </a:lvl2pPr>
      <a:lvl3pPr marL="857250" indent="-171450" algn="l" defTabSz="342900" rtl="0" eaLnBrk="1" latinLnBrk="0" hangingPunct="1">
        <a:spcBef>
          <a:spcPct val="20000"/>
        </a:spcBef>
        <a:buFont typeface="Arial"/>
        <a:buChar char="•"/>
        <a:defRPr sz="1800" kern="1200">
          <a:solidFill>
            <a:schemeClr val="tx1"/>
          </a:solidFill>
          <a:latin typeface="+mn-lt"/>
          <a:ea typeface="+mn-ea"/>
          <a:cs typeface="+mn-cs"/>
        </a:defRPr>
      </a:lvl3pPr>
      <a:lvl4pPr marL="1200150" indent="-171450" algn="l" defTabSz="342900" rtl="0" eaLnBrk="1" latinLnBrk="0" hangingPunct="1">
        <a:spcBef>
          <a:spcPct val="20000"/>
        </a:spcBef>
        <a:buFont typeface="Arial"/>
        <a:buChar char="–"/>
        <a:defRPr sz="1500" kern="1200">
          <a:solidFill>
            <a:schemeClr val="tx1"/>
          </a:solidFill>
          <a:latin typeface="+mn-lt"/>
          <a:ea typeface="+mn-ea"/>
          <a:cs typeface="+mn-cs"/>
        </a:defRPr>
      </a:lvl4pPr>
      <a:lvl5pPr marL="1543050" indent="-171450" algn="l" defTabSz="342900" rtl="0" eaLnBrk="1" latinLnBrk="0" hangingPunct="1">
        <a:spcBef>
          <a:spcPct val="20000"/>
        </a:spcBef>
        <a:buFont typeface="Arial"/>
        <a:buChar char="»"/>
        <a:defRPr sz="15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it-IT"/>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F974F57E-8B49-4A33-B52F-8A87B354475E}" type="datetimeFigureOut">
              <a:rPr lang="en-GB" smtClean="0"/>
              <a:t>21/10/2019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800340A-3BD7-40B6-BE33-CBDF98493940}" type="slidenum">
              <a:rPr lang="en-GB" smtClean="0"/>
              <a:t>‹#›</a:t>
            </a:fld>
            <a:endParaRPr lang="en-GB"/>
          </a:p>
        </p:txBody>
      </p:sp>
    </p:spTree>
    <p:extLst>
      <p:ext uri="{BB962C8B-B14F-4D97-AF65-F5344CB8AC3E}">
        <p14:creationId xmlns:p14="http://schemas.microsoft.com/office/powerpoint/2010/main" val="1382539731"/>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eosc-hub.eu/"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iki.egi.eu/wiki/SVG:Software_Security_Checklist"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www.egi.eu/"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documents.egi.eu/public/ShowDocument?docid=3145"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5888FF4-7091-F547-BED3-1E8B9F928902}"/>
              </a:ext>
            </a:extLst>
          </p:cNvPr>
          <p:cNvSpPr txBox="1">
            <a:spLocks/>
          </p:cNvSpPr>
          <p:nvPr/>
        </p:nvSpPr>
        <p:spPr>
          <a:xfrm>
            <a:off x="1259632" y="2492897"/>
            <a:ext cx="6696744" cy="1122238"/>
          </a:xfrm>
          <a:prstGeom prst="rect">
            <a:avLst/>
          </a:prstGeom>
        </p:spPr>
        <p:txBody>
          <a:bodyPr vert="horz">
            <a:scene3d>
              <a:camera prst="orthographicFront"/>
              <a:lightRig rig="threePt" dir="t"/>
            </a:scene3d>
            <a:sp3d contourW="12700">
              <a:contourClr>
                <a:srgbClr val="1C3046"/>
              </a:contourClr>
            </a:sp3d>
          </a:bodyPr>
          <a:lstStyle>
            <a:lvl1pPr algn="ctr" defTabSz="457200" rtl="0" eaLnBrk="1" latinLnBrk="0" hangingPunct="1">
              <a:spcBef>
                <a:spcPct val="0"/>
              </a:spcBef>
              <a:buNone/>
              <a:defRPr sz="2800" b="1" i="0" kern="1200">
                <a:solidFill>
                  <a:schemeClr val="tx1"/>
                </a:solidFill>
                <a:latin typeface="Source Sans Pro" charset="0"/>
                <a:ea typeface="Source Sans Pro" charset="0"/>
                <a:cs typeface="Source Sans Pro" charset="0"/>
              </a:defRPr>
            </a:lvl1pPr>
          </a:lstStyle>
          <a:p>
            <a:pPr algn="l"/>
            <a:r>
              <a:rPr lang="en-GB" sz="3600" dirty="0" smtClean="0">
                <a:solidFill>
                  <a:srgbClr val="1C3046"/>
                </a:solidFill>
                <a:latin typeface="+mn-lt"/>
              </a:rPr>
              <a:t>Software Vulnerability Handling in a distributed infrastructure</a:t>
            </a:r>
            <a:endParaRPr lang="en-GB" sz="3600" b="1" dirty="0">
              <a:solidFill>
                <a:srgbClr val="1C3046"/>
              </a:solidFill>
              <a:latin typeface="+mn-lt"/>
            </a:endParaRPr>
          </a:p>
        </p:txBody>
      </p:sp>
      <p:sp>
        <p:nvSpPr>
          <p:cNvPr id="3" name="Titolo 1">
            <a:extLst>
              <a:ext uri="{FF2B5EF4-FFF2-40B4-BE49-F238E27FC236}">
                <a16:creationId xmlns:a16="http://schemas.microsoft.com/office/drawing/2014/main" id="{DA40618A-E780-6B4C-9F22-53ADEAFB468E}"/>
              </a:ext>
            </a:extLst>
          </p:cNvPr>
          <p:cNvSpPr txBox="1">
            <a:spLocks/>
          </p:cNvSpPr>
          <p:nvPr/>
        </p:nvSpPr>
        <p:spPr>
          <a:xfrm>
            <a:off x="1259632" y="3717032"/>
            <a:ext cx="6840760" cy="576065"/>
          </a:xfrm>
          <a:prstGeom prst="rect">
            <a:avLst/>
          </a:prstGeom>
        </p:spPr>
        <p:txBody>
          <a:bodyPr vert="horz"/>
          <a:lstStyle>
            <a:lvl1pPr algn="ctr" defTabSz="457200" rtl="0" eaLnBrk="1" latinLnBrk="0" hangingPunct="1">
              <a:spcBef>
                <a:spcPct val="0"/>
              </a:spcBef>
              <a:buNone/>
              <a:defRPr sz="2800" b="1" i="0" kern="1200">
                <a:solidFill>
                  <a:schemeClr val="tx1"/>
                </a:solidFill>
                <a:latin typeface="Source Sans Pro" charset="0"/>
                <a:ea typeface="Source Sans Pro" charset="0"/>
                <a:cs typeface="Source Sans Pro" charset="0"/>
              </a:defRPr>
            </a:lvl1pPr>
          </a:lstStyle>
          <a:p>
            <a:pPr algn="l"/>
            <a:r>
              <a:rPr lang="en-GB" b="0" dirty="0" smtClean="0">
                <a:solidFill>
                  <a:srgbClr val="B5892D"/>
                </a:solidFill>
                <a:latin typeface="+mn-lt"/>
              </a:rPr>
              <a:t>Linda Cornwall, UKRI STFC</a:t>
            </a:r>
            <a:endParaRPr lang="en-GB" b="0" dirty="0">
              <a:solidFill>
                <a:srgbClr val="B5892D"/>
              </a:solidFill>
              <a:latin typeface="+mn-lt"/>
            </a:endParaRPr>
          </a:p>
          <a:p>
            <a:pPr algn="l"/>
            <a:r>
              <a:rPr lang="en-GB" b="0" dirty="0" smtClean="0">
                <a:solidFill>
                  <a:srgbClr val="B5892D"/>
                </a:solidFill>
                <a:latin typeface="+mn-lt"/>
              </a:rPr>
              <a:t>SIG-ISM  21</a:t>
            </a:r>
            <a:r>
              <a:rPr lang="en-GB" b="0" baseline="30000" dirty="0" smtClean="0">
                <a:solidFill>
                  <a:srgbClr val="B5892D"/>
                </a:solidFill>
                <a:latin typeface="+mn-lt"/>
              </a:rPr>
              <a:t>st</a:t>
            </a:r>
            <a:r>
              <a:rPr lang="en-GB" b="0" dirty="0" smtClean="0">
                <a:solidFill>
                  <a:srgbClr val="B5892D"/>
                </a:solidFill>
                <a:latin typeface="+mn-lt"/>
              </a:rPr>
              <a:t> October 2019</a:t>
            </a:r>
            <a:endParaRPr lang="en-GB" b="0" dirty="0">
              <a:solidFill>
                <a:srgbClr val="B5892D"/>
              </a:solidFill>
              <a:latin typeface="+mn-lt"/>
            </a:endParaRPr>
          </a:p>
        </p:txBody>
      </p:sp>
      <p:sp>
        <p:nvSpPr>
          <p:cNvPr id="4" name="TextBox 3">
            <a:extLst>
              <a:ext uri="{FF2B5EF4-FFF2-40B4-BE49-F238E27FC236}">
                <a16:creationId xmlns:a16="http://schemas.microsoft.com/office/drawing/2014/main" id="{0F90DDFE-697F-4462-BD4C-18C5E4A438AF}"/>
              </a:ext>
            </a:extLst>
          </p:cNvPr>
          <p:cNvSpPr txBox="1"/>
          <p:nvPr/>
        </p:nvSpPr>
        <p:spPr>
          <a:xfrm>
            <a:off x="3347863" y="4797152"/>
            <a:ext cx="5778895" cy="338554"/>
          </a:xfrm>
          <a:prstGeom prst="rect">
            <a:avLst/>
          </a:prstGeom>
          <a:noFill/>
        </p:spPr>
        <p:txBody>
          <a:bodyPr wrap="square" rtlCol="0">
            <a:spAutoFit/>
          </a:bodyPr>
          <a:lstStyle/>
          <a:p>
            <a:pPr lvl="0"/>
            <a:r>
              <a:rPr lang="en-GB" sz="1600" b="1" dirty="0">
                <a:solidFill>
                  <a:srgbClr val="1C3046"/>
                </a:solidFill>
              </a:rPr>
              <a:t>Dissemination level</a:t>
            </a:r>
            <a:r>
              <a:rPr lang="en-GB" sz="1600" dirty="0">
                <a:solidFill>
                  <a:srgbClr val="1C3046"/>
                </a:solidFill>
              </a:rPr>
              <a:t>: </a:t>
            </a:r>
            <a:r>
              <a:rPr lang="en-GB" sz="1600" dirty="0" smtClean="0">
                <a:solidFill>
                  <a:srgbClr val="1C3046"/>
                </a:solidFill>
              </a:rPr>
              <a:t>Public</a:t>
            </a:r>
            <a:endParaRPr lang="en-GB" sz="1400" i="1" dirty="0">
              <a:solidFill>
                <a:srgbClr val="1C3046"/>
              </a:solidFill>
            </a:endParaRPr>
          </a:p>
        </p:txBody>
      </p:sp>
    </p:spTree>
    <p:extLst>
      <p:ext uri="{BB962C8B-B14F-4D97-AF65-F5344CB8AC3E}">
        <p14:creationId xmlns:p14="http://schemas.microsoft.com/office/powerpoint/2010/main" val="780172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10</a:t>
            </a:fld>
            <a:endParaRPr lang="en-US" dirty="0"/>
          </a:p>
        </p:txBody>
      </p:sp>
      <p:sp>
        <p:nvSpPr>
          <p:cNvPr id="3" name="Content Placeholder 2"/>
          <p:cNvSpPr>
            <a:spLocks noGrp="1"/>
          </p:cNvSpPr>
          <p:nvPr>
            <p:ph idx="1"/>
          </p:nvPr>
        </p:nvSpPr>
        <p:spPr/>
        <p:txBody>
          <a:bodyPr/>
          <a:lstStyle/>
          <a:p>
            <a:r>
              <a:rPr lang="en-GB" dirty="0" smtClean="0"/>
              <a:t>EGI continues</a:t>
            </a:r>
          </a:p>
          <a:p>
            <a:r>
              <a:rPr lang="en-GB" dirty="0"/>
              <a:t>EOSC-hub </a:t>
            </a:r>
            <a:r>
              <a:rPr lang="en-GB" dirty="0">
                <a:hlinkClick r:id="rId2"/>
              </a:rPr>
              <a:t>https://www.eosc-hub.eu</a:t>
            </a:r>
            <a:r>
              <a:rPr lang="en-GB" dirty="0" smtClean="0">
                <a:hlinkClick r:id="rId2"/>
              </a:rPr>
              <a:t>/</a:t>
            </a:r>
            <a:r>
              <a:rPr lang="en-GB" dirty="0" smtClean="0"/>
              <a:t>  </a:t>
            </a:r>
          </a:p>
          <a:p>
            <a:pPr lvl="1"/>
            <a:r>
              <a:rPr lang="en-GB" dirty="0" smtClean="0"/>
              <a:t>EU funded project 2018-2020</a:t>
            </a:r>
          </a:p>
          <a:p>
            <a:r>
              <a:rPr lang="en-GB" dirty="0"/>
              <a:t>P</a:t>
            </a:r>
            <a:r>
              <a:rPr lang="en-GB" dirty="0" smtClean="0"/>
              <a:t>rovides a service catalogue which encompasses EGI, EUDAT and other services</a:t>
            </a:r>
          </a:p>
          <a:p>
            <a:r>
              <a:rPr lang="en-GB" dirty="0" smtClean="0"/>
              <a:t>Provides (some of) our wages</a:t>
            </a:r>
          </a:p>
          <a:p>
            <a:endParaRPr lang="en-GB" dirty="0" smtClean="0"/>
          </a:p>
          <a:p>
            <a:endParaRPr lang="en-GB" dirty="0"/>
          </a:p>
        </p:txBody>
      </p:sp>
      <p:sp>
        <p:nvSpPr>
          <p:cNvPr id="4" name="Date Placeholder 3"/>
          <p:cNvSpPr>
            <a:spLocks noGrp="1"/>
          </p:cNvSpPr>
          <p:nvPr>
            <p:ph type="dt" sz="half" idx="10"/>
          </p:nvPr>
        </p:nvSpPr>
        <p:spPr/>
        <p:txBody>
          <a:bodyPr/>
          <a:lstStyle/>
          <a:p>
            <a:fld id="{83B5ABD0-EC19-4A83-89AE-D84C2568D126}" type="datetime1">
              <a:rPr lang="en-GB" smtClean="0"/>
              <a:pPr/>
              <a:t>21/10/2019</a:t>
            </a:fld>
            <a:endParaRPr lang="en-US" dirty="0"/>
          </a:p>
        </p:txBody>
      </p:sp>
      <p:sp>
        <p:nvSpPr>
          <p:cNvPr id="5" name="Title 4"/>
          <p:cNvSpPr>
            <a:spLocks noGrp="1"/>
          </p:cNvSpPr>
          <p:nvPr>
            <p:ph type="title"/>
          </p:nvPr>
        </p:nvSpPr>
        <p:spPr/>
        <p:txBody>
          <a:bodyPr>
            <a:normAutofit fontScale="90000"/>
          </a:bodyPr>
          <a:lstStyle/>
          <a:p>
            <a:r>
              <a:rPr lang="en-GB" dirty="0" smtClean="0"/>
              <a:t>Then EOSC-hub</a:t>
            </a:r>
            <a:endParaRPr lang="en-GB" dirty="0"/>
          </a:p>
        </p:txBody>
      </p:sp>
    </p:spTree>
    <p:extLst>
      <p:ext uri="{BB962C8B-B14F-4D97-AF65-F5344CB8AC3E}">
        <p14:creationId xmlns:p14="http://schemas.microsoft.com/office/powerpoint/2010/main" val="41896393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2590A314-C5A1-482F-A235-BA7BF27AC99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975" b="0" i="0" u="none" strike="noStrike" kern="1200" cap="none" spc="0" normalizeH="0" baseline="0" noProof="0" smtClean="0">
                <a:ln>
                  <a:noFill/>
                </a:ln>
                <a:solidFill>
                  <a:srgbClr val="515151"/>
                </a:solidFill>
                <a:effectLst/>
                <a:uLnTx/>
                <a:uFillTx/>
                <a:latin typeface="Source Sans Pro" charset="0"/>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975" b="0" i="0" u="none" strike="noStrike" kern="1200" cap="none" spc="0" normalizeH="0" baseline="0" noProof="0" dirty="0">
              <a:ln>
                <a:noFill/>
              </a:ln>
              <a:solidFill>
                <a:srgbClr val="515151"/>
              </a:solidFill>
              <a:effectLst/>
              <a:uLnTx/>
              <a:uFillTx/>
              <a:latin typeface="Source Sans Pro" charset="0"/>
            </a:endParaRPr>
          </a:p>
        </p:txBody>
      </p:sp>
      <p:sp>
        <p:nvSpPr>
          <p:cNvPr id="7" name="Content Placeholder 6">
            <a:extLst>
              <a:ext uri="{FF2B5EF4-FFF2-40B4-BE49-F238E27FC236}">
                <a16:creationId xmlns:a16="http://schemas.microsoft.com/office/drawing/2014/main" id="{43ADAB00-173D-4E5B-8D0C-5B8EF6D7D190}"/>
              </a:ext>
            </a:extLst>
          </p:cNvPr>
          <p:cNvSpPr>
            <a:spLocks noGrp="1"/>
          </p:cNvSpPr>
          <p:nvPr>
            <p:ph idx="1"/>
          </p:nvPr>
        </p:nvSpPr>
        <p:spPr/>
        <p:txBody>
          <a:bodyPr>
            <a:normAutofit fontScale="77500" lnSpcReduction="20000"/>
          </a:bodyPr>
          <a:lstStyle/>
          <a:p>
            <a:r>
              <a:rPr lang="en-GB" dirty="0"/>
              <a:t>Proliferation of software and technology </a:t>
            </a:r>
            <a:r>
              <a:rPr lang="en-GB" dirty="0" smtClean="0"/>
              <a:t>used has </a:t>
            </a:r>
            <a:r>
              <a:rPr lang="en-GB" dirty="0"/>
              <a:t>occurred</a:t>
            </a:r>
          </a:p>
          <a:p>
            <a:pPr lvl="1"/>
            <a:r>
              <a:rPr lang="en-GB" dirty="0" smtClean="0"/>
              <a:t>The distributed infrastructure is less </a:t>
            </a:r>
            <a:r>
              <a:rPr lang="en-GB" dirty="0"/>
              <a:t>and less homogenous as time goes </a:t>
            </a:r>
            <a:r>
              <a:rPr lang="en-GB" dirty="0" smtClean="0"/>
              <a:t>on</a:t>
            </a:r>
          </a:p>
          <a:p>
            <a:pPr lvl="1"/>
            <a:r>
              <a:rPr lang="en-GB" dirty="0" smtClean="0"/>
              <a:t>Becoming problematic towards the end of 2017 with EGI alone</a:t>
            </a:r>
            <a:endParaRPr lang="en-GB" dirty="0"/>
          </a:p>
          <a:p>
            <a:r>
              <a:rPr lang="en-GB" dirty="0"/>
              <a:t>Now </a:t>
            </a:r>
            <a:r>
              <a:rPr lang="en-GB" dirty="0" smtClean="0"/>
              <a:t>including </a:t>
            </a:r>
            <a:r>
              <a:rPr lang="en-GB" dirty="0"/>
              <a:t>services in the EOSC-hub </a:t>
            </a:r>
            <a:r>
              <a:rPr lang="en-GB" dirty="0" smtClean="0"/>
              <a:t>Catalogue</a:t>
            </a:r>
          </a:p>
          <a:p>
            <a:r>
              <a:rPr lang="en-GB" dirty="0" smtClean="0"/>
              <a:t>Increasing adoption of various cloud technologies</a:t>
            </a:r>
            <a:endParaRPr lang="en-GB" dirty="0"/>
          </a:p>
          <a:p>
            <a:r>
              <a:rPr lang="en-GB" dirty="0"/>
              <a:t>Software Vulnerability Group (SVG) Risk Assessment Team (RAT) cannot be experts in all software, services and </a:t>
            </a:r>
            <a:r>
              <a:rPr lang="en-GB" dirty="0" smtClean="0"/>
              <a:t>configuration</a:t>
            </a:r>
          </a:p>
          <a:p>
            <a:pPr lvl="1"/>
            <a:r>
              <a:rPr lang="en-GB" dirty="0" smtClean="0"/>
              <a:t>Nor can they be looking out for advisories on all software that may be used</a:t>
            </a:r>
          </a:p>
          <a:p>
            <a:pPr lvl="1"/>
            <a:r>
              <a:rPr lang="en-GB" dirty="0" smtClean="0"/>
              <a:t>Nor can we tell people what software to use, how to configure it</a:t>
            </a:r>
          </a:p>
          <a:p>
            <a:r>
              <a:rPr lang="en-GB" dirty="0" smtClean="0"/>
              <a:t>We produced a checklist to help those selecting or developing software think about security </a:t>
            </a:r>
            <a:r>
              <a:rPr lang="en-GB" dirty="0" smtClean="0">
                <a:hlinkClick r:id="rId2"/>
              </a:rPr>
              <a:t>https</a:t>
            </a:r>
            <a:r>
              <a:rPr lang="en-GB" dirty="0">
                <a:hlinkClick r:id="rId2"/>
              </a:rPr>
              <a:t>://</a:t>
            </a:r>
            <a:r>
              <a:rPr lang="en-GB" dirty="0" smtClean="0">
                <a:hlinkClick r:id="rId2"/>
              </a:rPr>
              <a:t>wiki.egi.eu/wiki/SVG:Software_Security_Checklist</a:t>
            </a:r>
            <a:endParaRPr lang="en-GB" dirty="0"/>
          </a:p>
          <a:p>
            <a:r>
              <a:rPr lang="en-GB" dirty="0"/>
              <a:t>Need a new </a:t>
            </a:r>
            <a:r>
              <a:rPr lang="en-GB" dirty="0" smtClean="0"/>
              <a:t>approach to actually handling vulnerabilities </a:t>
            </a:r>
            <a:endParaRPr lang="en-GB" dirty="0"/>
          </a:p>
          <a:p>
            <a:pPr lvl="1"/>
            <a:r>
              <a:rPr lang="en-GB" dirty="0"/>
              <a:t>SVG has to hook into the </a:t>
            </a:r>
            <a:r>
              <a:rPr lang="en-GB" dirty="0" smtClean="0"/>
              <a:t>evolving world the </a:t>
            </a:r>
            <a:r>
              <a:rPr lang="en-GB" dirty="0"/>
              <a:t>best way we can</a:t>
            </a:r>
          </a:p>
          <a:p>
            <a:pPr marL="0" indent="0">
              <a:buNone/>
            </a:pPr>
            <a:endParaRPr lang="en-GB" dirty="0" smtClean="0"/>
          </a:p>
        </p:txBody>
      </p:sp>
      <p:sp>
        <p:nvSpPr>
          <p:cNvPr id="4" name="Segnaposto data 3">
            <a:extLst>
              <a:ext uri="{FF2B5EF4-FFF2-40B4-BE49-F238E27FC236}">
                <a16:creationId xmlns:a16="http://schemas.microsoft.com/office/drawing/2014/main" id="{9CF30384-3BED-42C2-80FF-47E16F0A1846}"/>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54001B5-B95B-462E-8635-9377F5C68A92}" type="datetime1">
              <a:rPr kumimoji="0" lang="en-GB" sz="1400" b="0" i="0" u="none" strike="noStrike" kern="1200" cap="none" spc="0" normalizeH="0" baseline="0" noProof="0" smtClean="0">
                <a:ln>
                  <a:noFill/>
                </a:ln>
                <a:solidFill>
                  <a:srgbClr val="515151">
                    <a:lumMod val="75000"/>
                  </a:srgbClr>
                </a:solidFill>
                <a:effectLst/>
                <a:uLnTx/>
                <a:uFillTx/>
                <a:latin typeface="Calibri" panose="020F0502020204030204"/>
              </a:rPr>
              <a:pPr marL="0" marR="0" lvl="0" indent="0" algn="l" defTabSz="914400" rtl="0" eaLnBrk="1" fontAlgn="auto" latinLnBrk="0" hangingPunct="1">
                <a:lnSpc>
                  <a:spcPct val="100000"/>
                </a:lnSpc>
                <a:spcBef>
                  <a:spcPts val="0"/>
                </a:spcBef>
                <a:spcAft>
                  <a:spcPts val="0"/>
                </a:spcAft>
                <a:buClrTx/>
                <a:buSzTx/>
                <a:buFontTx/>
                <a:buNone/>
                <a:tabLst/>
                <a:defRPr/>
              </a:pPr>
              <a:t>21/10/2019</a:t>
            </a:fld>
            <a:endParaRPr kumimoji="0" lang="en-US" sz="1400" b="0" i="0" u="none" strike="noStrike" kern="1200" cap="none" spc="0" normalizeH="0" baseline="0" noProof="0" dirty="0">
              <a:ln>
                <a:noFill/>
              </a:ln>
              <a:solidFill>
                <a:srgbClr val="515151">
                  <a:lumMod val="75000"/>
                </a:srgbClr>
              </a:solidFill>
              <a:effectLst/>
              <a:uLnTx/>
              <a:uFillTx/>
              <a:latin typeface="Calibri" panose="020F0502020204030204"/>
            </a:endParaRPr>
          </a:p>
        </p:txBody>
      </p:sp>
      <p:sp>
        <p:nvSpPr>
          <p:cNvPr id="6" name="Title 5">
            <a:extLst>
              <a:ext uri="{FF2B5EF4-FFF2-40B4-BE49-F238E27FC236}">
                <a16:creationId xmlns:a16="http://schemas.microsoft.com/office/drawing/2014/main" id="{8BDBFB44-3B0D-4599-ADC0-0814ED00B42B}"/>
              </a:ext>
            </a:extLst>
          </p:cNvPr>
          <p:cNvSpPr>
            <a:spLocks noGrp="1"/>
          </p:cNvSpPr>
          <p:nvPr>
            <p:ph type="title"/>
          </p:nvPr>
        </p:nvSpPr>
        <p:spPr/>
        <p:txBody>
          <a:bodyPr>
            <a:normAutofit fontScale="90000"/>
          </a:bodyPr>
          <a:lstStyle/>
          <a:p>
            <a:r>
              <a:rPr lang="en-GB" dirty="0" smtClean="0"/>
              <a:t>Why SVG needs to change</a:t>
            </a:r>
            <a:endParaRPr lang="en-GB" dirty="0"/>
          </a:p>
        </p:txBody>
      </p:sp>
    </p:spTree>
    <p:extLst>
      <p:ext uri="{BB962C8B-B14F-4D97-AF65-F5344CB8AC3E}">
        <p14:creationId xmlns:p14="http://schemas.microsoft.com/office/powerpoint/2010/main" val="35036981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2590A314-C5A1-482F-A235-BA7BF27AC998}"/>
              </a:ext>
            </a:extLst>
          </p:cNvPr>
          <p:cNvSpPr>
            <a:spLocks noGrp="1"/>
          </p:cNvSpPr>
          <p:nvPr>
            <p:ph type="sldNum" sz="quarter" idx="12"/>
          </p:nvPr>
        </p:nvSpPr>
        <p:spPr/>
        <p:txBody>
          <a:bodyPr/>
          <a:lstStyle/>
          <a:p>
            <a:fld id="{B6F15528-21DE-4FAA-801E-634DDDAF4B2B}" type="slidenum">
              <a:rPr lang="en-US" smtClean="0"/>
              <a:pPr/>
              <a:t>12</a:t>
            </a:fld>
            <a:endParaRPr lang="en-US" dirty="0"/>
          </a:p>
        </p:txBody>
      </p:sp>
      <p:sp>
        <p:nvSpPr>
          <p:cNvPr id="7" name="Content Placeholder 6">
            <a:extLst>
              <a:ext uri="{FF2B5EF4-FFF2-40B4-BE49-F238E27FC236}">
                <a16:creationId xmlns:a16="http://schemas.microsoft.com/office/drawing/2014/main" id="{43ADAB00-173D-4E5B-8D0C-5B8EF6D7D190}"/>
              </a:ext>
            </a:extLst>
          </p:cNvPr>
          <p:cNvSpPr>
            <a:spLocks noGrp="1"/>
          </p:cNvSpPr>
          <p:nvPr>
            <p:ph idx="1"/>
          </p:nvPr>
        </p:nvSpPr>
        <p:spPr/>
        <p:txBody>
          <a:bodyPr>
            <a:normAutofit/>
          </a:bodyPr>
          <a:lstStyle/>
          <a:p>
            <a:r>
              <a:rPr lang="en-US" dirty="0"/>
              <a:t>Need to depend on experts on software and services to assess a vulnerability</a:t>
            </a:r>
          </a:p>
          <a:p>
            <a:r>
              <a:rPr lang="en-US" dirty="0" smtClean="0"/>
              <a:t>Devised a new procedure – first in April 2018, then revised in November 2018</a:t>
            </a:r>
          </a:p>
          <a:p>
            <a:pPr lvl="1"/>
            <a:r>
              <a:rPr lang="en-US" dirty="0" smtClean="0"/>
              <a:t>Turned into a diagram</a:t>
            </a:r>
          </a:p>
          <a:p>
            <a:r>
              <a:rPr lang="en-US" dirty="0" smtClean="0"/>
              <a:t>Main principle is an issue RAT (or </a:t>
            </a:r>
            <a:r>
              <a:rPr lang="en-US" dirty="0" err="1" smtClean="0"/>
              <a:t>iRAT</a:t>
            </a:r>
            <a:r>
              <a:rPr lang="en-US" dirty="0" smtClean="0"/>
              <a:t>) handles a particular vulnerability</a:t>
            </a:r>
          </a:p>
          <a:p>
            <a:pPr lvl="1"/>
            <a:r>
              <a:rPr lang="en-US" dirty="0" smtClean="0"/>
              <a:t>Who know about the software containing the vulnerability and/or how it is deployed </a:t>
            </a:r>
          </a:p>
          <a:p>
            <a:pPr lvl="1"/>
            <a:endParaRPr lang="en-US" dirty="0" smtClean="0"/>
          </a:p>
          <a:p>
            <a:pPr lvl="1"/>
            <a:endParaRPr lang="en-US" dirty="0" smtClean="0"/>
          </a:p>
          <a:p>
            <a:pPr marL="0" indent="0">
              <a:buNone/>
            </a:pPr>
            <a:endParaRPr lang="en-US" dirty="0"/>
          </a:p>
          <a:p>
            <a:endParaRPr lang="en-GB" dirty="0" smtClean="0"/>
          </a:p>
        </p:txBody>
      </p:sp>
      <p:sp>
        <p:nvSpPr>
          <p:cNvPr id="4" name="Segnaposto data 3">
            <a:extLst>
              <a:ext uri="{FF2B5EF4-FFF2-40B4-BE49-F238E27FC236}">
                <a16:creationId xmlns:a16="http://schemas.microsoft.com/office/drawing/2014/main" id="{9CF30384-3BED-42C2-80FF-47E16F0A1846}"/>
              </a:ext>
            </a:extLst>
          </p:cNvPr>
          <p:cNvSpPr>
            <a:spLocks noGrp="1"/>
          </p:cNvSpPr>
          <p:nvPr>
            <p:ph type="dt" sz="half" idx="10"/>
          </p:nvPr>
        </p:nvSpPr>
        <p:spPr/>
        <p:txBody>
          <a:bodyPr/>
          <a:lstStyle/>
          <a:p>
            <a:fld id="{E54001B5-B95B-462E-8635-9377F5C68A92}" type="datetime1">
              <a:rPr lang="en-GB" smtClean="0"/>
              <a:t>21/10/2019</a:t>
            </a:fld>
            <a:endParaRPr lang="en-US" dirty="0"/>
          </a:p>
        </p:txBody>
      </p:sp>
      <p:sp>
        <p:nvSpPr>
          <p:cNvPr id="6" name="Title 5">
            <a:extLst>
              <a:ext uri="{FF2B5EF4-FFF2-40B4-BE49-F238E27FC236}">
                <a16:creationId xmlns:a16="http://schemas.microsoft.com/office/drawing/2014/main" id="{8BDBFB44-3B0D-4599-ADC0-0814ED00B42B}"/>
              </a:ext>
            </a:extLst>
          </p:cNvPr>
          <p:cNvSpPr>
            <a:spLocks noGrp="1"/>
          </p:cNvSpPr>
          <p:nvPr>
            <p:ph type="title"/>
          </p:nvPr>
        </p:nvSpPr>
        <p:spPr/>
        <p:txBody>
          <a:bodyPr>
            <a:normAutofit fontScale="90000"/>
          </a:bodyPr>
          <a:lstStyle/>
          <a:p>
            <a:r>
              <a:rPr lang="en-GB" dirty="0" smtClean="0"/>
              <a:t>To move forwards</a:t>
            </a:r>
            <a:endParaRPr lang="en-GB" dirty="0"/>
          </a:p>
        </p:txBody>
      </p:sp>
    </p:spTree>
    <p:extLst>
      <p:ext uri="{BB962C8B-B14F-4D97-AF65-F5344CB8AC3E}">
        <p14:creationId xmlns:p14="http://schemas.microsoft.com/office/powerpoint/2010/main" val="4651599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3794273" y="1299064"/>
            <a:ext cx="1597968" cy="621245"/>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a:solidFill>
                  <a:prstClr val="black"/>
                </a:solidFill>
                <a:latin typeface="Calibri" panose="020F0502020204030204"/>
              </a:rPr>
              <a:t>Software Vulnerability Reported </a:t>
            </a:r>
          </a:p>
        </p:txBody>
      </p:sp>
      <p:sp>
        <p:nvSpPr>
          <p:cNvPr id="3" name="Flowchart: Decision 2"/>
          <p:cNvSpPr/>
          <p:nvPr/>
        </p:nvSpPr>
        <p:spPr>
          <a:xfrm>
            <a:off x="3707904" y="2146006"/>
            <a:ext cx="1728191" cy="680345"/>
          </a:xfrm>
          <a:prstGeom prst="flowChartDecision">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a:solidFill>
                  <a:prstClr val="black"/>
                </a:solidFill>
                <a:latin typeface="Calibri" panose="020F0502020204030204"/>
              </a:rPr>
              <a:t>1. Is it a Software Vulnerability?</a:t>
            </a:r>
          </a:p>
        </p:txBody>
      </p:sp>
      <p:sp>
        <p:nvSpPr>
          <p:cNvPr id="4" name="Flowchart: Decision 3"/>
          <p:cNvSpPr/>
          <p:nvPr/>
        </p:nvSpPr>
        <p:spPr>
          <a:xfrm>
            <a:off x="3402624" y="3158074"/>
            <a:ext cx="2340951" cy="910567"/>
          </a:xfrm>
          <a:prstGeom prst="flowChartDecision">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a:solidFill>
                  <a:prstClr val="black"/>
                </a:solidFill>
                <a:latin typeface="Calibri" panose="020F0502020204030204"/>
              </a:rPr>
              <a:t>2. Is</a:t>
            </a:r>
          </a:p>
          <a:p>
            <a:pPr algn="ctr" defTabSz="685800">
              <a:defRPr/>
            </a:pPr>
            <a:r>
              <a:rPr lang="en-GB" sz="900" dirty="0">
                <a:solidFill>
                  <a:prstClr val="black"/>
                </a:solidFill>
                <a:latin typeface="Calibri" panose="020F0502020204030204"/>
              </a:rPr>
              <a:t> vulnerability</a:t>
            </a:r>
          </a:p>
          <a:p>
            <a:pPr algn="ctr" defTabSz="685800">
              <a:defRPr/>
            </a:pPr>
            <a:r>
              <a:rPr lang="en-GB" sz="900" dirty="0">
                <a:solidFill>
                  <a:prstClr val="black"/>
                </a:solidFill>
                <a:latin typeface="Calibri" panose="020F0502020204030204"/>
              </a:rPr>
              <a:t> in </a:t>
            </a:r>
            <a:r>
              <a:rPr lang="en-GB" sz="900" dirty="0" smtClean="0">
                <a:solidFill>
                  <a:prstClr val="black"/>
                </a:solidFill>
                <a:latin typeface="Calibri" panose="020F0502020204030204"/>
              </a:rPr>
              <a:t>scope?</a:t>
            </a:r>
            <a:endParaRPr lang="en-GB" sz="900" dirty="0">
              <a:solidFill>
                <a:prstClr val="black"/>
              </a:solidFill>
              <a:latin typeface="Calibri" panose="020F0502020204030204"/>
            </a:endParaRPr>
          </a:p>
        </p:txBody>
      </p:sp>
      <p:sp>
        <p:nvSpPr>
          <p:cNvPr id="6" name="Rectangle 5"/>
          <p:cNvSpPr/>
          <p:nvPr/>
        </p:nvSpPr>
        <p:spPr>
          <a:xfrm>
            <a:off x="3837281" y="4245165"/>
            <a:ext cx="1469437" cy="759857"/>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a:solidFill>
                  <a:prstClr val="black"/>
                </a:solidFill>
                <a:latin typeface="Calibri" panose="020F0502020204030204"/>
              </a:rPr>
              <a:t>3  Set </a:t>
            </a:r>
            <a:r>
              <a:rPr lang="en-GB" sz="900" dirty="0" err="1">
                <a:solidFill>
                  <a:prstClr val="black"/>
                </a:solidFill>
                <a:latin typeface="Calibri" panose="020F0502020204030204"/>
              </a:rPr>
              <a:t>ReporterResp</a:t>
            </a:r>
            <a:r>
              <a:rPr lang="en-GB" sz="900" dirty="0">
                <a:solidFill>
                  <a:prstClr val="black"/>
                </a:solidFill>
                <a:latin typeface="Calibri" panose="020F0502020204030204"/>
              </a:rPr>
              <a:t> deadline. Acknowledge reporter ask if they wish to be credited to respond by </a:t>
            </a:r>
            <a:r>
              <a:rPr lang="en-GB" sz="900" dirty="0" err="1">
                <a:solidFill>
                  <a:prstClr val="black"/>
                </a:solidFill>
                <a:latin typeface="Calibri" panose="020F0502020204030204"/>
              </a:rPr>
              <a:t>ReporterResp</a:t>
            </a:r>
            <a:endParaRPr lang="en-GB" sz="900" dirty="0">
              <a:solidFill>
                <a:prstClr val="black"/>
              </a:solidFill>
              <a:latin typeface="Calibri" panose="020F0502020204030204"/>
            </a:endParaRPr>
          </a:p>
        </p:txBody>
      </p:sp>
      <p:sp>
        <p:nvSpPr>
          <p:cNvPr id="7" name="Rounded Rectangle 6"/>
          <p:cNvSpPr/>
          <p:nvPr/>
        </p:nvSpPr>
        <p:spPr>
          <a:xfrm>
            <a:off x="1893315" y="3021601"/>
            <a:ext cx="1246641" cy="47382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a:solidFill>
                  <a:prstClr val="black"/>
                </a:solidFill>
                <a:latin typeface="Calibri" panose="020F0502020204030204"/>
              </a:rPr>
              <a:t>Re-route if legitimate security issue.</a:t>
            </a:r>
          </a:p>
          <a:p>
            <a:pPr algn="ctr" defTabSz="685800">
              <a:defRPr/>
            </a:pPr>
            <a:r>
              <a:rPr lang="en-GB" sz="900" dirty="0">
                <a:solidFill>
                  <a:prstClr val="black"/>
                </a:solidFill>
                <a:latin typeface="Calibri" panose="020F0502020204030204"/>
              </a:rPr>
              <a:t>PROCEEDURE END</a:t>
            </a:r>
          </a:p>
        </p:txBody>
      </p:sp>
      <p:sp>
        <p:nvSpPr>
          <p:cNvPr id="8" name="Rounded Rectangle 7"/>
          <p:cNvSpPr/>
          <p:nvPr/>
        </p:nvSpPr>
        <p:spPr>
          <a:xfrm>
            <a:off x="7965179" y="3402942"/>
            <a:ext cx="1025090" cy="42083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a:solidFill>
                  <a:prstClr val="black"/>
                </a:solidFill>
                <a:latin typeface="Calibri" panose="020F0502020204030204"/>
              </a:rPr>
              <a:t>Reject PROCEEURE END</a:t>
            </a:r>
            <a:r>
              <a:rPr lang="en-GB" sz="1350" dirty="0">
                <a:solidFill>
                  <a:prstClr val="white"/>
                </a:solidFill>
                <a:latin typeface="Calibri" panose="020F0502020204030204"/>
              </a:rPr>
              <a:t> </a:t>
            </a:r>
          </a:p>
        </p:txBody>
      </p:sp>
      <p:sp>
        <p:nvSpPr>
          <p:cNvPr id="9" name="Rounded Rectangle 8"/>
          <p:cNvSpPr/>
          <p:nvPr/>
        </p:nvSpPr>
        <p:spPr>
          <a:xfrm>
            <a:off x="6302310" y="4395565"/>
            <a:ext cx="1104134" cy="3466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a:solidFill>
                  <a:prstClr val="black"/>
                </a:solidFill>
                <a:latin typeface="Calibri" panose="020F0502020204030204"/>
              </a:rPr>
              <a:t>Forward PROCEEDURE END</a:t>
            </a:r>
          </a:p>
        </p:txBody>
      </p:sp>
      <p:cxnSp>
        <p:nvCxnSpPr>
          <p:cNvPr id="11" name="Straight Arrow Connector 10"/>
          <p:cNvCxnSpPr/>
          <p:nvPr/>
        </p:nvCxnSpPr>
        <p:spPr>
          <a:xfrm flipH="1">
            <a:off x="3292837" y="2486177"/>
            <a:ext cx="52370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4572000" y="1952217"/>
            <a:ext cx="3116" cy="174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3" idx="2"/>
            <a:endCxn id="4" idx="0"/>
          </p:cNvCxnSpPr>
          <p:nvPr/>
        </p:nvCxnSpPr>
        <p:spPr>
          <a:xfrm>
            <a:off x="4572000" y="2826351"/>
            <a:ext cx="1100" cy="33172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78791" y="3545255"/>
            <a:ext cx="636713" cy="369332"/>
          </a:xfrm>
          <a:prstGeom prst="rect">
            <a:avLst/>
          </a:prstGeom>
          <a:noFill/>
        </p:spPr>
        <p:txBody>
          <a:bodyPr wrap="none" rtlCol="0">
            <a:spAutoFit/>
          </a:bodyPr>
          <a:lstStyle/>
          <a:p>
            <a:pPr defTabSz="685800">
              <a:defRPr/>
            </a:pPr>
            <a:r>
              <a:rPr lang="en-GB" sz="900" dirty="0">
                <a:solidFill>
                  <a:prstClr val="black"/>
                </a:solidFill>
                <a:latin typeface="Calibri" panose="020F0502020204030204"/>
              </a:rPr>
              <a:t>Out of </a:t>
            </a:r>
          </a:p>
          <a:p>
            <a:pPr defTabSz="685800">
              <a:defRPr/>
            </a:pPr>
            <a:r>
              <a:rPr lang="en-GB" sz="900" dirty="0">
                <a:solidFill>
                  <a:prstClr val="black"/>
                </a:solidFill>
                <a:latin typeface="Calibri" panose="020F0502020204030204"/>
              </a:rPr>
              <a:t>all scopes</a:t>
            </a:r>
          </a:p>
        </p:txBody>
      </p:sp>
      <p:sp>
        <p:nvSpPr>
          <p:cNvPr id="16" name="TextBox 15"/>
          <p:cNvSpPr txBox="1"/>
          <p:nvPr/>
        </p:nvSpPr>
        <p:spPr>
          <a:xfrm>
            <a:off x="7936470" y="2633258"/>
            <a:ext cx="1125629" cy="369332"/>
          </a:xfrm>
          <a:prstGeom prst="rect">
            <a:avLst/>
          </a:prstGeom>
          <a:noFill/>
        </p:spPr>
        <p:txBody>
          <a:bodyPr wrap="none" rtlCol="0">
            <a:spAutoFit/>
          </a:bodyPr>
          <a:lstStyle/>
          <a:p>
            <a:pPr defTabSz="685800">
              <a:defRPr/>
            </a:pPr>
            <a:r>
              <a:rPr lang="en-GB" sz="900" dirty="0">
                <a:solidFill>
                  <a:prstClr val="black"/>
                </a:solidFill>
                <a:latin typeface="Calibri" panose="020F0502020204030204"/>
              </a:rPr>
              <a:t>Not within scope of </a:t>
            </a:r>
          </a:p>
          <a:p>
            <a:pPr defTabSz="685800">
              <a:defRPr/>
            </a:pPr>
            <a:r>
              <a:rPr lang="en-GB" sz="900" dirty="0">
                <a:solidFill>
                  <a:prstClr val="black"/>
                </a:solidFill>
                <a:latin typeface="Calibri" panose="020F0502020204030204"/>
              </a:rPr>
              <a:t>services with AUP</a:t>
            </a:r>
          </a:p>
        </p:txBody>
      </p:sp>
      <p:sp>
        <p:nvSpPr>
          <p:cNvPr id="36" name="Flowchart: Decision 35"/>
          <p:cNvSpPr/>
          <p:nvPr/>
        </p:nvSpPr>
        <p:spPr>
          <a:xfrm>
            <a:off x="1740435" y="2138333"/>
            <a:ext cx="1552402" cy="680345"/>
          </a:xfrm>
          <a:prstGeom prst="flowChartDecision">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a:solidFill>
                  <a:prstClr val="black"/>
                </a:solidFill>
                <a:latin typeface="Calibri" panose="020F0502020204030204"/>
              </a:rPr>
              <a:t>Is it a legitimate security issue??</a:t>
            </a:r>
          </a:p>
        </p:txBody>
      </p:sp>
      <p:cxnSp>
        <p:nvCxnSpPr>
          <p:cNvPr id="39" name="Straight Connector 38"/>
          <p:cNvCxnSpPr>
            <a:stCxn id="36" idx="2"/>
            <a:endCxn id="7" idx="0"/>
          </p:cNvCxnSpPr>
          <p:nvPr/>
        </p:nvCxnSpPr>
        <p:spPr>
          <a:xfrm flipH="1">
            <a:off x="2516636" y="2818678"/>
            <a:ext cx="1" cy="20292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Rounded Rectangle 40"/>
          <p:cNvSpPr/>
          <p:nvPr/>
        </p:nvSpPr>
        <p:spPr>
          <a:xfrm>
            <a:off x="316524" y="2268090"/>
            <a:ext cx="1066565" cy="42083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a:solidFill>
                  <a:prstClr val="black"/>
                </a:solidFill>
                <a:latin typeface="Calibri" panose="020F0502020204030204"/>
              </a:rPr>
              <a:t>Reject</a:t>
            </a:r>
          </a:p>
          <a:p>
            <a:pPr algn="ctr" defTabSz="685800">
              <a:defRPr/>
            </a:pPr>
            <a:r>
              <a:rPr lang="en-GB" sz="900" dirty="0">
                <a:solidFill>
                  <a:prstClr val="black"/>
                </a:solidFill>
                <a:latin typeface="Calibri" panose="020F0502020204030204"/>
              </a:rPr>
              <a:t>PROCEEDURE END</a:t>
            </a:r>
            <a:r>
              <a:rPr lang="en-GB" sz="1350" dirty="0">
                <a:solidFill>
                  <a:prstClr val="white"/>
                </a:solidFill>
                <a:latin typeface="Calibri" panose="020F0502020204030204"/>
              </a:rPr>
              <a:t> </a:t>
            </a:r>
          </a:p>
        </p:txBody>
      </p:sp>
      <p:cxnSp>
        <p:nvCxnSpPr>
          <p:cNvPr id="47" name="Straight Arrow Connector 46"/>
          <p:cNvCxnSpPr>
            <a:stCxn id="36" idx="1"/>
            <a:endCxn id="41" idx="3"/>
          </p:cNvCxnSpPr>
          <p:nvPr/>
        </p:nvCxnSpPr>
        <p:spPr>
          <a:xfrm flipH="1" flipV="1">
            <a:off x="1383088" y="2478505"/>
            <a:ext cx="357347"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0" name="Flowchart: Decision 59"/>
          <p:cNvSpPr/>
          <p:nvPr/>
        </p:nvSpPr>
        <p:spPr>
          <a:xfrm>
            <a:off x="5898913" y="3131945"/>
            <a:ext cx="1910930" cy="962822"/>
          </a:xfrm>
          <a:prstGeom prst="flowChartDecision">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a:solidFill>
                  <a:prstClr val="black"/>
                </a:solidFill>
                <a:latin typeface="Calibri" panose="020F0502020204030204"/>
              </a:rPr>
              <a:t>Is vulnerability in scope of other EOSC-hub services?</a:t>
            </a:r>
          </a:p>
        </p:txBody>
      </p:sp>
      <p:cxnSp>
        <p:nvCxnSpPr>
          <p:cNvPr id="68" name="Straight Arrow Connector 67"/>
          <p:cNvCxnSpPr>
            <a:stCxn id="60" idx="3"/>
            <a:endCxn id="8" idx="1"/>
          </p:cNvCxnSpPr>
          <p:nvPr/>
        </p:nvCxnSpPr>
        <p:spPr>
          <a:xfrm>
            <a:off x="7809842" y="3613356"/>
            <a:ext cx="155337"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a:stCxn id="4" idx="3"/>
            <a:endCxn id="60" idx="1"/>
          </p:cNvCxnSpPr>
          <p:nvPr/>
        </p:nvCxnSpPr>
        <p:spPr>
          <a:xfrm flipV="1">
            <a:off x="5743575" y="3613356"/>
            <a:ext cx="155337" cy="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a:stCxn id="60" idx="2"/>
            <a:endCxn id="9" idx="0"/>
          </p:cNvCxnSpPr>
          <p:nvPr/>
        </p:nvCxnSpPr>
        <p:spPr>
          <a:xfrm flipH="1">
            <a:off x="6854377" y="4094767"/>
            <a:ext cx="1" cy="3007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a:stCxn id="4" idx="2"/>
            <a:endCxn id="6" idx="0"/>
          </p:cNvCxnSpPr>
          <p:nvPr/>
        </p:nvCxnSpPr>
        <p:spPr>
          <a:xfrm flipH="1">
            <a:off x="4572000" y="4068640"/>
            <a:ext cx="1100" cy="1765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6" name="Can 105"/>
          <p:cNvSpPr/>
          <p:nvPr/>
        </p:nvSpPr>
        <p:spPr>
          <a:xfrm>
            <a:off x="1893315" y="3891504"/>
            <a:ext cx="968582" cy="1113518"/>
          </a:xfrm>
          <a:prstGeom prst="can">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GB" sz="900" dirty="0">
                <a:solidFill>
                  <a:prstClr val="black"/>
                </a:solidFill>
                <a:latin typeface="Calibri" panose="020F0502020204030204"/>
              </a:rPr>
              <a:t>Database of Info contacts on services and software</a:t>
            </a:r>
          </a:p>
        </p:txBody>
      </p:sp>
      <p:cxnSp>
        <p:nvCxnSpPr>
          <p:cNvPr id="108" name="Straight Arrow Connector 107"/>
          <p:cNvCxnSpPr>
            <a:endCxn id="4" idx="1"/>
          </p:cNvCxnSpPr>
          <p:nvPr/>
        </p:nvCxnSpPr>
        <p:spPr>
          <a:xfrm flipV="1">
            <a:off x="2881816" y="3613357"/>
            <a:ext cx="520808" cy="78220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0" name="Straight Arrow Connector 109"/>
          <p:cNvCxnSpPr>
            <a:stCxn id="6" idx="3"/>
          </p:cNvCxnSpPr>
          <p:nvPr/>
        </p:nvCxnSpPr>
        <p:spPr>
          <a:xfrm>
            <a:off x="5306717" y="4625094"/>
            <a:ext cx="931425" cy="525001"/>
          </a:xfrm>
          <a:prstGeom prst="straightConnector1">
            <a:avLst/>
          </a:prstGeom>
          <a:ln>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11" name="Rectangle 110"/>
          <p:cNvSpPr/>
          <p:nvPr/>
        </p:nvSpPr>
        <p:spPr>
          <a:xfrm>
            <a:off x="6238143" y="4962417"/>
            <a:ext cx="1469437" cy="759857"/>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err="1">
                <a:solidFill>
                  <a:prstClr val="black"/>
                </a:solidFill>
                <a:latin typeface="Calibri" panose="020F0502020204030204"/>
              </a:rPr>
              <a:t>Subprocess</a:t>
            </a:r>
            <a:r>
              <a:rPr lang="en-GB" sz="900" dirty="0">
                <a:solidFill>
                  <a:prstClr val="black"/>
                </a:solidFill>
                <a:latin typeface="Calibri" panose="020F0502020204030204"/>
              </a:rPr>
              <a:t> 1</a:t>
            </a:r>
          </a:p>
          <a:p>
            <a:pPr algn="ctr" defTabSz="685800">
              <a:defRPr/>
            </a:pPr>
            <a:r>
              <a:rPr lang="en-GB" sz="900" dirty="0">
                <a:solidFill>
                  <a:prstClr val="black"/>
                </a:solidFill>
                <a:latin typeface="Calibri" panose="020F0502020204030204"/>
              </a:rPr>
              <a:t>Wait for either response from reporter or </a:t>
            </a:r>
            <a:r>
              <a:rPr lang="en-GB" sz="900" dirty="0" err="1">
                <a:solidFill>
                  <a:prstClr val="black"/>
                </a:solidFill>
                <a:latin typeface="Calibri" panose="020F0502020204030204"/>
              </a:rPr>
              <a:t>ReporterResp</a:t>
            </a:r>
            <a:r>
              <a:rPr lang="en-GB" sz="900" dirty="0">
                <a:solidFill>
                  <a:prstClr val="black"/>
                </a:solidFill>
                <a:latin typeface="Calibri" panose="020F0502020204030204"/>
              </a:rPr>
              <a:t> deadline</a:t>
            </a:r>
          </a:p>
        </p:txBody>
      </p:sp>
      <p:cxnSp>
        <p:nvCxnSpPr>
          <p:cNvPr id="113" name="Straight Connector 112"/>
          <p:cNvCxnSpPr>
            <a:stCxn id="6" idx="2"/>
          </p:cNvCxnSpPr>
          <p:nvPr/>
        </p:nvCxnSpPr>
        <p:spPr>
          <a:xfrm>
            <a:off x="4571999" y="5005022"/>
            <a:ext cx="0" cy="34949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a:stCxn id="111" idx="2"/>
          </p:cNvCxnSpPr>
          <p:nvPr/>
        </p:nvCxnSpPr>
        <p:spPr>
          <a:xfrm flipH="1">
            <a:off x="6970102" y="5722273"/>
            <a:ext cx="2759" cy="186158"/>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26891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74098" y="1105067"/>
            <a:ext cx="1595804" cy="584887"/>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a:solidFill>
                  <a:prstClr val="black"/>
                </a:solidFill>
                <a:latin typeface="Calibri" panose="020F0502020204030204"/>
              </a:rPr>
              <a:t>4. Create </a:t>
            </a:r>
            <a:r>
              <a:rPr lang="en-GB" sz="900" dirty="0" err="1">
                <a:solidFill>
                  <a:prstClr val="black"/>
                </a:solidFill>
                <a:latin typeface="Calibri" panose="020F0502020204030204"/>
              </a:rPr>
              <a:t>iRAT</a:t>
            </a:r>
            <a:endParaRPr lang="en-GB" sz="900" dirty="0">
              <a:solidFill>
                <a:prstClr val="black"/>
              </a:solidFill>
              <a:latin typeface="Calibri" panose="020F0502020204030204"/>
            </a:endParaRPr>
          </a:p>
          <a:p>
            <a:pPr marL="128588" indent="-128588" algn="ctr" defTabSz="685800">
              <a:buFont typeface="Arial" panose="020B0604020202020204" pitchFamily="34" charset="0"/>
              <a:buChar char="•"/>
              <a:defRPr/>
            </a:pPr>
            <a:r>
              <a:rPr lang="en-GB" sz="900" dirty="0">
                <a:solidFill>
                  <a:prstClr val="black"/>
                </a:solidFill>
                <a:latin typeface="Calibri" panose="020F0502020204030204"/>
              </a:rPr>
              <a:t>Suppliers</a:t>
            </a:r>
          </a:p>
          <a:p>
            <a:pPr marL="128588" indent="-128588" algn="ctr" defTabSz="685800">
              <a:buFont typeface="Arial" panose="020B0604020202020204" pitchFamily="34" charset="0"/>
              <a:buChar char="•"/>
              <a:defRPr/>
            </a:pPr>
            <a:r>
              <a:rPr lang="en-GB" sz="900" dirty="0">
                <a:solidFill>
                  <a:prstClr val="black"/>
                </a:solidFill>
                <a:latin typeface="Calibri" panose="020F0502020204030204"/>
              </a:rPr>
              <a:t>Customers </a:t>
            </a:r>
          </a:p>
          <a:p>
            <a:pPr marL="128588" indent="-128588" algn="ctr" defTabSz="685800">
              <a:buFont typeface="Arial" panose="020B0604020202020204" pitchFamily="34" charset="0"/>
              <a:buChar char="•"/>
              <a:defRPr/>
            </a:pPr>
            <a:r>
              <a:rPr lang="en-GB" sz="900" dirty="0">
                <a:solidFill>
                  <a:prstClr val="black"/>
                </a:solidFill>
                <a:latin typeface="Calibri" panose="020F0502020204030204"/>
              </a:rPr>
              <a:t>Optionally reporter</a:t>
            </a:r>
          </a:p>
        </p:txBody>
      </p:sp>
      <p:sp>
        <p:nvSpPr>
          <p:cNvPr id="3" name="Rectangle 2"/>
          <p:cNvSpPr/>
          <p:nvPr/>
        </p:nvSpPr>
        <p:spPr>
          <a:xfrm>
            <a:off x="3763440" y="1845821"/>
            <a:ext cx="1620648" cy="816245"/>
          </a:xfrm>
          <a:prstGeom prst="rect">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defRPr/>
            </a:pPr>
            <a:r>
              <a:rPr lang="en-GB" sz="825" dirty="0">
                <a:solidFill>
                  <a:prstClr val="black"/>
                </a:solidFill>
                <a:latin typeface="Calibri" panose="020F0502020204030204"/>
              </a:rPr>
              <a:t>5. Assess Risk/impact and collect information on protected working area for this particular vulnerability</a:t>
            </a:r>
          </a:p>
          <a:p>
            <a:pPr defTabSz="685800">
              <a:defRPr/>
            </a:pPr>
            <a:r>
              <a:rPr lang="en-GB" sz="825" dirty="0">
                <a:solidFill>
                  <a:prstClr val="black"/>
                </a:solidFill>
                <a:latin typeface="Calibri" panose="020F0502020204030204"/>
              </a:rPr>
              <a:t>- Risk for each service</a:t>
            </a:r>
          </a:p>
          <a:p>
            <a:pPr defTabSz="685800">
              <a:defRPr/>
            </a:pPr>
            <a:r>
              <a:rPr lang="en-GB" sz="825" dirty="0">
                <a:solidFill>
                  <a:prstClr val="black"/>
                </a:solidFill>
                <a:latin typeface="Calibri" panose="020F0502020204030204"/>
              </a:rPr>
              <a:t>- Risk for each infrastructure</a:t>
            </a:r>
          </a:p>
        </p:txBody>
      </p:sp>
      <p:sp>
        <p:nvSpPr>
          <p:cNvPr id="4" name="Rectangle 3"/>
          <p:cNvSpPr/>
          <p:nvPr/>
        </p:nvSpPr>
        <p:spPr>
          <a:xfrm>
            <a:off x="3926725" y="2881259"/>
            <a:ext cx="1290551" cy="740755"/>
          </a:xfrm>
          <a:prstGeom prst="rect">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a:solidFill>
                  <a:prstClr val="black"/>
                </a:solidFill>
                <a:latin typeface="Calibri" panose="020F0502020204030204"/>
              </a:rPr>
              <a:t>6.Create dissemination web page </a:t>
            </a:r>
          </a:p>
          <a:p>
            <a:pPr algn="ctr" defTabSz="685800">
              <a:defRPr/>
            </a:pPr>
            <a:r>
              <a:rPr lang="en-GB" sz="900" dirty="0">
                <a:solidFill>
                  <a:prstClr val="black"/>
                </a:solidFill>
                <a:latin typeface="Calibri" panose="020F0502020204030204"/>
              </a:rPr>
              <a:t>(</a:t>
            </a:r>
            <a:r>
              <a:rPr lang="en-GB" sz="900" dirty="0" err="1">
                <a:solidFill>
                  <a:prstClr val="black"/>
                </a:solidFill>
                <a:latin typeface="Calibri" panose="020F0502020204030204"/>
              </a:rPr>
              <a:t>iRAT</a:t>
            </a:r>
            <a:r>
              <a:rPr lang="en-GB" sz="900" dirty="0">
                <a:solidFill>
                  <a:prstClr val="black"/>
                </a:solidFill>
                <a:latin typeface="Calibri" panose="020F0502020204030204"/>
              </a:rPr>
              <a:t> access only initially)</a:t>
            </a:r>
          </a:p>
        </p:txBody>
      </p:sp>
      <p:cxnSp>
        <p:nvCxnSpPr>
          <p:cNvPr id="5" name="Straight Connector 4"/>
          <p:cNvCxnSpPr>
            <a:endCxn id="2" idx="0"/>
          </p:cNvCxnSpPr>
          <p:nvPr/>
        </p:nvCxnSpPr>
        <p:spPr>
          <a:xfrm>
            <a:off x="4570237" y="949199"/>
            <a:ext cx="1763" cy="1558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a:stCxn id="2" idx="2"/>
            <a:endCxn id="3" idx="0"/>
          </p:cNvCxnSpPr>
          <p:nvPr/>
        </p:nvCxnSpPr>
        <p:spPr>
          <a:xfrm>
            <a:off x="4572000" y="1689953"/>
            <a:ext cx="1764" cy="1558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a:stCxn id="3" idx="2"/>
            <a:endCxn id="4" idx="0"/>
          </p:cNvCxnSpPr>
          <p:nvPr/>
        </p:nvCxnSpPr>
        <p:spPr>
          <a:xfrm flipH="1">
            <a:off x="4572001" y="2662066"/>
            <a:ext cx="1763" cy="21919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6537081" y="1984257"/>
            <a:ext cx="1573823" cy="105354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a:solidFill>
                  <a:prstClr val="black"/>
                </a:solidFill>
                <a:latin typeface="Calibri" panose="020F0502020204030204"/>
              </a:rPr>
              <a:t>S</a:t>
            </a:r>
            <a:r>
              <a:rPr lang="en-GB" sz="900" dirty="0" err="1">
                <a:solidFill>
                  <a:prstClr val="black"/>
                </a:solidFill>
                <a:latin typeface="Calibri" panose="020F0502020204030204"/>
              </a:rPr>
              <a:t>ubprocess</a:t>
            </a:r>
            <a:r>
              <a:rPr lang="en-GB" sz="900" dirty="0">
                <a:solidFill>
                  <a:prstClr val="black"/>
                </a:solidFill>
                <a:latin typeface="Calibri" panose="020F0502020204030204"/>
              </a:rPr>
              <a:t> 2</a:t>
            </a:r>
          </a:p>
          <a:p>
            <a:pPr algn="ctr" defTabSz="685800">
              <a:defRPr/>
            </a:pPr>
            <a:r>
              <a:rPr lang="en-GB" sz="900" dirty="0">
                <a:solidFill>
                  <a:prstClr val="black"/>
                </a:solidFill>
                <a:latin typeface="Calibri" panose="020F0502020204030204"/>
              </a:rPr>
              <a:t>Engage with Peer security contacts, determine if embargo is in place, determine disclosure date and conditions</a:t>
            </a:r>
          </a:p>
          <a:p>
            <a:pPr algn="ctr" defTabSz="685800">
              <a:defRPr/>
            </a:pPr>
            <a:endParaRPr lang="en-GB" sz="900" dirty="0">
              <a:solidFill>
                <a:prstClr val="black"/>
              </a:solidFill>
              <a:latin typeface="Calibri" panose="020F0502020204030204"/>
            </a:endParaRPr>
          </a:p>
        </p:txBody>
      </p:sp>
      <p:cxnSp>
        <p:nvCxnSpPr>
          <p:cNvPr id="23" name="Straight Arrow Connector 22"/>
          <p:cNvCxnSpPr>
            <a:stCxn id="2" idx="3"/>
            <a:endCxn id="17" idx="1"/>
          </p:cNvCxnSpPr>
          <p:nvPr/>
        </p:nvCxnSpPr>
        <p:spPr>
          <a:xfrm>
            <a:off x="5369902" y="1397510"/>
            <a:ext cx="1167179" cy="1113518"/>
          </a:xfrm>
          <a:prstGeom prst="straightConnector1">
            <a:avLst/>
          </a:prstGeom>
          <a:ln>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24" name="Can 23"/>
          <p:cNvSpPr/>
          <p:nvPr/>
        </p:nvSpPr>
        <p:spPr>
          <a:xfrm>
            <a:off x="410047" y="1397510"/>
            <a:ext cx="968582" cy="1113518"/>
          </a:xfrm>
          <a:prstGeom prst="can">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GB" sz="900" dirty="0">
                <a:solidFill>
                  <a:prstClr val="black"/>
                </a:solidFill>
                <a:latin typeface="Calibri" panose="020F0502020204030204"/>
              </a:rPr>
              <a:t>Database of Info contacts on services and software</a:t>
            </a:r>
          </a:p>
        </p:txBody>
      </p:sp>
      <p:cxnSp>
        <p:nvCxnSpPr>
          <p:cNvPr id="26" name="Straight Arrow Connector 25"/>
          <p:cNvCxnSpPr>
            <a:stCxn id="24" idx="4"/>
            <a:endCxn id="2" idx="1"/>
          </p:cNvCxnSpPr>
          <p:nvPr/>
        </p:nvCxnSpPr>
        <p:spPr>
          <a:xfrm flipV="1">
            <a:off x="1378630" y="1397511"/>
            <a:ext cx="2395469" cy="55675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3926725" y="3780522"/>
            <a:ext cx="1290551" cy="740755"/>
          </a:xfrm>
          <a:prstGeom prst="rect">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a:solidFill>
                  <a:prstClr val="black"/>
                </a:solidFill>
                <a:latin typeface="Calibri" panose="020F0502020204030204"/>
              </a:rPr>
              <a:t>Identify mitigation and time to remediation within X hours/days depending on risk:</a:t>
            </a:r>
          </a:p>
        </p:txBody>
      </p:sp>
      <p:cxnSp>
        <p:nvCxnSpPr>
          <p:cNvPr id="42" name="Straight Connector 41"/>
          <p:cNvCxnSpPr>
            <a:stCxn id="4" idx="2"/>
            <a:endCxn id="39" idx="0"/>
          </p:cNvCxnSpPr>
          <p:nvPr/>
        </p:nvCxnSpPr>
        <p:spPr>
          <a:xfrm>
            <a:off x="4572001" y="3622013"/>
            <a:ext cx="0" cy="1585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2" name="Rectangle 61"/>
          <p:cNvSpPr/>
          <p:nvPr/>
        </p:nvSpPr>
        <p:spPr>
          <a:xfrm>
            <a:off x="3592757" y="4627817"/>
            <a:ext cx="1958486" cy="46293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a:solidFill>
                  <a:prstClr val="black"/>
                </a:solidFill>
                <a:latin typeface="Calibri" panose="020F0502020204030204"/>
              </a:rPr>
              <a:t>7. Wait </a:t>
            </a:r>
            <a:r>
              <a:rPr lang="en-GB" sz="900" dirty="0" err="1">
                <a:solidFill>
                  <a:prstClr val="black"/>
                </a:solidFill>
                <a:latin typeface="Calibri" panose="020F0502020204030204"/>
              </a:rPr>
              <a:t>subprocess</a:t>
            </a:r>
            <a:r>
              <a:rPr lang="en-GB" sz="900" dirty="0">
                <a:solidFill>
                  <a:prstClr val="black"/>
                </a:solidFill>
                <a:latin typeface="Calibri" panose="020F0502020204030204"/>
              </a:rPr>
              <a:t> 1 to complete (response or timeout)</a:t>
            </a:r>
          </a:p>
        </p:txBody>
      </p:sp>
      <p:cxnSp>
        <p:nvCxnSpPr>
          <p:cNvPr id="64" name="Straight Connector 63"/>
          <p:cNvCxnSpPr>
            <a:stCxn id="39" idx="2"/>
          </p:cNvCxnSpPr>
          <p:nvPr/>
        </p:nvCxnSpPr>
        <p:spPr>
          <a:xfrm flipH="1">
            <a:off x="4570238" y="4521276"/>
            <a:ext cx="1763" cy="1052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9" name="Rectangle 68"/>
          <p:cNvSpPr/>
          <p:nvPr/>
        </p:nvSpPr>
        <p:spPr>
          <a:xfrm>
            <a:off x="3593192" y="5262031"/>
            <a:ext cx="1958486" cy="48424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a:solidFill>
                  <a:prstClr val="black"/>
                </a:solidFill>
                <a:latin typeface="Calibri" panose="020F0502020204030204"/>
              </a:rPr>
              <a:t>Add reporter to dissemination web page if requested by reporter</a:t>
            </a:r>
          </a:p>
        </p:txBody>
      </p:sp>
      <p:cxnSp>
        <p:nvCxnSpPr>
          <p:cNvPr id="71" name="Straight Connector 70"/>
          <p:cNvCxnSpPr>
            <a:stCxn id="62" idx="2"/>
          </p:cNvCxnSpPr>
          <p:nvPr/>
        </p:nvCxnSpPr>
        <p:spPr>
          <a:xfrm>
            <a:off x="4572000" y="5090747"/>
            <a:ext cx="0" cy="1638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a:stCxn id="69" idx="2"/>
          </p:cNvCxnSpPr>
          <p:nvPr/>
        </p:nvCxnSpPr>
        <p:spPr>
          <a:xfrm flipH="1">
            <a:off x="4572000" y="5746273"/>
            <a:ext cx="435" cy="151038"/>
          </a:xfrm>
          <a:prstGeom prst="line">
            <a:avLst/>
          </a:prstGeom>
        </p:spPr>
        <p:style>
          <a:lnRef idx="1">
            <a:schemeClr val="accent1"/>
          </a:lnRef>
          <a:fillRef idx="0">
            <a:schemeClr val="accent1"/>
          </a:fillRef>
          <a:effectRef idx="0">
            <a:schemeClr val="accent1"/>
          </a:effectRef>
          <a:fontRef idx="minor">
            <a:schemeClr val="tx1"/>
          </a:fontRef>
        </p:style>
      </p:cxnSp>
      <p:sp>
        <p:nvSpPr>
          <p:cNvPr id="76" name="Rectangle 75"/>
          <p:cNvSpPr/>
          <p:nvPr/>
        </p:nvSpPr>
        <p:spPr>
          <a:xfrm>
            <a:off x="1208279" y="4696293"/>
            <a:ext cx="1244776" cy="32597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err="1">
                <a:solidFill>
                  <a:prstClr val="black"/>
                </a:solidFill>
                <a:latin typeface="Calibri" panose="020F0502020204030204"/>
              </a:rPr>
              <a:t>ReporterResp</a:t>
            </a:r>
            <a:endParaRPr lang="en-GB" sz="900" dirty="0">
              <a:solidFill>
                <a:prstClr val="black"/>
              </a:solidFill>
              <a:latin typeface="Calibri" panose="020F0502020204030204"/>
            </a:endParaRPr>
          </a:p>
        </p:txBody>
      </p:sp>
      <p:cxnSp>
        <p:nvCxnSpPr>
          <p:cNvPr id="78" name="Straight Arrow Connector 77"/>
          <p:cNvCxnSpPr>
            <a:stCxn id="76" idx="3"/>
            <a:endCxn id="62" idx="1"/>
          </p:cNvCxnSpPr>
          <p:nvPr/>
        </p:nvCxnSpPr>
        <p:spPr>
          <a:xfrm>
            <a:off x="2453055" y="4859282"/>
            <a:ext cx="1139702" cy="0"/>
          </a:xfrm>
          <a:prstGeom prst="straightConnector1">
            <a:avLst/>
          </a:prstGeom>
          <a:ln>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884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73910" y="1354553"/>
            <a:ext cx="2181593" cy="350444"/>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a:solidFill>
                  <a:prstClr val="black"/>
                </a:solidFill>
                <a:latin typeface="Calibri" panose="020F0502020204030204"/>
              </a:rPr>
              <a:t>8. Set next update deadline (</a:t>
            </a:r>
            <a:r>
              <a:rPr lang="en-GB" sz="900" dirty="0" err="1">
                <a:solidFill>
                  <a:prstClr val="black"/>
                </a:solidFill>
                <a:latin typeface="Calibri" panose="020F0502020204030204"/>
              </a:rPr>
              <a:t>PollUpdate</a:t>
            </a:r>
            <a:r>
              <a:rPr lang="en-GB" sz="900" dirty="0">
                <a:solidFill>
                  <a:prstClr val="black"/>
                </a:solidFill>
                <a:latin typeface="Calibri" panose="020F0502020204030204"/>
              </a:rPr>
              <a:t>) </a:t>
            </a:r>
          </a:p>
          <a:p>
            <a:pPr algn="ctr" defTabSz="685800">
              <a:defRPr/>
            </a:pPr>
            <a:r>
              <a:rPr lang="en-GB" sz="900" dirty="0">
                <a:solidFill>
                  <a:prstClr val="black"/>
                </a:solidFill>
                <a:latin typeface="Calibri" panose="020F0502020204030204"/>
              </a:rPr>
              <a:t>in </a:t>
            </a:r>
            <a:r>
              <a:rPr lang="en-GB" sz="900" dirty="0" err="1">
                <a:solidFill>
                  <a:prstClr val="black"/>
                </a:solidFill>
                <a:latin typeface="Calibri" panose="020F0502020204030204"/>
              </a:rPr>
              <a:t>iRAT</a:t>
            </a:r>
            <a:r>
              <a:rPr lang="en-GB" sz="900" dirty="0">
                <a:solidFill>
                  <a:prstClr val="black"/>
                </a:solidFill>
                <a:latin typeface="Calibri" panose="020F0502020204030204"/>
              </a:rPr>
              <a:t> protected working area</a:t>
            </a:r>
          </a:p>
        </p:txBody>
      </p:sp>
      <p:cxnSp>
        <p:nvCxnSpPr>
          <p:cNvPr id="4" name="Straight Connector 3"/>
          <p:cNvCxnSpPr>
            <a:endCxn id="2" idx="0"/>
          </p:cNvCxnSpPr>
          <p:nvPr/>
        </p:nvCxnSpPr>
        <p:spPr>
          <a:xfrm>
            <a:off x="3364157" y="1146986"/>
            <a:ext cx="549" cy="2075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2273361" y="1811810"/>
            <a:ext cx="2181593" cy="20150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a:solidFill>
                  <a:prstClr val="black"/>
                </a:solidFill>
                <a:latin typeface="Calibri" panose="020F0502020204030204"/>
              </a:rPr>
              <a:t>9. Wait </a:t>
            </a:r>
            <a:r>
              <a:rPr lang="en-GB" sz="900" dirty="0" err="1">
                <a:solidFill>
                  <a:prstClr val="black"/>
                </a:solidFill>
                <a:latin typeface="Calibri" panose="020F0502020204030204"/>
              </a:rPr>
              <a:t>Subprocess</a:t>
            </a:r>
            <a:r>
              <a:rPr lang="en-GB" sz="900" dirty="0">
                <a:solidFill>
                  <a:prstClr val="black"/>
                </a:solidFill>
                <a:latin typeface="Calibri" panose="020F0502020204030204"/>
              </a:rPr>
              <a:t> 2 completion</a:t>
            </a:r>
          </a:p>
        </p:txBody>
      </p:sp>
      <p:sp>
        <p:nvSpPr>
          <p:cNvPr id="8" name="Rectangle 7"/>
          <p:cNvSpPr/>
          <p:nvPr/>
        </p:nvSpPr>
        <p:spPr>
          <a:xfrm>
            <a:off x="221232" y="1763569"/>
            <a:ext cx="1565030" cy="29799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a:solidFill>
                  <a:prstClr val="black"/>
                </a:solidFill>
                <a:latin typeface="Calibri" panose="020F0502020204030204"/>
              </a:rPr>
              <a:t>Peers/</a:t>
            </a:r>
            <a:r>
              <a:rPr lang="en-GB" sz="900" dirty="0" err="1">
                <a:solidFill>
                  <a:prstClr val="black"/>
                </a:solidFill>
                <a:latin typeface="Calibri" panose="020F0502020204030204"/>
              </a:rPr>
              <a:t>Subprocess</a:t>
            </a:r>
            <a:r>
              <a:rPr lang="en-GB" sz="900" dirty="0">
                <a:solidFill>
                  <a:prstClr val="black"/>
                </a:solidFill>
                <a:latin typeface="Calibri" panose="020F0502020204030204"/>
              </a:rPr>
              <a:t> 2</a:t>
            </a:r>
          </a:p>
        </p:txBody>
      </p:sp>
      <p:sp>
        <p:nvSpPr>
          <p:cNvPr id="11" name="Rectangle 10"/>
          <p:cNvSpPr/>
          <p:nvPr/>
        </p:nvSpPr>
        <p:spPr>
          <a:xfrm>
            <a:off x="2273361" y="2092671"/>
            <a:ext cx="2182691" cy="29799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a:solidFill>
                  <a:prstClr val="black"/>
                </a:solidFill>
                <a:latin typeface="Calibri" panose="020F0502020204030204"/>
              </a:rPr>
              <a:t>10. Engage with peer customer contact for information dissemination</a:t>
            </a:r>
          </a:p>
        </p:txBody>
      </p:sp>
      <p:sp>
        <p:nvSpPr>
          <p:cNvPr id="12" name="Rectangle 11"/>
          <p:cNvSpPr/>
          <p:nvPr/>
        </p:nvSpPr>
        <p:spPr>
          <a:xfrm>
            <a:off x="2270612" y="3096146"/>
            <a:ext cx="2179940" cy="24498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a:solidFill>
                  <a:prstClr val="black"/>
                </a:solidFill>
                <a:latin typeface="Calibri" panose="020F0502020204030204"/>
              </a:rPr>
              <a:t>13 Is software vulnerability resolved?</a:t>
            </a:r>
          </a:p>
        </p:txBody>
      </p:sp>
      <p:sp>
        <p:nvSpPr>
          <p:cNvPr id="13" name="Rectangle 12"/>
          <p:cNvSpPr/>
          <p:nvPr/>
        </p:nvSpPr>
        <p:spPr>
          <a:xfrm>
            <a:off x="2273361" y="2470014"/>
            <a:ext cx="2179942" cy="199087"/>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a:solidFill>
                  <a:prstClr val="black"/>
                </a:solidFill>
                <a:latin typeface="Calibri" panose="020F0502020204030204"/>
              </a:rPr>
              <a:t>11. Notify Reporter of Status</a:t>
            </a:r>
          </a:p>
        </p:txBody>
      </p:sp>
      <p:sp>
        <p:nvSpPr>
          <p:cNvPr id="14" name="Rectangle 13"/>
          <p:cNvSpPr/>
          <p:nvPr/>
        </p:nvSpPr>
        <p:spPr>
          <a:xfrm>
            <a:off x="2270611" y="4168850"/>
            <a:ext cx="2182691" cy="29799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a:solidFill>
                  <a:prstClr val="black"/>
                </a:solidFill>
                <a:latin typeface="Calibri" panose="020F0502020204030204"/>
              </a:rPr>
              <a:t>Transfer process responsibility to each affected customer and confirm acceptance</a:t>
            </a:r>
          </a:p>
        </p:txBody>
      </p:sp>
      <p:sp>
        <p:nvSpPr>
          <p:cNvPr id="15" name="Rectangle 14"/>
          <p:cNvSpPr/>
          <p:nvPr/>
        </p:nvSpPr>
        <p:spPr>
          <a:xfrm>
            <a:off x="5575970" y="3678268"/>
            <a:ext cx="2376672" cy="639577"/>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a:solidFill>
                  <a:prstClr val="black"/>
                </a:solidFill>
                <a:latin typeface="Calibri" panose="020F0502020204030204"/>
              </a:rPr>
              <a:t>15. If vulnerable software is part of suppliers of software to highly integrated services: follow up with managed software release and deployment  management</a:t>
            </a:r>
          </a:p>
        </p:txBody>
      </p:sp>
      <p:sp>
        <p:nvSpPr>
          <p:cNvPr id="16" name="Rectangle 15"/>
          <p:cNvSpPr/>
          <p:nvPr/>
        </p:nvSpPr>
        <p:spPr>
          <a:xfrm>
            <a:off x="5672961" y="5146717"/>
            <a:ext cx="2182691" cy="29799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a:solidFill>
                  <a:prstClr val="black"/>
                </a:solidFill>
                <a:latin typeface="Calibri" panose="020F0502020204030204"/>
              </a:rPr>
              <a:t>17. Update Protected working area </a:t>
            </a:r>
          </a:p>
        </p:txBody>
      </p:sp>
      <p:sp>
        <p:nvSpPr>
          <p:cNvPr id="17" name="Rectangle 16"/>
          <p:cNvSpPr/>
          <p:nvPr/>
        </p:nvSpPr>
        <p:spPr>
          <a:xfrm>
            <a:off x="2270611" y="2755315"/>
            <a:ext cx="2182691" cy="26788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a:solidFill>
                  <a:prstClr val="black"/>
                </a:solidFill>
                <a:latin typeface="Calibri" panose="020F0502020204030204"/>
              </a:rPr>
              <a:t>12. Confirm embargo release conditions</a:t>
            </a:r>
          </a:p>
        </p:txBody>
      </p:sp>
      <p:sp>
        <p:nvSpPr>
          <p:cNvPr id="18" name="Rectangle 17"/>
          <p:cNvSpPr/>
          <p:nvPr/>
        </p:nvSpPr>
        <p:spPr>
          <a:xfrm>
            <a:off x="2270611" y="3414081"/>
            <a:ext cx="2182691" cy="20322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a:solidFill>
                  <a:prstClr val="black"/>
                </a:solidFill>
                <a:latin typeface="Calibri" panose="020F0502020204030204"/>
              </a:rPr>
              <a:t>Hold until embargo release conditions</a:t>
            </a:r>
          </a:p>
        </p:txBody>
      </p:sp>
      <p:sp>
        <p:nvSpPr>
          <p:cNvPr id="19" name="Rectangle 18"/>
          <p:cNvSpPr/>
          <p:nvPr/>
        </p:nvSpPr>
        <p:spPr>
          <a:xfrm>
            <a:off x="2374056" y="3730634"/>
            <a:ext cx="1973050" cy="32409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a:solidFill>
                  <a:prstClr val="black"/>
                </a:solidFill>
                <a:latin typeface="Calibri" panose="020F0502020204030204"/>
              </a:rPr>
              <a:t>Final update and release of dissemination webpage</a:t>
            </a:r>
          </a:p>
        </p:txBody>
      </p:sp>
      <p:sp>
        <p:nvSpPr>
          <p:cNvPr id="27" name="Rectangle 26"/>
          <p:cNvSpPr/>
          <p:nvPr/>
        </p:nvSpPr>
        <p:spPr>
          <a:xfrm>
            <a:off x="2565428" y="4577017"/>
            <a:ext cx="1593057" cy="496223"/>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a:solidFill>
                  <a:prstClr val="black"/>
                </a:solidFill>
                <a:latin typeface="Calibri" panose="020F0502020204030204"/>
              </a:rPr>
              <a:t>Close ticket and send final reporter notice  </a:t>
            </a:r>
          </a:p>
          <a:p>
            <a:pPr algn="ctr" defTabSz="685800">
              <a:defRPr/>
            </a:pPr>
            <a:r>
              <a:rPr lang="en-GB" sz="900" dirty="0">
                <a:solidFill>
                  <a:prstClr val="black"/>
                </a:solidFill>
                <a:latin typeface="Calibri" panose="020F0502020204030204"/>
              </a:rPr>
              <a:t>PROCEEDURE END</a:t>
            </a:r>
          </a:p>
        </p:txBody>
      </p:sp>
      <p:sp>
        <p:nvSpPr>
          <p:cNvPr id="28" name="Rectangle 27"/>
          <p:cNvSpPr/>
          <p:nvPr/>
        </p:nvSpPr>
        <p:spPr>
          <a:xfrm>
            <a:off x="5575970" y="2861895"/>
            <a:ext cx="2376672" cy="713488"/>
          </a:xfrm>
          <a:prstGeom prst="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a:solidFill>
                  <a:prstClr val="black"/>
                </a:solidFill>
                <a:latin typeface="Calibri" panose="020F0502020204030204"/>
              </a:rPr>
              <a:t>14. If mitigation or relevant information is available and distributable (no embargo): release dissemination information and inform affected customers</a:t>
            </a:r>
          </a:p>
        </p:txBody>
      </p:sp>
      <p:sp>
        <p:nvSpPr>
          <p:cNvPr id="29" name="Rectangle 28"/>
          <p:cNvSpPr/>
          <p:nvPr/>
        </p:nvSpPr>
        <p:spPr>
          <a:xfrm>
            <a:off x="5575970" y="4435242"/>
            <a:ext cx="2376672" cy="59407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a:solidFill>
                  <a:prstClr val="black"/>
                </a:solidFill>
                <a:latin typeface="Calibri" panose="020F0502020204030204"/>
              </a:rPr>
              <a:t>16. If vulnerability is in software outside of suppliers under management, wait for </a:t>
            </a:r>
            <a:r>
              <a:rPr lang="en-GB" sz="900" dirty="0" err="1">
                <a:solidFill>
                  <a:prstClr val="black"/>
                </a:solidFill>
                <a:latin typeface="Calibri" panose="020F0502020204030204"/>
              </a:rPr>
              <a:t>PollUPdate</a:t>
            </a:r>
            <a:r>
              <a:rPr lang="en-GB" sz="900" dirty="0">
                <a:solidFill>
                  <a:prstClr val="black"/>
                </a:solidFill>
                <a:latin typeface="Calibri" panose="020F0502020204030204"/>
              </a:rPr>
              <a:t> and reconsider expected resolution state</a:t>
            </a:r>
          </a:p>
        </p:txBody>
      </p:sp>
      <p:sp>
        <p:nvSpPr>
          <p:cNvPr id="34" name="Rectangle 33"/>
          <p:cNvSpPr/>
          <p:nvPr/>
        </p:nvSpPr>
        <p:spPr>
          <a:xfrm>
            <a:off x="5904583" y="5562105"/>
            <a:ext cx="1719446" cy="20611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900" dirty="0">
                <a:solidFill>
                  <a:prstClr val="black"/>
                </a:solidFill>
                <a:latin typeface="Calibri" panose="020F0502020204030204"/>
              </a:rPr>
              <a:t>18. Jump pack to 8.</a:t>
            </a:r>
          </a:p>
        </p:txBody>
      </p:sp>
      <p:cxnSp>
        <p:nvCxnSpPr>
          <p:cNvPr id="41" name="Straight Arrow Connector 40"/>
          <p:cNvCxnSpPr>
            <a:stCxn id="12" idx="3"/>
            <a:endCxn id="28" idx="1"/>
          </p:cNvCxnSpPr>
          <p:nvPr/>
        </p:nvCxnSpPr>
        <p:spPr>
          <a:xfrm>
            <a:off x="4450552" y="3218639"/>
            <a:ext cx="112541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stCxn id="2" idx="2"/>
            <a:endCxn id="7" idx="0"/>
          </p:cNvCxnSpPr>
          <p:nvPr/>
        </p:nvCxnSpPr>
        <p:spPr>
          <a:xfrm flipH="1">
            <a:off x="3364157" y="1704997"/>
            <a:ext cx="549" cy="1068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a:stCxn id="7" idx="2"/>
            <a:endCxn id="11" idx="0"/>
          </p:cNvCxnSpPr>
          <p:nvPr/>
        </p:nvCxnSpPr>
        <p:spPr>
          <a:xfrm>
            <a:off x="3364157" y="2013319"/>
            <a:ext cx="549" cy="793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a:stCxn id="11" idx="2"/>
            <a:endCxn id="13" idx="0"/>
          </p:cNvCxnSpPr>
          <p:nvPr/>
        </p:nvCxnSpPr>
        <p:spPr>
          <a:xfrm flipH="1">
            <a:off x="3363332" y="2390662"/>
            <a:ext cx="1375" cy="793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a:stCxn id="13" idx="2"/>
            <a:endCxn id="17" idx="0"/>
          </p:cNvCxnSpPr>
          <p:nvPr/>
        </p:nvCxnSpPr>
        <p:spPr>
          <a:xfrm flipH="1">
            <a:off x="3361957" y="2669101"/>
            <a:ext cx="1375" cy="8621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17" idx="2"/>
            <a:endCxn id="12" idx="0"/>
          </p:cNvCxnSpPr>
          <p:nvPr/>
        </p:nvCxnSpPr>
        <p:spPr>
          <a:xfrm flipH="1">
            <a:off x="3360582" y="3023196"/>
            <a:ext cx="1375" cy="729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a:stCxn id="12" idx="2"/>
            <a:endCxn id="18" idx="0"/>
          </p:cNvCxnSpPr>
          <p:nvPr/>
        </p:nvCxnSpPr>
        <p:spPr>
          <a:xfrm>
            <a:off x="3360582" y="3341131"/>
            <a:ext cx="1375" cy="729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18" idx="2"/>
            <a:endCxn id="19" idx="0"/>
          </p:cNvCxnSpPr>
          <p:nvPr/>
        </p:nvCxnSpPr>
        <p:spPr>
          <a:xfrm flipH="1">
            <a:off x="3360581" y="3617302"/>
            <a:ext cx="1376" cy="1133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a:stCxn id="19" idx="2"/>
            <a:endCxn id="14" idx="0"/>
          </p:cNvCxnSpPr>
          <p:nvPr/>
        </p:nvCxnSpPr>
        <p:spPr>
          <a:xfrm>
            <a:off x="3360581" y="4054726"/>
            <a:ext cx="1376" cy="1141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a:stCxn id="14" idx="2"/>
            <a:endCxn id="27" idx="0"/>
          </p:cNvCxnSpPr>
          <p:nvPr/>
        </p:nvCxnSpPr>
        <p:spPr>
          <a:xfrm>
            <a:off x="3361957" y="4466840"/>
            <a:ext cx="0" cy="11017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a:stCxn id="8" idx="3"/>
            <a:endCxn id="7" idx="1"/>
          </p:cNvCxnSpPr>
          <p:nvPr/>
        </p:nvCxnSpPr>
        <p:spPr>
          <a:xfrm>
            <a:off x="1786261" y="1912565"/>
            <a:ext cx="487100" cy="0"/>
          </a:xfrm>
          <a:prstGeom prst="straightConnector1">
            <a:avLst/>
          </a:prstGeom>
          <a:ln>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28" idx="2"/>
            <a:endCxn id="15" idx="0"/>
          </p:cNvCxnSpPr>
          <p:nvPr/>
        </p:nvCxnSpPr>
        <p:spPr>
          <a:xfrm>
            <a:off x="6764306" y="3575382"/>
            <a:ext cx="0" cy="1028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a:stCxn id="15" idx="2"/>
            <a:endCxn id="29" idx="0"/>
          </p:cNvCxnSpPr>
          <p:nvPr/>
        </p:nvCxnSpPr>
        <p:spPr>
          <a:xfrm>
            <a:off x="6764306" y="4317845"/>
            <a:ext cx="0" cy="1173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a:stCxn id="29" idx="2"/>
            <a:endCxn id="16" idx="0"/>
          </p:cNvCxnSpPr>
          <p:nvPr/>
        </p:nvCxnSpPr>
        <p:spPr>
          <a:xfrm>
            <a:off x="6764306" y="5029320"/>
            <a:ext cx="0" cy="1173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a:stCxn id="16" idx="2"/>
            <a:endCxn id="34" idx="0"/>
          </p:cNvCxnSpPr>
          <p:nvPr/>
        </p:nvCxnSpPr>
        <p:spPr>
          <a:xfrm>
            <a:off x="6764306" y="5444708"/>
            <a:ext cx="0" cy="1173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6" name="Freeform 85"/>
          <p:cNvSpPr/>
          <p:nvPr/>
        </p:nvSpPr>
        <p:spPr>
          <a:xfrm>
            <a:off x="4336155" y="1536457"/>
            <a:ext cx="4098750" cy="4342277"/>
          </a:xfrm>
          <a:custGeom>
            <a:avLst/>
            <a:gdLst>
              <a:gd name="connsiteX0" fmla="*/ 3221783 w 5465000"/>
              <a:gd name="connsiteY0" fmla="*/ 5671038 h 5789703"/>
              <a:gd name="connsiteX1" fmla="*/ 3432798 w 5465000"/>
              <a:gd name="connsiteY1" fmla="*/ 5785338 h 5789703"/>
              <a:gd name="connsiteX2" fmla="*/ 3678983 w 5465000"/>
              <a:gd name="connsiteY2" fmla="*/ 5767754 h 5789703"/>
              <a:gd name="connsiteX3" fmla="*/ 4101014 w 5465000"/>
              <a:gd name="connsiteY3" fmla="*/ 5776546 h 5789703"/>
              <a:gd name="connsiteX4" fmla="*/ 4751645 w 5465000"/>
              <a:gd name="connsiteY4" fmla="*/ 5732584 h 5789703"/>
              <a:gd name="connsiteX5" fmla="*/ 5164883 w 5465000"/>
              <a:gd name="connsiteY5" fmla="*/ 5600700 h 5789703"/>
              <a:gd name="connsiteX6" fmla="*/ 5331937 w 5465000"/>
              <a:gd name="connsiteY6" fmla="*/ 5064369 h 5789703"/>
              <a:gd name="connsiteX7" fmla="*/ 5375898 w 5465000"/>
              <a:gd name="connsiteY7" fmla="*/ 1292469 h 5789703"/>
              <a:gd name="connsiteX8" fmla="*/ 4083429 w 5465000"/>
              <a:gd name="connsiteY8" fmla="*/ 290146 h 5789703"/>
              <a:gd name="connsiteX9" fmla="*/ 1331437 w 5465000"/>
              <a:gd name="connsiteY9" fmla="*/ 35169 h 5789703"/>
              <a:gd name="connsiteX10" fmla="*/ 109306 w 5465000"/>
              <a:gd name="connsiteY10" fmla="*/ 8792 h 5789703"/>
              <a:gd name="connsiteX11" fmla="*/ 135683 w 5465000"/>
              <a:gd name="connsiteY11" fmla="*/ 0 h 5789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65000" h="5789703">
                <a:moveTo>
                  <a:pt x="3221783" y="5671038"/>
                </a:moveTo>
                <a:cubicBezTo>
                  <a:pt x="3289190" y="5720128"/>
                  <a:pt x="3356598" y="5769219"/>
                  <a:pt x="3432798" y="5785338"/>
                </a:cubicBezTo>
                <a:cubicBezTo>
                  <a:pt x="3508998" y="5801457"/>
                  <a:pt x="3678983" y="5767754"/>
                  <a:pt x="3678983" y="5767754"/>
                </a:cubicBezTo>
                <a:cubicBezTo>
                  <a:pt x="3790352" y="5766289"/>
                  <a:pt x="3922237" y="5782408"/>
                  <a:pt x="4101014" y="5776546"/>
                </a:cubicBezTo>
                <a:cubicBezTo>
                  <a:pt x="4279791" y="5770684"/>
                  <a:pt x="4574333" y="5761892"/>
                  <a:pt x="4751645" y="5732584"/>
                </a:cubicBezTo>
                <a:cubicBezTo>
                  <a:pt x="4928957" y="5703276"/>
                  <a:pt x="5068168" y="5712069"/>
                  <a:pt x="5164883" y="5600700"/>
                </a:cubicBezTo>
                <a:cubicBezTo>
                  <a:pt x="5261598" y="5489331"/>
                  <a:pt x="5296768" y="5782407"/>
                  <a:pt x="5331937" y="5064369"/>
                </a:cubicBezTo>
                <a:cubicBezTo>
                  <a:pt x="5367106" y="4346331"/>
                  <a:pt x="5583983" y="2088173"/>
                  <a:pt x="5375898" y="1292469"/>
                </a:cubicBezTo>
                <a:cubicBezTo>
                  <a:pt x="5167813" y="496765"/>
                  <a:pt x="4757506" y="499696"/>
                  <a:pt x="4083429" y="290146"/>
                </a:cubicBezTo>
                <a:cubicBezTo>
                  <a:pt x="3409352" y="80596"/>
                  <a:pt x="1993791" y="82061"/>
                  <a:pt x="1331437" y="35169"/>
                </a:cubicBezTo>
                <a:cubicBezTo>
                  <a:pt x="669083" y="-11723"/>
                  <a:pt x="308598" y="14653"/>
                  <a:pt x="109306" y="8792"/>
                </a:cubicBezTo>
                <a:cubicBezTo>
                  <a:pt x="-89986" y="2931"/>
                  <a:pt x="22848" y="1465"/>
                  <a:pt x="135683"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GB" sz="1350">
              <a:solidFill>
                <a:prstClr val="white"/>
              </a:solidFill>
              <a:latin typeface="Calibri" panose="020F0502020204030204"/>
            </a:endParaRPr>
          </a:p>
        </p:txBody>
      </p:sp>
    </p:spTree>
    <p:extLst>
      <p:ext uri="{BB962C8B-B14F-4D97-AF65-F5344CB8AC3E}">
        <p14:creationId xmlns:p14="http://schemas.microsoft.com/office/powerpoint/2010/main" val="4749925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2590A314-C5A1-482F-A235-BA7BF27AC998}"/>
              </a:ext>
            </a:extLst>
          </p:cNvPr>
          <p:cNvSpPr>
            <a:spLocks noGrp="1"/>
          </p:cNvSpPr>
          <p:nvPr>
            <p:ph type="sldNum" sz="quarter" idx="12"/>
          </p:nvPr>
        </p:nvSpPr>
        <p:spPr/>
        <p:txBody>
          <a:bodyPr/>
          <a:lstStyle/>
          <a:p>
            <a:fld id="{B6F15528-21DE-4FAA-801E-634DDDAF4B2B}" type="slidenum">
              <a:rPr lang="en-US" smtClean="0"/>
              <a:pPr/>
              <a:t>16</a:t>
            </a:fld>
            <a:endParaRPr lang="en-US" dirty="0"/>
          </a:p>
        </p:txBody>
      </p:sp>
      <p:sp>
        <p:nvSpPr>
          <p:cNvPr id="7" name="Content Placeholder 6">
            <a:extLst>
              <a:ext uri="{FF2B5EF4-FFF2-40B4-BE49-F238E27FC236}">
                <a16:creationId xmlns:a16="http://schemas.microsoft.com/office/drawing/2014/main" id="{43ADAB00-173D-4E5B-8D0C-5B8EF6D7D190}"/>
              </a:ext>
            </a:extLst>
          </p:cNvPr>
          <p:cNvSpPr>
            <a:spLocks noGrp="1"/>
          </p:cNvSpPr>
          <p:nvPr>
            <p:ph idx="1"/>
          </p:nvPr>
        </p:nvSpPr>
        <p:spPr/>
        <p:txBody>
          <a:bodyPr>
            <a:normAutofit fontScale="85000" lnSpcReduction="20000"/>
          </a:bodyPr>
          <a:lstStyle/>
          <a:p>
            <a:r>
              <a:rPr lang="en-US" dirty="0" smtClean="0"/>
              <a:t>Those who are responsible for services look out for relevant vulnerabilities and report them</a:t>
            </a:r>
          </a:p>
          <a:p>
            <a:r>
              <a:rPr lang="en-US" dirty="0" smtClean="0"/>
              <a:t>SVG-RAT then finds relevant people to form the issue RAT or </a:t>
            </a:r>
            <a:r>
              <a:rPr lang="en-US" dirty="0" err="1" smtClean="0"/>
              <a:t>iRAT</a:t>
            </a:r>
            <a:r>
              <a:rPr lang="en-US" dirty="0" smtClean="0"/>
              <a:t>. </a:t>
            </a:r>
          </a:p>
          <a:p>
            <a:r>
              <a:rPr lang="en-US" dirty="0" err="1" smtClean="0"/>
              <a:t>iRAT</a:t>
            </a:r>
            <a:r>
              <a:rPr lang="en-US" dirty="0" smtClean="0"/>
              <a:t> does investigation and risk assessment, works out how to mitigate. </a:t>
            </a:r>
          </a:p>
          <a:p>
            <a:r>
              <a:rPr lang="en-US" dirty="0" smtClean="0"/>
              <a:t>Then advisories on what to do relevant to different services can be made</a:t>
            </a:r>
          </a:p>
          <a:p>
            <a:pPr lvl="1"/>
            <a:r>
              <a:rPr lang="en-US" dirty="0" smtClean="0"/>
              <a:t>In many cases just update software</a:t>
            </a:r>
          </a:p>
          <a:p>
            <a:r>
              <a:rPr lang="en-US" dirty="0" smtClean="0"/>
              <a:t>So a consistent risk assessment is provided, advice on how to act is produced,  but by the </a:t>
            </a:r>
            <a:r>
              <a:rPr lang="en-US" dirty="0" err="1" smtClean="0"/>
              <a:t>iRAT</a:t>
            </a:r>
            <a:r>
              <a:rPr lang="en-US" dirty="0" smtClean="0"/>
              <a:t> not SVG-RAT.</a:t>
            </a:r>
          </a:p>
          <a:p>
            <a:r>
              <a:rPr lang="en-US" dirty="0" smtClean="0"/>
              <a:t>SVG-RAT becomes more of a coordinator, less of an investigator, ensures process runs and there is a consistent approach</a:t>
            </a:r>
          </a:p>
          <a:p>
            <a:r>
              <a:rPr lang="en-US" dirty="0" smtClean="0"/>
              <a:t>People who are experts in various services help one another avoid incidents due to software vulnerabilities via the SVG procedure</a:t>
            </a:r>
          </a:p>
          <a:p>
            <a:endParaRPr lang="en-US" dirty="0" smtClean="0"/>
          </a:p>
          <a:p>
            <a:endParaRPr lang="en-US" dirty="0" smtClean="0"/>
          </a:p>
          <a:p>
            <a:pPr marL="0" indent="0">
              <a:buNone/>
            </a:pPr>
            <a:endParaRPr lang="en-US" dirty="0"/>
          </a:p>
          <a:p>
            <a:endParaRPr lang="en-GB" dirty="0" smtClean="0"/>
          </a:p>
        </p:txBody>
      </p:sp>
      <p:sp>
        <p:nvSpPr>
          <p:cNvPr id="4" name="Segnaposto data 3">
            <a:extLst>
              <a:ext uri="{FF2B5EF4-FFF2-40B4-BE49-F238E27FC236}">
                <a16:creationId xmlns:a16="http://schemas.microsoft.com/office/drawing/2014/main" id="{9CF30384-3BED-42C2-80FF-47E16F0A1846}"/>
              </a:ext>
            </a:extLst>
          </p:cNvPr>
          <p:cNvSpPr>
            <a:spLocks noGrp="1"/>
          </p:cNvSpPr>
          <p:nvPr>
            <p:ph type="dt" sz="half" idx="10"/>
          </p:nvPr>
        </p:nvSpPr>
        <p:spPr/>
        <p:txBody>
          <a:bodyPr/>
          <a:lstStyle/>
          <a:p>
            <a:fld id="{E54001B5-B95B-462E-8635-9377F5C68A92}" type="datetime1">
              <a:rPr lang="en-GB" smtClean="0"/>
              <a:t>21/10/2019</a:t>
            </a:fld>
            <a:endParaRPr lang="en-US" dirty="0"/>
          </a:p>
        </p:txBody>
      </p:sp>
      <p:sp>
        <p:nvSpPr>
          <p:cNvPr id="6" name="Title 5">
            <a:extLst>
              <a:ext uri="{FF2B5EF4-FFF2-40B4-BE49-F238E27FC236}">
                <a16:creationId xmlns:a16="http://schemas.microsoft.com/office/drawing/2014/main" id="{8BDBFB44-3B0D-4599-ADC0-0814ED00B42B}"/>
              </a:ext>
            </a:extLst>
          </p:cNvPr>
          <p:cNvSpPr>
            <a:spLocks noGrp="1"/>
          </p:cNvSpPr>
          <p:nvPr>
            <p:ph type="title"/>
          </p:nvPr>
        </p:nvSpPr>
        <p:spPr/>
        <p:txBody>
          <a:bodyPr>
            <a:normAutofit fontScale="90000"/>
          </a:bodyPr>
          <a:lstStyle/>
          <a:p>
            <a:r>
              <a:rPr lang="en-GB" dirty="0" smtClean="0"/>
              <a:t>Main Change</a:t>
            </a:r>
            <a:endParaRPr lang="en-GB" dirty="0"/>
          </a:p>
        </p:txBody>
      </p:sp>
    </p:spTree>
    <p:extLst>
      <p:ext uri="{BB962C8B-B14F-4D97-AF65-F5344CB8AC3E}">
        <p14:creationId xmlns:p14="http://schemas.microsoft.com/office/powerpoint/2010/main" val="34453351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17</a:t>
            </a:fld>
            <a:endParaRPr lang="en-US" dirty="0"/>
          </a:p>
        </p:txBody>
      </p:sp>
      <p:sp>
        <p:nvSpPr>
          <p:cNvPr id="3" name="Content Placeholder 2"/>
          <p:cNvSpPr>
            <a:spLocks noGrp="1"/>
          </p:cNvSpPr>
          <p:nvPr>
            <p:ph idx="1"/>
          </p:nvPr>
        </p:nvSpPr>
        <p:spPr/>
        <p:txBody>
          <a:bodyPr>
            <a:normAutofit fontScale="92500" lnSpcReduction="20000"/>
          </a:bodyPr>
          <a:lstStyle/>
          <a:p>
            <a:r>
              <a:rPr lang="en-GB" dirty="0" smtClean="0"/>
              <a:t>Hard to make it work</a:t>
            </a:r>
          </a:p>
          <a:p>
            <a:r>
              <a:rPr lang="en-GB" dirty="0" smtClean="0"/>
              <a:t>Don’t have a nice database of what software services depend on, who are the experts</a:t>
            </a:r>
          </a:p>
          <a:p>
            <a:pPr lvl="0"/>
            <a:r>
              <a:rPr lang="en-US" sz="2600" dirty="0">
                <a:solidFill>
                  <a:srgbClr val="515151">
                    <a:lumMod val="75000"/>
                  </a:srgbClr>
                </a:solidFill>
              </a:rPr>
              <a:t>When a new software vulnerability is reported:- </a:t>
            </a:r>
          </a:p>
          <a:p>
            <a:pPr lvl="1"/>
            <a:r>
              <a:rPr lang="en-US" sz="2400" dirty="0">
                <a:solidFill>
                  <a:srgbClr val="515151">
                    <a:lumMod val="75000"/>
                  </a:srgbClr>
                </a:solidFill>
              </a:rPr>
              <a:t>Need to be able to work out whether the vulnerability is in </a:t>
            </a:r>
            <a:r>
              <a:rPr lang="en-US" sz="2400" dirty="0" smtClean="0">
                <a:solidFill>
                  <a:srgbClr val="515151">
                    <a:lumMod val="75000"/>
                  </a:srgbClr>
                </a:solidFill>
              </a:rPr>
              <a:t>scope</a:t>
            </a:r>
          </a:p>
          <a:p>
            <a:pPr lvl="1"/>
            <a:r>
              <a:rPr lang="en-US" sz="2400" dirty="0">
                <a:solidFill>
                  <a:srgbClr val="515151">
                    <a:lumMod val="75000"/>
                  </a:srgbClr>
                </a:solidFill>
              </a:rPr>
              <a:t>Scope </a:t>
            </a:r>
            <a:r>
              <a:rPr lang="en-US" sz="2400" dirty="0" smtClean="0">
                <a:solidFill>
                  <a:srgbClr val="515151">
                    <a:lumMod val="75000"/>
                  </a:srgbClr>
                </a:solidFill>
              </a:rPr>
              <a:t>may be </a:t>
            </a:r>
            <a:r>
              <a:rPr lang="en-US" sz="2400" dirty="0">
                <a:solidFill>
                  <a:srgbClr val="515151">
                    <a:lumMod val="75000"/>
                  </a:srgbClr>
                </a:solidFill>
              </a:rPr>
              <a:t>services in the EOSC-hub</a:t>
            </a:r>
          </a:p>
          <a:p>
            <a:pPr lvl="2"/>
            <a:r>
              <a:rPr lang="en-US" sz="2200" dirty="0">
                <a:solidFill>
                  <a:srgbClr val="515151">
                    <a:lumMod val="75000"/>
                  </a:srgbClr>
                </a:solidFill>
              </a:rPr>
              <a:t>EGI, EUDAT, others in the catalogue</a:t>
            </a:r>
          </a:p>
          <a:p>
            <a:pPr lvl="1"/>
            <a:r>
              <a:rPr lang="en-US" sz="2400" dirty="0" smtClean="0">
                <a:solidFill>
                  <a:srgbClr val="515151">
                    <a:lumMod val="75000"/>
                  </a:srgbClr>
                </a:solidFill>
              </a:rPr>
              <a:t>But what software is it dependent on?</a:t>
            </a:r>
            <a:endParaRPr lang="en-US" sz="2400" dirty="0">
              <a:solidFill>
                <a:srgbClr val="515151">
                  <a:lumMod val="75000"/>
                </a:srgbClr>
              </a:solidFill>
            </a:endParaRPr>
          </a:p>
          <a:p>
            <a:r>
              <a:rPr lang="en-US" sz="2600" dirty="0">
                <a:solidFill>
                  <a:srgbClr val="515151">
                    <a:lumMod val="75000"/>
                  </a:srgbClr>
                </a:solidFill>
              </a:rPr>
              <a:t>Need to be able to contact the appropriate experts easily  </a:t>
            </a:r>
          </a:p>
          <a:p>
            <a:pPr lvl="1"/>
            <a:r>
              <a:rPr lang="en-US" sz="2400" dirty="0">
                <a:solidFill>
                  <a:srgbClr val="515151">
                    <a:lumMod val="75000"/>
                  </a:srgbClr>
                </a:solidFill>
              </a:rPr>
              <a:t>Software developers</a:t>
            </a:r>
          </a:p>
          <a:p>
            <a:pPr lvl="1"/>
            <a:r>
              <a:rPr lang="en-US" sz="2400" dirty="0">
                <a:solidFill>
                  <a:srgbClr val="515151">
                    <a:lumMod val="75000"/>
                  </a:srgbClr>
                </a:solidFill>
              </a:rPr>
              <a:t>Those who set up services which depend on the software</a:t>
            </a:r>
          </a:p>
          <a:p>
            <a:r>
              <a:rPr lang="en-US" sz="2600" dirty="0">
                <a:solidFill>
                  <a:srgbClr val="515151">
                    <a:lumMod val="75000"/>
                  </a:srgbClr>
                </a:solidFill>
              </a:rPr>
              <a:t>Then set up an issue Risk Assessment Team (</a:t>
            </a:r>
            <a:r>
              <a:rPr lang="en-US" sz="2600" dirty="0" err="1">
                <a:solidFill>
                  <a:srgbClr val="515151">
                    <a:lumMod val="75000"/>
                  </a:srgbClr>
                </a:solidFill>
              </a:rPr>
              <a:t>iRAT</a:t>
            </a:r>
            <a:r>
              <a:rPr lang="en-US" sz="2600" dirty="0">
                <a:solidFill>
                  <a:srgbClr val="515151">
                    <a:lumMod val="75000"/>
                  </a:srgbClr>
                </a:solidFill>
              </a:rPr>
              <a:t>) to handle this </a:t>
            </a:r>
            <a:r>
              <a:rPr lang="en-US" sz="2600" dirty="0" smtClean="0">
                <a:solidFill>
                  <a:srgbClr val="515151">
                    <a:lumMod val="75000"/>
                  </a:srgbClr>
                </a:solidFill>
              </a:rPr>
              <a:t>vulnerability</a:t>
            </a:r>
            <a:endParaRPr lang="en-GB" dirty="0" smtClean="0"/>
          </a:p>
        </p:txBody>
      </p:sp>
      <p:sp>
        <p:nvSpPr>
          <p:cNvPr id="4" name="Date Placeholder 3"/>
          <p:cNvSpPr>
            <a:spLocks noGrp="1"/>
          </p:cNvSpPr>
          <p:nvPr>
            <p:ph type="dt" sz="half" idx="10"/>
          </p:nvPr>
        </p:nvSpPr>
        <p:spPr/>
        <p:txBody>
          <a:bodyPr/>
          <a:lstStyle/>
          <a:p>
            <a:fld id="{83B5ABD0-EC19-4A83-89AE-D84C2568D126}" type="datetime1">
              <a:rPr lang="en-GB" smtClean="0"/>
              <a:pPr/>
              <a:t>21/10/2019</a:t>
            </a:fld>
            <a:endParaRPr lang="en-US" dirty="0"/>
          </a:p>
        </p:txBody>
      </p:sp>
      <p:sp>
        <p:nvSpPr>
          <p:cNvPr id="5" name="Title 4"/>
          <p:cNvSpPr>
            <a:spLocks noGrp="1"/>
          </p:cNvSpPr>
          <p:nvPr>
            <p:ph type="title"/>
          </p:nvPr>
        </p:nvSpPr>
        <p:spPr/>
        <p:txBody>
          <a:bodyPr>
            <a:normAutofit fontScale="90000"/>
          </a:bodyPr>
          <a:lstStyle/>
          <a:p>
            <a:r>
              <a:rPr lang="en-GB" dirty="0" smtClean="0"/>
              <a:t>But</a:t>
            </a:r>
            <a:endParaRPr lang="en-GB" dirty="0"/>
          </a:p>
        </p:txBody>
      </p:sp>
    </p:spTree>
    <p:extLst>
      <p:ext uri="{BB962C8B-B14F-4D97-AF65-F5344CB8AC3E}">
        <p14:creationId xmlns:p14="http://schemas.microsoft.com/office/powerpoint/2010/main" val="34815923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2590A314-C5A1-482F-A235-BA7BF27AC998}"/>
              </a:ext>
            </a:extLst>
          </p:cNvPr>
          <p:cNvSpPr>
            <a:spLocks noGrp="1"/>
          </p:cNvSpPr>
          <p:nvPr>
            <p:ph type="sldNum" sz="quarter" idx="12"/>
          </p:nvPr>
        </p:nvSpPr>
        <p:spPr/>
        <p:txBody>
          <a:bodyPr/>
          <a:lstStyle/>
          <a:p>
            <a:fld id="{B6F15528-21DE-4FAA-801E-634DDDAF4B2B}" type="slidenum">
              <a:rPr lang="en-US" smtClean="0"/>
              <a:pPr/>
              <a:t>18</a:t>
            </a:fld>
            <a:endParaRPr lang="en-US" dirty="0"/>
          </a:p>
        </p:txBody>
      </p:sp>
      <p:sp>
        <p:nvSpPr>
          <p:cNvPr id="7" name="Content Placeholder 6">
            <a:extLst>
              <a:ext uri="{FF2B5EF4-FFF2-40B4-BE49-F238E27FC236}">
                <a16:creationId xmlns:a16="http://schemas.microsoft.com/office/drawing/2014/main" id="{43ADAB00-173D-4E5B-8D0C-5B8EF6D7D190}"/>
              </a:ext>
            </a:extLst>
          </p:cNvPr>
          <p:cNvSpPr>
            <a:spLocks noGrp="1"/>
          </p:cNvSpPr>
          <p:nvPr>
            <p:ph idx="1"/>
          </p:nvPr>
        </p:nvSpPr>
        <p:spPr/>
        <p:txBody>
          <a:bodyPr>
            <a:normAutofit fontScale="77500" lnSpcReduction="20000"/>
          </a:bodyPr>
          <a:lstStyle/>
          <a:p>
            <a:r>
              <a:rPr lang="en-GB" dirty="0" smtClean="0"/>
              <a:t>How to determine scope and form the </a:t>
            </a:r>
            <a:r>
              <a:rPr lang="en-GB" dirty="0" err="1" smtClean="0"/>
              <a:t>iRAT</a:t>
            </a:r>
            <a:r>
              <a:rPr lang="en-GB" dirty="0" smtClean="0"/>
              <a:t>?</a:t>
            </a:r>
          </a:p>
          <a:p>
            <a:r>
              <a:rPr lang="en-GB" dirty="0" smtClean="0"/>
              <a:t>For EGI UMD/CMD software (i.e. our repositories) – simple to contact the right people </a:t>
            </a:r>
          </a:p>
          <a:p>
            <a:pPr lvl="1"/>
            <a:r>
              <a:rPr lang="en-GB" dirty="0" smtClean="0"/>
              <a:t>And by definition in scope</a:t>
            </a:r>
          </a:p>
          <a:p>
            <a:r>
              <a:rPr lang="en-GB" dirty="0"/>
              <a:t>For the services, the difficult bits are how to find who to contact and what services are using what </a:t>
            </a:r>
            <a:r>
              <a:rPr lang="en-GB" dirty="0" smtClean="0"/>
              <a:t>software</a:t>
            </a:r>
          </a:p>
          <a:p>
            <a:r>
              <a:rPr lang="en-GB" dirty="0" smtClean="0"/>
              <a:t>Ideally we’d have a database of </a:t>
            </a:r>
            <a:r>
              <a:rPr lang="en-US" dirty="0"/>
              <a:t>software used and contacts/experts </a:t>
            </a:r>
            <a:r>
              <a:rPr lang="en-US" dirty="0" smtClean="0"/>
              <a:t>for </a:t>
            </a:r>
            <a:r>
              <a:rPr lang="en-GB" dirty="0" smtClean="0"/>
              <a:t>all services in EOSC-hub service catalogue</a:t>
            </a:r>
          </a:p>
          <a:p>
            <a:pPr lvl="1"/>
            <a:r>
              <a:rPr lang="en-GB" dirty="0" smtClean="0"/>
              <a:t>But we don’t have </a:t>
            </a:r>
            <a:r>
              <a:rPr lang="en-GB" dirty="0" smtClean="0"/>
              <a:t>it - yet</a:t>
            </a:r>
            <a:endParaRPr lang="en-GB" dirty="0" smtClean="0"/>
          </a:p>
          <a:p>
            <a:r>
              <a:rPr lang="en-GB" dirty="0" smtClean="0"/>
              <a:t>To start, we could consider service contacts/security contacts from definitive list/database of services and contacts</a:t>
            </a:r>
          </a:p>
          <a:p>
            <a:pPr lvl="1"/>
            <a:r>
              <a:rPr lang="en-GB" dirty="0" smtClean="0"/>
              <a:t>Except we don’t have that either</a:t>
            </a:r>
          </a:p>
          <a:p>
            <a:r>
              <a:rPr lang="en-GB" dirty="0" smtClean="0"/>
              <a:t>For EGI have the GOCDB which defines sites and services</a:t>
            </a:r>
          </a:p>
          <a:p>
            <a:pPr lvl="1"/>
            <a:r>
              <a:rPr lang="en-GB" dirty="0" smtClean="0"/>
              <a:t>But this is all sites, does not tell us where the experts are or what software is used</a:t>
            </a:r>
          </a:p>
          <a:p>
            <a:pPr marL="342900" lvl="1" indent="0">
              <a:buNone/>
            </a:pPr>
            <a:endParaRPr lang="en-GB" dirty="0" smtClean="0"/>
          </a:p>
        </p:txBody>
      </p:sp>
      <p:sp>
        <p:nvSpPr>
          <p:cNvPr id="4" name="Segnaposto data 3">
            <a:extLst>
              <a:ext uri="{FF2B5EF4-FFF2-40B4-BE49-F238E27FC236}">
                <a16:creationId xmlns:a16="http://schemas.microsoft.com/office/drawing/2014/main" id="{9CF30384-3BED-42C2-80FF-47E16F0A1846}"/>
              </a:ext>
            </a:extLst>
          </p:cNvPr>
          <p:cNvSpPr>
            <a:spLocks noGrp="1"/>
          </p:cNvSpPr>
          <p:nvPr>
            <p:ph type="dt" sz="half" idx="10"/>
          </p:nvPr>
        </p:nvSpPr>
        <p:spPr/>
        <p:txBody>
          <a:bodyPr/>
          <a:lstStyle/>
          <a:p>
            <a:fld id="{E54001B5-B95B-462E-8635-9377F5C68A92}" type="datetime1">
              <a:rPr lang="en-GB" smtClean="0"/>
              <a:t>21/10/2019</a:t>
            </a:fld>
            <a:endParaRPr lang="en-US" dirty="0"/>
          </a:p>
        </p:txBody>
      </p:sp>
      <p:sp>
        <p:nvSpPr>
          <p:cNvPr id="6" name="Title 5">
            <a:extLst>
              <a:ext uri="{FF2B5EF4-FFF2-40B4-BE49-F238E27FC236}">
                <a16:creationId xmlns:a16="http://schemas.microsoft.com/office/drawing/2014/main" id="{8BDBFB44-3B0D-4599-ADC0-0814ED00B42B}"/>
              </a:ext>
            </a:extLst>
          </p:cNvPr>
          <p:cNvSpPr>
            <a:spLocks noGrp="1"/>
          </p:cNvSpPr>
          <p:nvPr>
            <p:ph type="title"/>
          </p:nvPr>
        </p:nvSpPr>
        <p:spPr/>
        <p:txBody>
          <a:bodyPr>
            <a:normAutofit fontScale="90000"/>
          </a:bodyPr>
          <a:lstStyle/>
          <a:p>
            <a:r>
              <a:rPr lang="en-GB" dirty="0" smtClean="0"/>
              <a:t>Tricky bit</a:t>
            </a:r>
            <a:endParaRPr lang="en-GB" dirty="0"/>
          </a:p>
        </p:txBody>
      </p:sp>
    </p:spTree>
    <p:extLst>
      <p:ext uri="{BB962C8B-B14F-4D97-AF65-F5344CB8AC3E}">
        <p14:creationId xmlns:p14="http://schemas.microsoft.com/office/powerpoint/2010/main" val="41893367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2590A314-C5A1-482F-A235-BA7BF27AC998}"/>
              </a:ext>
            </a:extLst>
          </p:cNvPr>
          <p:cNvSpPr>
            <a:spLocks noGrp="1"/>
          </p:cNvSpPr>
          <p:nvPr>
            <p:ph type="sldNum" sz="quarter" idx="12"/>
          </p:nvPr>
        </p:nvSpPr>
        <p:spPr/>
        <p:txBody>
          <a:bodyPr/>
          <a:lstStyle/>
          <a:p>
            <a:fld id="{B6F15528-21DE-4FAA-801E-634DDDAF4B2B}" type="slidenum">
              <a:rPr lang="en-US" smtClean="0"/>
              <a:pPr/>
              <a:t>19</a:t>
            </a:fld>
            <a:endParaRPr lang="en-US" dirty="0"/>
          </a:p>
        </p:txBody>
      </p:sp>
      <p:sp>
        <p:nvSpPr>
          <p:cNvPr id="7" name="Content Placeholder 6">
            <a:extLst>
              <a:ext uri="{FF2B5EF4-FFF2-40B4-BE49-F238E27FC236}">
                <a16:creationId xmlns:a16="http://schemas.microsoft.com/office/drawing/2014/main" id="{43ADAB00-173D-4E5B-8D0C-5B8EF6D7D190}"/>
              </a:ext>
            </a:extLst>
          </p:cNvPr>
          <p:cNvSpPr>
            <a:spLocks noGrp="1"/>
          </p:cNvSpPr>
          <p:nvPr>
            <p:ph idx="1"/>
          </p:nvPr>
        </p:nvSpPr>
        <p:spPr/>
        <p:txBody>
          <a:bodyPr>
            <a:normAutofit fontScale="85000" lnSpcReduction="20000"/>
          </a:bodyPr>
          <a:lstStyle/>
          <a:p>
            <a:r>
              <a:rPr lang="en-GB" dirty="0" smtClean="0"/>
              <a:t>One suggestion is that services are responsible for their own security, (which they are anyway) and we do less concerning the details of ensuring sites are secure</a:t>
            </a:r>
          </a:p>
          <a:p>
            <a:pPr lvl="1"/>
            <a:r>
              <a:rPr lang="en-GB" dirty="0" smtClean="0"/>
              <a:t>But of course there are policies to guide them, training courses, tools etc.</a:t>
            </a:r>
          </a:p>
          <a:p>
            <a:r>
              <a:rPr lang="en-GB" dirty="0" smtClean="0"/>
              <a:t>Then SVG handles vulnerabilities in the UMD/CMD etc.</a:t>
            </a:r>
          </a:p>
          <a:p>
            <a:pPr lvl="1"/>
            <a:r>
              <a:rPr lang="en-GB" dirty="0" smtClean="0"/>
              <a:t>Plus alerts sites to serious vulnerabilities e.g. in </a:t>
            </a:r>
            <a:r>
              <a:rPr lang="en-GB" dirty="0" err="1" smtClean="0"/>
              <a:t>linux</a:t>
            </a:r>
            <a:endParaRPr lang="en-GB" dirty="0" smtClean="0"/>
          </a:p>
          <a:p>
            <a:pPr lvl="1"/>
            <a:r>
              <a:rPr lang="en-GB" dirty="0" smtClean="0"/>
              <a:t>Plus other software we have been handling and have contacts for</a:t>
            </a:r>
          </a:p>
          <a:p>
            <a:pPr lvl="1"/>
            <a:r>
              <a:rPr lang="en-GB" dirty="0" smtClean="0"/>
              <a:t>Other vulnerabilities down to sites/services</a:t>
            </a:r>
          </a:p>
          <a:p>
            <a:r>
              <a:rPr lang="en-GB" dirty="0" smtClean="0"/>
              <a:t>But we think we SVG can help with vulnerabilities in general </a:t>
            </a:r>
          </a:p>
          <a:p>
            <a:pPr lvl="1"/>
            <a:r>
              <a:rPr lang="en-GB" dirty="0" smtClean="0"/>
              <a:t>Wish to continue to have an SVG which encourages appropriate consistent handling of software vulnerabilities and uses all appropriate expertise to allow sites and services in the catalogue to effectively help one another</a:t>
            </a:r>
          </a:p>
        </p:txBody>
      </p:sp>
      <p:sp>
        <p:nvSpPr>
          <p:cNvPr id="4" name="Segnaposto data 3">
            <a:extLst>
              <a:ext uri="{FF2B5EF4-FFF2-40B4-BE49-F238E27FC236}">
                <a16:creationId xmlns:a16="http://schemas.microsoft.com/office/drawing/2014/main" id="{9CF30384-3BED-42C2-80FF-47E16F0A1846}"/>
              </a:ext>
            </a:extLst>
          </p:cNvPr>
          <p:cNvSpPr>
            <a:spLocks noGrp="1"/>
          </p:cNvSpPr>
          <p:nvPr>
            <p:ph type="dt" sz="half" idx="10"/>
          </p:nvPr>
        </p:nvSpPr>
        <p:spPr/>
        <p:txBody>
          <a:bodyPr/>
          <a:lstStyle/>
          <a:p>
            <a:fld id="{E54001B5-B95B-462E-8635-9377F5C68A92}" type="datetime1">
              <a:rPr lang="en-GB" smtClean="0"/>
              <a:t>21/10/2019</a:t>
            </a:fld>
            <a:endParaRPr lang="en-US" dirty="0"/>
          </a:p>
        </p:txBody>
      </p:sp>
      <p:sp>
        <p:nvSpPr>
          <p:cNvPr id="6" name="Title 5">
            <a:extLst>
              <a:ext uri="{FF2B5EF4-FFF2-40B4-BE49-F238E27FC236}">
                <a16:creationId xmlns:a16="http://schemas.microsoft.com/office/drawing/2014/main" id="{8BDBFB44-3B0D-4599-ADC0-0814ED00B42B}"/>
              </a:ext>
            </a:extLst>
          </p:cNvPr>
          <p:cNvSpPr>
            <a:spLocks noGrp="1"/>
          </p:cNvSpPr>
          <p:nvPr>
            <p:ph type="title"/>
          </p:nvPr>
        </p:nvSpPr>
        <p:spPr/>
        <p:txBody>
          <a:bodyPr>
            <a:normAutofit fontScale="90000"/>
          </a:bodyPr>
          <a:lstStyle/>
          <a:p>
            <a:r>
              <a:rPr lang="en-GB" dirty="0" smtClean="0"/>
              <a:t>Services responsible for their security</a:t>
            </a:r>
            <a:endParaRPr lang="en-GB" dirty="0"/>
          </a:p>
        </p:txBody>
      </p:sp>
    </p:spTree>
    <p:extLst>
      <p:ext uri="{BB962C8B-B14F-4D97-AF65-F5344CB8AC3E}">
        <p14:creationId xmlns:p14="http://schemas.microsoft.com/office/powerpoint/2010/main" val="29992688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2</a:t>
            </a:fld>
            <a:endParaRPr lang="en-US" dirty="0"/>
          </a:p>
        </p:txBody>
      </p:sp>
      <p:sp>
        <p:nvSpPr>
          <p:cNvPr id="3" name="Content Placeholder 2"/>
          <p:cNvSpPr>
            <a:spLocks noGrp="1"/>
          </p:cNvSpPr>
          <p:nvPr>
            <p:ph idx="1"/>
          </p:nvPr>
        </p:nvSpPr>
        <p:spPr/>
        <p:txBody>
          <a:bodyPr>
            <a:normAutofit fontScale="77500" lnSpcReduction="20000"/>
          </a:bodyPr>
          <a:lstStyle/>
          <a:p>
            <a:r>
              <a:rPr lang="en-GB" dirty="0" smtClean="0"/>
              <a:t>Around 2001 Grid computing started, enabling the sharing of distributed computing resources</a:t>
            </a:r>
          </a:p>
          <a:p>
            <a:r>
              <a:rPr lang="en-GB" dirty="0" smtClean="0"/>
              <a:t>In 2005 noted that some of the Grid enabling software used had security  problems, no-one was addressing them</a:t>
            </a:r>
          </a:p>
          <a:p>
            <a:pPr lvl="1"/>
            <a:r>
              <a:rPr lang="en-GB" dirty="0" smtClean="0"/>
              <a:t>Made a start and setup an e-mail list for Grid Vulnerabilities</a:t>
            </a:r>
          </a:p>
          <a:p>
            <a:r>
              <a:rPr lang="en-GB" dirty="0" smtClean="0"/>
              <a:t>EU funded series of projects “Enabling Grids for E-Science” ran from 2004 </a:t>
            </a:r>
            <a:r>
              <a:rPr lang="en-GB" smtClean="0"/>
              <a:t>to 2010 </a:t>
            </a:r>
            <a:endParaRPr lang="en-GB" dirty="0" smtClean="0"/>
          </a:p>
          <a:p>
            <a:r>
              <a:rPr lang="en-GB" dirty="0" smtClean="0"/>
              <a:t>In </a:t>
            </a:r>
            <a:r>
              <a:rPr lang="en-US" dirty="0" smtClean="0"/>
              <a:t>EGEE-II (2006-2008) I got funding for me to </a:t>
            </a:r>
            <a:r>
              <a:rPr lang="en-US" dirty="0"/>
              <a:t>set up a sustainable framework for vulnerability handling </a:t>
            </a:r>
            <a:r>
              <a:rPr lang="en-US" dirty="0" smtClean="0"/>
              <a:t>for the distributed infrastructure</a:t>
            </a:r>
          </a:p>
          <a:p>
            <a:pPr lvl="1"/>
            <a:r>
              <a:rPr lang="en-US" dirty="0" smtClean="0"/>
              <a:t>Plus a few others at a few % level</a:t>
            </a:r>
          </a:p>
          <a:p>
            <a:r>
              <a:rPr lang="en-US" dirty="0" smtClean="0"/>
              <a:t>Initially we focused on the Grid Middleware which was developed to enable the distributed Grid computing</a:t>
            </a:r>
          </a:p>
          <a:p>
            <a:r>
              <a:rPr lang="en-US" dirty="0" smtClean="0"/>
              <a:t>Clear procedure developed for Software Vulnerability handling in 2006</a:t>
            </a:r>
          </a:p>
        </p:txBody>
      </p:sp>
      <p:sp>
        <p:nvSpPr>
          <p:cNvPr id="4" name="Date Placeholder 3"/>
          <p:cNvSpPr>
            <a:spLocks noGrp="1"/>
          </p:cNvSpPr>
          <p:nvPr>
            <p:ph type="dt" sz="half" idx="10"/>
          </p:nvPr>
        </p:nvSpPr>
        <p:spPr/>
        <p:txBody>
          <a:bodyPr/>
          <a:lstStyle/>
          <a:p>
            <a:fld id="{83B5ABD0-EC19-4A83-89AE-D84C2568D126}" type="datetime1">
              <a:rPr lang="en-GB" smtClean="0"/>
              <a:pPr/>
              <a:t>21/10/2019</a:t>
            </a:fld>
            <a:endParaRPr lang="en-US" dirty="0"/>
          </a:p>
        </p:txBody>
      </p:sp>
      <p:sp>
        <p:nvSpPr>
          <p:cNvPr id="5" name="Title 4"/>
          <p:cNvSpPr>
            <a:spLocks noGrp="1"/>
          </p:cNvSpPr>
          <p:nvPr>
            <p:ph type="title"/>
          </p:nvPr>
        </p:nvSpPr>
        <p:spPr/>
        <p:txBody>
          <a:bodyPr>
            <a:normAutofit fontScale="90000"/>
          </a:bodyPr>
          <a:lstStyle/>
          <a:p>
            <a:r>
              <a:rPr lang="en-GB" dirty="0" smtClean="0"/>
              <a:t>Where we started</a:t>
            </a:r>
            <a:endParaRPr lang="en-GB" dirty="0"/>
          </a:p>
        </p:txBody>
      </p:sp>
    </p:spTree>
    <p:extLst>
      <p:ext uri="{BB962C8B-B14F-4D97-AF65-F5344CB8AC3E}">
        <p14:creationId xmlns:p14="http://schemas.microsoft.com/office/powerpoint/2010/main" val="35942310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2590A314-C5A1-482F-A235-BA7BF27AC998}"/>
              </a:ext>
            </a:extLst>
          </p:cNvPr>
          <p:cNvSpPr>
            <a:spLocks noGrp="1"/>
          </p:cNvSpPr>
          <p:nvPr>
            <p:ph type="sldNum" sz="quarter" idx="12"/>
          </p:nvPr>
        </p:nvSpPr>
        <p:spPr/>
        <p:txBody>
          <a:bodyPr/>
          <a:lstStyle/>
          <a:p>
            <a:fld id="{B6F15528-21DE-4FAA-801E-634DDDAF4B2B}" type="slidenum">
              <a:rPr lang="en-US" smtClean="0"/>
              <a:pPr/>
              <a:t>20</a:t>
            </a:fld>
            <a:endParaRPr lang="en-US" dirty="0"/>
          </a:p>
        </p:txBody>
      </p:sp>
      <p:sp>
        <p:nvSpPr>
          <p:cNvPr id="7" name="Content Placeholder 6">
            <a:extLst>
              <a:ext uri="{FF2B5EF4-FFF2-40B4-BE49-F238E27FC236}">
                <a16:creationId xmlns:a16="http://schemas.microsoft.com/office/drawing/2014/main" id="{43ADAB00-173D-4E5B-8D0C-5B8EF6D7D190}"/>
              </a:ext>
            </a:extLst>
          </p:cNvPr>
          <p:cNvSpPr>
            <a:spLocks noGrp="1"/>
          </p:cNvSpPr>
          <p:nvPr>
            <p:ph idx="1"/>
          </p:nvPr>
        </p:nvSpPr>
        <p:spPr/>
        <p:txBody>
          <a:bodyPr>
            <a:normAutofit fontScale="70000" lnSpcReduction="20000"/>
          </a:bodyPr>
          <a:lstStyle/>
          <a:p>
            <a:r>
              <a:rPr lang="en-GB" dirty="0" smtClean="0"/>
              <a:t>Define ‘Deployment Expert’</a:t>
            </a:r>
          </a:p>
          <a:p>
            <a:r>
              <a:rPr lang="en-GB" dirty="0" smtClean="0"/>
              <a:t>Person who understands how to deploy a certain type of service and/or software</a:t>
            </a:r>
          </a:p>
          <a:p>
            <a:r>
              <a:rPr lang="en-GB" dirty="0" smtClean="0"/>
              <a:t>Start with a simple SSO group with an e-mail list</a:t>
            </a:r>
          </a:p>
          <a:p>
            <a:r>
              <a:rPr lang="en-GB" dirty="0" smtClean="0"/>
              <a:t>To form this group, start with</a:t>
            </a:r>
          </a:p>
          <a:p>
            <a:pPr lvl="1"/>
            <a:r>
              <a:rPr lang="en-GB" dirty="0" smtClean="0"/>
              <a:t>1 off e-mail to site-security-contacts and NGI security contacts inviting membership</a:t>
            </a:r>
          </a:p>
          <a:p>
            <a:pPr lvl="1"/>
            <a:r>
              <a:rPr lang="en-GB" dirty="0" smtClean="0"/>
              <a:t>Advertise in Operations Management Board, other forums in EOSC/EGI, people we know.</a:t>
            </a:r>
          </a:p>
          <a:p>
            <a:r>
              <a:rPr lang="en-GB" dirty="0" smtClean="0"/>
              <a:t>To join people say ‘I agree’ to a simple non-disclosure statement</a:t>
            </a:r>
            <a:endParaRPr lang="en-GB" dirty="0"/>
          </a:p>
          <a:p>
            <a:r>
              <a:rPr lang="en-GB" dirty="0" smtClean="0"/>
              <a:t>When a new vulnerability is reported, ask this list as well as SVG RAT members if they use this software</a:t>
            </a:r>
          </a:p>
          <a:p>
            <a:pPr lvl="1"/>
            <a:r>
              <a:rPr lang="en-GB" dirty="0" smtClean="0"/>
              <a:t>If no-one does,  and not in CMD/UMD, out of scope</a:t>
            </a:r>
          </a:p>
          <a:p>
            <a:pPr lvl="1"/>
            <a:r>
              <a:rPr lang="en-GB" dirty="0" smtClean="0"/>
              <a:t>If do, in scope, add people who reply saying ‘we use this’ to the </a:t>
            </a:r>
            <a:r>
              <a:rPr lang="en-GB" dirty="0" err="1" smtClean="0"/>
              <a:t>iRAT</a:t>
            </a:r>
            <a:r>
              <a:rPr lang="en-GB" dirty="0" smtClean="0"/>
              <a:t> for that issue</a:t>
            </a:r>
          </a:p>
          <a:p>
            <a:r>
              <a:rPr lang="en-GB" dirty="0" smtClean="0"/>
              <a:t>This gets the new procedure started</a:t>
            </a:r>
          </a:p>
          <a:p>
            <a:r>
              <a:rPr lang="en-GB" dirty="0" smtClean="0"/>
              <a:t>All who select software/design services encouraged to join the ‘Deployment Expert’ SSO group</a:t>
            </a:r>
          </a:p>
          <a:p>
            <a:pPr lvl="1"/>
            <a:r>
              <a:rPr lang="en-GB" dirty="0" smtClean="0"/>
              <a:t>Compulsory for  EOSC “hub portfolio” representatives</a:t>
            </a:r>
          </a:p>
        </p:txBody>
      </p:sp>
      <p:sp>
        <p:nvSpPr>
          <p:cNvPr id="4" name="Segnaposto data 3">
            <a:extLst>
              <a:ext uri="{FF2B5EF4-FFF2-40B4-BE49-F238E27FC236}">
                <a16:creationId xmlns:a16="http://schemas.microsoft.com/office/drawing/2014/main" id="{9CF30384-3BED-42C2-80FF-47E16F0A1846}"/>
              </a:ext>
            </a:extLst>
          </p:cNvPr>
          <p:cNvSpPr>
            <a:spLocks noGrp="1"/>
          </p:cNvSpPr>
          <p:nvPr>
            <p:ph type="dt" sz="half" idx="10"/>
          </p:nvPr>
        </p:nvSpPr>
        <p:spPr/>
        <p:txBody>
          <a:bodyPr/>
          <a:lstStyle/>
          <a:p>
            <a:fld id="{E54001B5-B95B-462E-8635-9377F5C68A92}" type="datetime1">
              <a:rPr lang="en-GB" smtClean="0"/>
              <a:t>21/10/2019</a:t>
            </a:fld>
            <a:endParaRPr lang="en-US" dirty="0"/>
          </a:p>
        </p:txBody>
      </p:sp>
      <p:sp>
        <p:nvSpPr>
          <p:cNvPr id="6" name="Title 5">
            <a:extLst>
              <a:ext uri="{FF2B5EF4-FFF2-40B4-BE49-F238E27FC236}">
                <a16:creationId xmlns:a16="http://schemas.microsoft.com/office/drawing/2014/main" id="{8BDBFB44-3B0D-4599-ADC0-0814ED00B42B}"/>
              </a:ext>
            </a:extLst>
          </p:cNvPr>
          <p:cNvSpPr>
            <a:spLocks noGrp="1"/>
          </p:cNvSpPr>
          <p:nvPr>
            <p:ph type="title"/>
          </p:nvPr>
        </p:nvSpPr>
        <p:spPr/>
        <p:txBody>
          <a:bodyPr>
            <a:normAutofit fontScale="90000"/>
          </a:bodyPr>
          <a:lstStyle/>
          <a:p>
            <a:r>
              <a:rPr lang="en-GB" dirty="0" smtClean="0"/>
              <a:t>Simple Start</a:t>
            </a:r>
            <a:endParaRPr lang="en-GB" dirty="0"/>
          </a:p>
        </p:txBody>
      </p:sp>
    </p:spTree>
    <p:extLst>
      <p:ext uri="{BB962C8B-B14F-4D97-AF65-F5344CB8AC3E}">
        <p14:creationId xmlns:p14="http://schemas.microsoft.com/office/powerpoint/2010/main" val="1308345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2590A314-C5A1-482F-A235-BA7BF27AC998}"/>
              </a:ext>
            </a:extLst>
          </p:cNvPr>
          <p:cNvSpPr>
            <a:spLocks noGrp="1"/>
          </p:cNvSpPr>
          <p:nvPr>
            <p:ph type="sldNum" sz="quarter" idx="12"/>
          </p:nvPr>
        </p:nvSpPr>
        <p:spPr/>
        <p:txBody>
          <a:bodyPr/>
          <a:lstStyle/>
          <a:p>
            <a:fld id="{B6F15528-21DE-4FAA-801E-634DDDAF4B2B}" type="slidenum">
              <a:rPr lang="en-US" smtClean="0"/>
              <a:pPr/>
              <a:t>21</a:t>
            </a:fld>
            <a:endParaRPr lang="en-US" dirty="0"/>
          </a:p>
        </p:txBody>
      </p:sp>
      <p:sp>
        <p:nvSpPr>
          <p:cNvPr id="7" name="Content Placeholder 6">
            <a:extLst>
              <a:ext uri="{FF2B5EF4-FFF2-40B4-BE49-F238E27FC236}">
                <a16:creationId xmlns:a16="http://schemas.microsoft.com/office/drawing/2014/main" id="{43ADAB00-173D-4E5B-8D0C-5B8EF6D7D190}"/>
              </a:ext>
            </a:extLst>
          </p:cNvPr>
          <p:cNvSpPr>
            <a:spLocks noGrp="1"/>
          </p:cNvSpPr>
          <p:nvPr>
            <p:ph idx="1"/>
          </p:nvPr>
        </p:nvSpPr>
        <p:spPr/>
        <p:txBody>
          <a:bodyPr/>
          <a:lstStyle/>
          <a:p>
            <a:r>
              <a:rPr lang="en-GB" dirty="0" smtClean="0"/>
              <a:t>The OMB agreed to the concept of the Deployment Expert group as how we get started</a:t>
            </a:r>
          </a:p>
          <a:p>
            <a:r>
              <a:rPr lang="en-GB" dirty="0" smtClean="0"/>
              <a:t>CSIRT and my boss agreed </a:t>
            </a:r>
          </a:p>
          <a:p>
            <a:r>
              <a:rPr lang="en-GB" dirty="0" smtClean="0"/>
              <a:t>Therefore that’s how we go</a:t>
            </a:r>
          </a:p>
          <a:p>
            <a:pPr lvl="1"/>
            <a:r>
              <a:rPr lang="en-GB" dirty="0" smtClean="0"/>
              <a:t>For now at least</a:t>
            </a:r>
          </a:p>
          <a:p>
            <a:endParaRPr lang="en-GB" dirty="0"/>
          </a:p>
        </p:txBody>
      </p:sp>
      <p:sp>
        <p:nvSpPr>
          <p:cNvPr id="4" name="Segnaposto data 3">
            <a:extLst>
              <a:ext uri="{FF2B5EF4-FFF2-40B4-BE49-F238E27FC236}">
                <a16:creationId xmlns:a16="http://schemas.microsoft.com/office/drawing/2014/main" id="{9CF30384-3BED-42C2-80FF-47E16F0A1846}"/>
              </a:ext>
            </a:extLst>
          </p:cNvPr>
          <p:cNvSpPr>
            <a:spLocks noGrp="1"/>
          </p:cNvSpPr>
          <p:nvPr>
            <p:ph type="dt" sz="half" idx="10"/>
          </p:nvPr>
        </p:nvSpPr>
        <p:spPr/>
        <p:txBody>
          <a:bodyPr/>
          <a:lstStyle/>
          <a:p>
            <a:fld id="{E54001B5-B95B-462E-8635-9377F5C68A92}" type="datetime1">
              <a:rPr lang="en-GB" smtClean="0"/>
              <a:t>21/10/2019</a:t>
            </a:fld>
            <a:endParaRPr lang="en-US" dirty="0"/>
          </a:p>
        </p:txBody>
      </p:sp>
      <p:sp>
        <p:nvSpPr>
          <p:cNvPr id="6" name="Title 5">
            <a:extLst>
              <a:ext uri="{FF2B5EF4-FFF2-40B4-BE49-F238E27FC236}">
                <a16:creationId xmlns:a16="http://schemas.microsoft.com/office/drawing/2014/main" id="{8BDBFB44-3B0D-4599-ADC0-0814ED00B42B}"/>
              </a:ext>
            </a:extLst>
          </p:cNvPr>
          <p:cNvSpPr>
            <a:spLocks noGrp="1"/>
          </p:cNvSpPr>
          <p:nvPr>
            <p:ph type="title"/>
          </p:nvPr>
        </p:nvSpPr>
        <p:spPr/>
        <p:txBody>
          <a:bodyPr>
            <a:normAutofit fontScale="90000"/>
          </a:bodyPr>
          <a:lstStyle/>
          <a:p>
            <a:r>
              <a:rPr lang="en-GB" dirty="0" smtClean="0"/>
              <a:t>AGREED by EGI OMB</a:t>
            </a:r>
            <a:endParaRPr lang="en-GB" dirty="0"/>
          </a:p>
        </p:txBody>
      </p:sp>
    </p:spTree>
    <p:extLst>
      <p:ext uri="{BB962C8B-B14F-4D97-AF65-F5344CB8AC3E}">
        <p14:creationId xmlns:p14="http://schemas.microsoft.com/office/powerpoint/2010/main" val="17292920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2590A314-C5A1-482F-A235-BA7BF27AC998}"/>
              </a:ext>
            </a:extLst>
          </p:cNvPr>
          <p:cNvSpPr>
            <a:spLocks noGrp="1"/>
          </p:cNvSpPr>
          <p:nvPr>
            <p:ph type="sldNum" sz="quarter" idx="12"/>
          </p:nvPr>
        </p:nvSpPr>
        <p:spPr/>
        <p:txBody>
          <a:bodyPr/>
          <a:lstStyle/>
          <a:p>
            <a:fld id="{B6F15528-21DE-4FAA-801E-634DDDAF4B2B}" type="slidenum">
              <a:rPr lang="en-US" smtClean="0"/>
              <a:pPr/>
              <a:t>22</a:t>
            </a:fld>
            <a:endParaRPr lang="en-US" dirty="0"/>
          </a:p>
        </p:txBody>
      </p:sp>
      <p:sp>
        <p:nvSpPr>
          <p:cNvPr id="7" name="Content Placeholder 6">
            <a:extLst>
              <a:ext uri="{FF2B5EF4-FFF2-40B4-BE49-F238E27FC236}">
                <a16:creationId xmlns:a16="http://schemas.microsoft.com/office/drawing/2014/main" id="{43ADAB00-173D-4E5B-8D0C-5B8EF6D7D190}"/>
              </a:ext>
            </a:extLst>
          </p:cNvPr>
          <p:cNvSpPr>
            <a:spLocks noGrp="1"/>
          </p:cNvSpPr>
          <p:nvPr>
            <p:ph idx="1"/>
          </p:nvPr>
        </p:nvSpPr>
        <p:spPr>
          <a:xfrm>
            <a:off x="251520" y="1412776"/>
            <a:ext cx="8640960" cy="4855007"/>
          </a:xfrm>
        </p:spPr>
        <p:txBody>
          <a:bodyPr>
            <a:normAutofit fontScale="85000" lnSpcReduction="20000"/>
          </a:bodyPr>
          <a:lstStyle/>
          <a:p>
            <a:r>
              <a:rPr lang="en-GB" dirty="0" smtClean="0"/>
              <a:t>If we don’t get deployment experts, SVG can’t do much beyond look after CMD/UMD related vulnerabilities, send advisories for serious </a:t>
            </a:r>
            <a:r>
              <a:rPr lang="en-GB" dirty="0" err="1" smtClean="0"/>
              <a:t>linux</a:t>
            </a:r>
            <a:r>
              <a:rPr lang="en-GB" dirty="0" smtClean="0"/>
              <a:t> vulnerabilities</a:t>
            </a:r>
          </a:p>
          <a:p>
            <a:r>
              <a:rPr lang="en-GB" dirty="0" smtClean="0"/>
              <a:t>Try and avoid service providers thinking that SVG-RAT has a huge pool of experts who can sort out all vulnerabilities for them in any software they happen to choose to use</a:t>
            </a:r>
          </a:p>
          <a:p>
            <a:pPr lvl="1"/>
            <a:r>
              <a:rPr lang="en-GB" dirty="0" smtClean="0"/>
              <a:t>Or saying ‘we don’t have time to give our expertise’</a:t>
            </a:r>
          </a:p>
          <a:p>
            <a:pPr lvl="1"/>
            <a:r>
              <a:rPr lang="en-GB" dirty="0" smtClean="0"/>
              <a:t>If representatives of a service type participate, then it becomes in scope</a:t>
            </a:r>
          </a:p>
          <a:p>
            <a:pPr lvl="1"/>
            <a:r>
              <a:rPr lang="en-GB" dirty="0" smtClean="0"/>
              <a:t>Possible ‘star’ for services which are easy to contact, participate in SVG and other security activities</a:t>
            </a:r>
          </a:p>
          <a:p>
            <a:r>
              <a:rPr lang="en-GB" dirty="0" smtClean="0"/>
              <a:t>Scope of SVG depends on participation of service providers</a:t>
            </a:r>
          </a:p>
          <a:p>
            <a:pPr lvl="1"/>
            <a:r>
              <a:rPr lang="en-GB" dirty="0" smtClean="0"/>
              <a:t>I.e. Membership of the Deployment Expert Group</a:t>
            </a:r>
          </a:p>
          <a:p>
            <a:pPr lvl="1"/>
            <a:r>
              <a:rPr lang="en-GB" dirty="0" smtClean="0"/>
              <a:t>At least to start</a:t>
            </a:r>
          </a:p>
        </p:txBody>
      </p:sp>
      <p:sp>
        <p:nvSpPr>
          <p:cNvPr id="4" name="Segnaposto data 3">
            <a:extLst>
              <a:ext uri="{FF2B5EF4-FFF2-40B4-BE49-F238E27FC236}">
                <a16:creationId xmlns:a16="http://schemas.microsoft.com/office/drawing/2014/main" id="{9CF30384-3BED-42C2-80FF-47E16F0A1846}"/>
              </a:ext>
            </a:extLst>
          </p:cNvPr>
          <p:cNvSpPr>
            <a:spLocks noGrp="1"/>
          </p:cNvSpPr>
          <p:nvPr>
            <p:ph type="dt" sz="half" idx="10"/>
          </p:nvPr>
        </p:nvSpPr>
        <p:spPr/>
        <p:txBody>
          <a:bodyPr/>
          <a:lstStyle/>
          <a:p>
            <a:fld id="{E54001B5-B95B-462E-8635-9377F5C68A92}" type="datetime1">
              <a:rPr lang="en-GB" smtClean="0"/>
              <a:t>21/10/2019</a:t>
            </a:fld>
            <a:endParaRPr lang="en-US" dirty="0"/>
          </a:p>
        </p:txBody>
      </p:sp>
      <p:sp>
        <p:nvSpPr>
          <p:cNvPr id="6" name="Title 5">
            <a:extLst>
              <a:ext uri="{FF2B5EF4-FFF2-40B4-BE49-F238E27FC236}">
                <a16:creationId xmlns:a16="http://schemas.microsoft.com/office/drawing/2014/main" id="{8BDBFB44-3B0D-4599-ADC0-0814ED00B42B}"/>
              </a:ext>
            </a:extLst>
          </p:cNvPr>
          <p:cNvSpPr>
            <a:spLocks noGrp="1"/>
          </p:cNvSpPr>
          <p:nvPr>
            <p:ph type="title"/>
          </p:nvPr>
        </p:nvSpPr>
        <p:spPr/>
        <p:txBody>
          <a:bodyPr>
            <a:normAutofit fontScale="90000"/>
          </a:bodyPr>
          <a:lstStyle/>
          <a:p>
            <a:r>
              <a:rPr lang="en-GB" dirty="0" smtClean="0"/>
              <a:t>Participation from service providers is essential</a:t>
            </a:r>
            <a:endParaRPr lang="en-GB" dirty="0"/>
          </a:p>
        </p:txBody>
      </p:sp>
    </p:spTree>
    <p:extLst>
      <p:ext uri="{BB962C8B-B14F-4D97-AF65-F5344CB8AC3E}">
        <p14:creationId xmlns:p14="http://schemas.microsoft.com/office/powerpoint/2010/main" val="3988673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2590A314-C5A1-482F-A235-BA7BF27AC998}"/>
              </a:ext>
            </a:extLst>
          </p:cNvPr>
          <p:cNvSpPr>
            <a:spLocks noGrp="1"/>
          </p:cNvSpPr>
          <p:nvPr>
            <p:ph type="sldNum" sz="quarter" idx="12"/>
          </p:nvPr>
        </p:nvSpPr>
        <p:spPr/>
        <p:txBody>
          <a:bodyPr/>
          <a:lstStyle/>
          <a:p>
            <a:fld id="{B6F15528-21DE-4FAA-801E-634DDDAF4B2B}" type="slidenum">
              <a:rPr lang="en-US" smtClean="0"/>
              <a:pPr/>
              <a:t>23</a:t>
            </a:fld>
            <a:endParaRPr lang="en-US" dirty="0"/>
          </a:p>
        </p:txBody>
      </p:sp>
      <p:sp>
        <p:nvSpPr>
          <p:cNvPr id="7" name="Content Placeholder 6">
            <a:extLst>
              <a:ext uri="{FF2B5EF4-FFF2-40B4-BE49-F238E27FC236}">
                <a16:creationId xmlns:a16="http://schemas.microsoft.com/office/drawing/2014/main" id="{43ADAB00-173D-4E5B-8D0C-5B8EF6D7D190}"/>
              </a:ext>
            </a:extLst>
          </p:cNvPr>
          <p:cNvSpPr>
            <a:spLocks noGrp="1"/>
          </p:cNvSpPr>
          <p:nvPr>
            <p:ph idx="1"/>
          </p:nvPr>
        </p:nvSpPr>
        <p:spPr/>
        <p:txBody>
          <a:bodyPr>
            <a:normAutofit fontScale="85000" lnSpcReduction="20000"/>
          </a:bodyPr>
          <a:lstStyle/>
          <a:p>
            <a:r>
              <a:rPr lang="en-GB" dirty="0" smtClean="0"/>
              <a:t>Definitive list of services in a database, with contacts</a:t>
            </a:r>
          </a:p>
          <a:p>
            <a:pPr lvl="1"/>
            <a:r>
              <a:rPr lang="en-GB" dirty="0" smtClean="0"/>
              <a:t>Not each site within federated services, but each service offered</a:t>
            </a:r>
          </a:p>
          <a:p>
            <a:pPr lvl="1"/>
            <a:r>
              <a:rPr lang="en-GB" dirty="0" smtClean="0"/>
              <a:t>Services get added and removed</a:t>
            </a:r>
          </a:p>
          <a:p>
            <a:pPr lvl="1"/>
            <a:r>
              <a:rPr lang="en-GB" dirty="0" smtClean="0"/>
              <a:t>One central list/database  – probably which lists on the web are derived from</a:t>
            </a:r>
          </a:p>
          <a:p>
            <a:r>
              <a:rPr lang="en-GB" dirty="0" smtClean="0"/>
              <a:t>Then SVG can </a:t>
            </a:r>
          </a:p>
          <a:p>
            <a:pPr lvl="1"/>
            <a:r>
              <a:rPr lang="en-GB" dirty="0" smtClean="0"/>
              <a:t>contact all the contacts, and ask who uses software when a vulnerability is reported</a:t>
            </a:r>
          </a:p>
          <a:p>
            <a:pPr lvl="2"/>
            <a:r>
              <a:rPr lang="en-GB" dirty="0" smtClean="0"/>
              <a:t>E-mail list or something </a:t>
            </a:r>
          </a:p>
          <a:p>
            <a:r>
              <a:rPr lang="en-GB" dirty="0" smtClean="0"/>
              <a:t>Even better, if this database lists main pieces of software service depends on, and we can contact all the relevant people who are using that software quickly</a:t>
            </a:r>
          </a:p>
          <a:p>
            <a:pPr lvl="1"/>
            <a:r>
              <a:rPr lang="en-GB" dirty="0" smtClean="0"/>
              <a:t>Ideal for future</a:t>
            </a:r>
          </a:p>
          <a:p>
            <a:pPr lvl="1"/>
            <a:r>
              <a:rPr lang="en-GB" dirty="0" smtClean="0"/>
              <a:t>Will work on detailed requirements</a:t>
            </a:r>
          </a:p>
        </p:txBody>
      </p:sp>
      <p:sp>
        <p:nvSpPr>
          <p:cNvPr id="4" name="Segnaposto data 3">
            <a:extLst>
              <a:ext uri="{FF2B5EF4-FFF2-40B4-BE49-F238E27FC236}">
                <a16:creationId xmlns:a16="http://schemas.microsoft.com/office/drawing/2014/main" id="{9CF30384-3BED-42C2-80FF-47E16F0A1846}"/>
              </a:ext>
            </a:extLst>
          </p:cNvPr>
          <p:cNvSpPr>
            <a:spLocks noGrp="1"/>
          </p:cNvSpPr>
          <p:nvPr>
            <p:ph type="dt" sz="half" idx="10"/>
          </p:nvPr>
        </p:nvSpPr>
        <p:spPr/>
        <p:txBody>
          <a:bodyPr/>
          <a:lstStyle/>
          <a:p>
            <a:fld id="{E54001B5-B95B-462E-8635-9377F5C68A92}" type="datetime1">
              <a:rPr lang="en-GB" smtClean="0"/>
              <a:t>21/10/2019</a:t>
            </a:fld>
            <a:endParaRPr lang="en-US" dirty="0"/>
          </a:p>
        </p:txBody>
      </p:sp>
      <p:sp>
        <p:nvSpPr>
          <p:cNvPr id="6" name="Title 5">
            <a:extLst>
              <a:ext uri="{FF2B5EF4-FFF2-40B4-BE49-F238E27FC236}">
                <a16:creationId xmlns:a16="http://schemas.microsoft.com/office/drawing/2014/main" id="{8BDBFB44-3B0D-4599-ADC0-0814ED00B42B}"/>
              </a:ext>
            </a:extLst>
          </p:cNvPr>
          <p:cNvSpPr>
            <a:spLocks noGrp="1"/>
          </p:cNvSpPr>
          <p:nvPr>
            <p:ph type="title"/>
          </p:nvPr>
        </p:nvSpPr>
        <p:spPr/>
        <p:txBody>
          <a:bodyPr>
            <a:normAutofit fontScale="90000"/>
          </a:bodyPr>
          <a:lstStyle/>
          <a:p>
            <a:r>
              <a:rPr lang="en-GB" dirty="0" smtClean="0"/>
              <a:t>Later - Definitive Service List database</a:t>
            </a:r>
            <a:endParaRPr lang="en-GB" dirty="0"/>
          </a:p>
        </p:txBody>
      </p:sp>
    </p:spTree>
    <p:extLst>
      <p:ext uri="{BB962C8B-B14F-4D97-AF65-F5344CB8AC3E}">
        <p14:creationId xmlns:p14="http://schemas.microsoft.com/office/powerpoint/2010/main" val="6747041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2590A314-C5A1-482F-A235-BA7BF27AC998}"/>
              </a:ext>
            </a:extLst>
          </p:cNvPr>
          <p:cNvSpPr>
            <a:spLocks noGrp="1"/>
          </p:cNvSpPr>
          <p:nvPr>
            <p:ph type="sldNum" sz="quarter" idx="12"/>
          </p:nvPr>
        </p:nvSpPr>
        <p:spPr/>
        <p:txBody>
          <a:bodyPr/>
          <a:lstStyle/>
          <a:p>
            <a:fld id="{B6F15528-21DE-4FAA-801E-634DDDAF4B2B}" type="slidenum">
              <a:rPr lang="en-US" smtClean="0"/>
              <a:pPr/>
              <a:t>24</a:t>
            </a:fld>
            <a:endParaRPr lang="en-US" dirty="0"/>
          </a:p>
        </p:txBody>
      </p:sp>
      <p:sp>
        <p:nvSpPr>
          <p:cNvPr id="7" name="Content Placeholder 6">
            <a:extLst>
              <a:ext uri="{FF2B5EF4-FFF2-40B4-BE49-F238E27FC236}">
                <a16:creationId xmlns:a16="http://schemas.microsoft.com/office/drawing/2014/main" id="{43ADAB00-173D-4E5B-8D0C-5B8EF6D7D190}"/>
              </a:ext>
            </a:extLst>
          </p:cNvPr>
          <p:cNvSpPr>
            <a:spLocks noGrp="1"/>
          </p:cNvSpPr>
          <p:nvPr>
            <p:ph idx="1"/>
          </p:nvPr>
        </p:nvSpPr>
        <p:spPr/>
        <p:txBody>
          <a:bodyPr>
            <a:normAutofit/>
          </a:bodyPr>
          <a:lstStyle/>
          <a:p>
            <a:r>
              <a:rPr lang="en-GB" dirty="0" smtClean="0"/>
              <a:t>Identified various needs e.g.</a:t>
            </a:r>
          </a:p>
          <a:p>
            <a:pPr lvl="1"/>
            <a:r>
              <a:rPr lang="en-GB" dirty="0" smtClean="0"/>
              <a:t>Working areas</a:t>
            </a:r>
          </a:p>
          <a:p>
            <a:pPr lvl="1"/>
            <a:r>
              <a:rPr lang="en-GB" dirty="0" smtClean="0"/>
              <a:t>Quick to set up mailing lists for </a:t>
            </a:r>
            <a:r>
              <a:rPr lang="en-GB" dirty="0" err="1" smtClean="0"/>
              <a:t>iRAT</a:t>
            </a:r>
            <a:endParaRPr lang="en-GB" dirty="0" smtClean="0"/>
          </a:p>
          <a:p>
            <a:pPr lvl="1"/>
            <a:r>
              <a:rPr lang="en-GB" dirty="0" smtClean="0"/>
              <a:t>Better issue tracking</a:t>
            </a:r>
          </a:p>
          <a:p>
            <a:r>
              <a:rPr lang="en-GB" dirty="0" smtClean="0"/>
              <a:t>Lots to do!</a:t>
            </a:r>
            <a:endParaRPr lang="en-US" dirty="0" smtClean="0"/>
          </a:p>
          <a:p>
            <a:pPr lvl="1"/>
            <a:endParaRPr lang="en-GB" dirty="0" smtClean="0"/>
          </a:p>
          <a:p>
            <a:pPr lvl="1"/>
            <a:endParaRPr lang="en-GB" dirty="0"/>
          </a:p>
        </p:txBody>
      </p:sp>
      <p:sp>
        <p:nvSpPr>
          <p:cNvPr id="4" name="Segnaposto data 3">
            <a:extLst>
              <a:ext uri="{FF2B5EF4-FFF2-40B4-BE49-F238E27FC236}">
                <a16:creationId xmlns:a16="http://schemas.microsoft.com/office/drawing/2014/main" id="{9CF30384-3BED-42C2-80FF-47E16F0A1846}"/>
              </a:ext>
            </a:extLst>
          </p:cNvPr>
          <p:cNvSpPr>
            <a:spLocks noGrp="1"/>
          </p:cNvSpPr>
          <p:nvPr>
            <p:ph type="dt" sz="half" idx="10"/>
          </p:nvPr>
        </p:nvSpPr>
        <p:spPr/>
        <p:txBody>
          <a:bodyPr/>
          <a:lstStyle/>
          <a:p>
            <a:fld id="{E54001B5-B95B-462E-8635-9377F5C68A92}" type="datetime1">
              <a:rPr lang="en-GB" smtClean="0"/>
              <a:t>21/10/2019</a:t>
            </a:fld>
            <a:endParaRPr lang="en-US" dirty="0"/>
          </a:p>
        </p:txBody>
      </p:sp>
      <p:sp>
        <p:nvSpPr>
          <p:cNvPr id="6" name="Title 5">
            <a:extLst>
              <a:ext uri="{FF2B5EF4-FFF2-40B4-BE49-F238E27FC236}">
                <a16:creationId xmlns:a16="http://schemas.microsoft.com/office/drawing/2014/main" id="{8BDBFB44-3B0D-4599-ADC0-0814ED00B42B}"/>
              </a:ext>
            </a:extLst>
          </p:cNvPr>
          <p:cNvSpPr>
            <a:spLocks noGrp="1"/>
          </p:cNvSpPr>
          <p:nvPr>
            <p:ph type="title"/>
          </p:nvPr>
        </p:nvSpPr>
        <p:spPr/>
        <p:txBody>
          <a:bodyPr>
            <a:normAutofit fontScale="90000"/>
          </a:bodyPr>
          <a:lstStyle/>
          <a:p>
            <a:r>
              <a:rPr lang="en-GB" dirty="0" smtClean="0"/>
              <a:t>Then there’s tools to make issue handling run smoothly</a:t>
            </a:r>
            <a:endParaRPr lang="en-GB" dirty="0"/>
          </a:p>
        </p:txBody>
      </p:sp>
    </p:spTree>
    <p:extLst>
      <p:ext uri="{BB962C8B-B14F-4D97-AF65-F5344CB8AC3E}">
        <p14:creationId xmlns:p14="http://schemas.microsoft.com/office/powerpoint/2010/main" val="6057711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21886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2590A314-C5A1-482F-A235-BA7BF27AC998}"/>
              </a:ext>
            </a:extLst>
          </p:cNvPr>
          <p:cNvSpPr>
            <a:spLocks noGrp="1"/>
          </p:cNvSpPr>
          <p:nvPr>
            <p:ph type="sldNum" sz="quarter" idx="12"/>
          </p:nvPr>
        </p:nvSpPr>
        <p:spPr/>
        <p:txBody>
          <a:bodyPr/>
          <a:lstStyle/>
          <a:p>
            <a:fld id="{B6F15528-21DE-4FAA-801E-634DDDAF4B2B}" type="slidenum">
              <a:rPr lang="en-US" smtClean="0"/>
              <a:pPr/>
              <a:t>26</a:t>
            </a:fld>
            <a:endParaRPr lang="en-US" dirty="0"/>
          </a:p>
        </p:txBody>
      </p:sp>
      <p:sp>
        <p:nvSpPr>
          <p:cNvPr id="7" name="Content Placeholder 6">
            <a:extLst>
              <a:ext uri="{FF2B5EF4-FFF2-40B4-BE49-F238E27FC236}">
                <a16:creationId xmlns:a16="http://schemas.microsoft.com/office/drawing/2014/main" id="{43ADAB00-173D-4E5B-8D0C-5B8EF6D7D190}"/>
              </a:ext>
            </a:extLst>
          </p:cNvPr>
          <p:cNvSpPr>
            <a:spLocks noGrp="1"/>
          </p:cNvSpPr>
          <p:nvPr>
            <p:ph idx="1"/>
          </p:nvPr>
        </p:nvSpPr>
        <p:spPr/>
        <p:txBody>
          <a:bodyPr/>
          <a:lstStyle/>
          <a:p>
            <a:endParaRPr lang="en-GB" dirty="0"/>
          </a:p>
        </p:txBody>
      </p:sp>
      <p:sp>
        <p:nvSpPr>
          <p:cNvPr id="4" name="Segnaposto data 3">
            <a:extLst>
              <a:ext uri="{FF2B5EF4-FFF2-40B4-BE49-F238E27FC236}">
                <a16:creationId xmlns:a16="http://schemas.microsoft.com/office/drawing/2014/main" id="{9CF30384-3BED-42C2-80FF-47E16F0A1846}"/>
              </a:ext>
            </a:extLst>
          </p:cNvPr>
          <p:cNvSpPr>
            <a:spLocks noGrp="1"/>
          </p:cNvSpPr>
          <p:nvPr>
            <p:ph type="dt" sz="half" idx="10"/>
          </p:nvPr>
        </p:nvSpPr>
        <p:spPr/>
        <p:txBody>
          <a:bodyPr/>
          <a:lstStyle/>
          <a:p>
            <a:fld id="{E54001B5-B95B-462E-8635-9377F5C68A92}" type="datetime1">
              <a:rPr lang="en-GB" smtClean="0"/>
              <a:t>21/10/2019</a:t>
            </a:fld>
            <a:endParaRPr lang="en-US" dirty="0"/>
          </a:p>
        </p:txBody>
      </p:sp>
      <p:sp>
        <p:nvSpPr>
          <p:cNvPr id="6" name="Title 5">
            <a:extLst>
              <a:ext uri="{FF2B5EF4-FFF2-40B4-BE49-F238E27FC236}">
                <a16:creationId xmlns:a16="http://schemas.microsoft.com/office/drawing/2014/main" id="{8BDBFB44-3B0D-4599-ADC0-0814ED00B42B}"/>
              </a:ext>
            </a:extLst>
          </p:cNvPr>
          <p:cNvSpPr>
            <a:spLocks noGrp="1"/>
          </p:cNvSpPr>
          <p:nvPr>
            <p:ph type="title"/>
          </p:nvPr>
        </p:nvSpPr>
        <p:spPr/>
        <p:txBody>
          <a:bodyPr>
            <a:normAutofit fontScale="90000"/>
          </a:bodyPr>
          <a:lstStyle/>
          <a:p>
            <a:endParaRPr lang="en-GB" dirty="0"/>
          </a:p>
        </p:txBody>
      </p:sp>
    </p:spTree>
    <p:extLst>
      <p:ext uri="{BB962C8B-B14F-4D97-AF65-F5344CB8AC3E}">
        <p14:creationId xmlns:p14="http://schemas.microsoft.com/office/powerpoint/2010/main" val="780273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3</a:t>
            </a:fld>
            <a:endParaRPr lang="en-US" dirty="0"/>
          </a:p>
        </p:txBody>
      </p:sp>
      <p:sp>
        <p:nvSpPr>
          <p:cNvPr id="3" name="Content Placeholder 2"/>
          <p:cNvSpPr>
            <a:spLocks noGrp="1"/>
          </p:cNvSpPr>
          <p:nvPr>
            <p:ph idx="1"/>
          </p:nvPr>
        </p:nvSpPr>
        <p:spPr/>
        <p:txBody>
          <a:bodyPr/>
          <a:lstStyle/>
          <a:p>
            <a:r>
              <a:rPr lang="en-US" dirty="0"/>
              <a:t>EGI started in </a:t>
            </a:r>
            <a:r>
              <a:rPr lang="en-US" dirty="0" smtClean="0"/>
              <a:t>2010</a:t>
            </a:r>
          </a:p>
          <a:p>
            <a:pPr lvl="1"/>
            <a:r>
              <a:rPr lang="en-GB" dirty="0">
                <a:hlinkClick r:id="rId2"/>
              </a:rPr>
              <a:t>https://www.egi.eu/</a:t>
            </a:r>
            <a:endParaRPr lang="en-US" dirty="0"/>
          </a:p>
          <a:p>
            <a:pPr lvl="1"/>
            <a:r>
              <a:rPr lang="en-US" dirty="0"/>
              <a:t>Continued </a:t>
            </a:r>
            <a:r>
              <a:rPr lang="en-US" dirty="0" smtClean="0"/>
              <a:t>software </a:t>
            </a:r>
            <a:r>
              <a:rPr lang="en-US" dirty="0"/>
              <a:t>vulnerability </a:t>
            </a:r>
            <a:r>
              <a:rPr lang="en-US" dirty="0" smtClean="0"/>
              <a:t>handling</a:t>
            </a:r>
          </a:p>
          <a:p>
            <a:r>
              <a:rPr lang="en-US" dirty="0" smtClean="0"/>
              <a:t>Over 200 sites in over 30 countries</a:t>
            </a:r>
          </a:p>
          <a:p>
            <a:pPr lvl="1"/>
            <a:endParaRPr lang="en-US" dirty="0" smtClean="0"/>
          </a:p>
          <a:p>
            <a:pPr marL="342900" lvl="1" indent="0">
              <a:buNone/>
            </a:pPr>
            <a:endParaRPr lang="en-US" dirty="0" smtClean="0"/>
          </a:p>
          <a:p>
            <a:endParaRPr lang="en-GB" dirty="0"/>
          </a:p>
          <a:p>
            <a:endParaRPr lang="en-GB" dirty="0"/>
          </a:p>
        </p:txBody>
      </p:sp>
      <p:sp>
        <p:nvSpPr>
          <p:cNvPr id="4" name="Date Placeholder 3"/>
          <p:cNvSpPr>
            <a:spLocks noGrp="1"/>
          </p:cNvSpPr>
          <p:nvPr>
            <p:ph type="dt" sz="half" idx="10"/>
          </p:nvPr>
        </p:nvSpPr>
        <p:spPr/>
        <p:txBody>
          <a:bodyPr/>
          <a:lstStyle/>
          <a:p>
            <a:fld id="{83B5ABD0-EC19-4A83-89AE-D84C2568D126}" type="datetime1">
              <a:rPr lang="en-GB" smtClean="0"/>
              <a:pPr/>
              <a:t>21/10/2019</a:t>
            </a:fld>
            <a:endParaRPr lang="en-US" dirty="0"/>
          </a:p>
        </p:txBody>
      </p:sp>
      <p:sp>
        <p:nvSpPr>
          <p:cNvPr id="5" name="Title 4"/>
          <p:cNvSpPr>
            <a:spLocks noGrp="1"/>
          </p:cNvSpPr>
          <p:nvPr>
            <p:ph type="title"/>
          </p:nvPr>
        </p:nvSpPr>
        <p:spPr/>
        <p:txBody>
          <a:bodyPr>
            <a:normAutofit fontScale="90000"/>
          </a:bodyPr>
          <a:lstStyle/>
          <a:p>
            <a:r>
              <a:rPr lang="en-GB" dirty="0" smtClean="0"/>
              <a:t>EGI</a:t>
            </a:r>
            <a:endParaRPr lang="en-GB" dirty="0"/>
          </a:p>
        </p:txBody>
      </p:sp>
      <p:pic>
        <p:nvPicPr>
          <p:cNvPr id="2050" name="Picture 2"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3250" y="3395050"/>
            <a:ext cx="2857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97564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4</a:t>
            </a:fld>
            <a:endParaRPr lang="en-US" dirty="0"/>
          </a:p>
        </p:txBody>
      </p:sp>
      <p:sp>
        <p:nvSpPr>
          <p:cNvPr id="3" name="Content Placeholder 2"/>
          <p:cNvSpPr>
            <a:spLocks noGrp="1"/>
          </p:cNvSpPr>
          <p:nvPr>
            <p:ph idx="1"/>
          </p:nvPr>
        </p:nvSpPr>
        <p:spPr>
          <a:xfrm>
            <a:off x="251520" y="1670337"/>
            <a:ext cx="8640960" cy="4855007"/>
          </a:xfrm>
        </p:spPr>
        <p:txBody>
          <a:bodyPr/>
          <a:lstStyle/>
          <a:p>
            <a:pPr marL="0" indent="0">
              <a:buNone/>
            </a:pPr>
            <a:r>
              <a:rPr lang="en-US" dirty="0" smtClean="0"/>
              <a:t>"To </a:t>
            </a:r>
            <a:r>
              <a:rPr lang="en-US" dirty="0"/>
              <a:t>minimize the risk to the EGI infrastructure arising from software </a:t>
            </a:r>
            <a:r>
              <a:rPr lang="en-US" dirty="0" smtClean="0"/>
              <a:t>vulnerabilities”</a:t>
            </a:r>
          </a:p>
          <a:p>
            <a:pPr marL="0" indent="0">
              <a:buNone/>
            </a:pPr>
            <a:endParaRPr lang="en-US" dirty="0"/>
          </a:p>
          <a:p>
            <a:pPr marL="0" indent="0">
              <a:buNone/>
            </a:pPr>
            <a:r>
              <a:rPr lang="en-US" dirty="0" smtClean="0"/>
              <a:t>EGI SVG </a:t>
            </a:r>
            <a:r>
              <a:rPr lang="en-US" dirty="0"/>
              <a:t>‘Risk Assessment Team’ or RAT carries out most of the work</a:t>
            </a:r>
          </a:p>
          <a:p>
            <a:pPr marL="0" indent="0">
              <a:buNone/>
            </a:pPr>
            <a:endParaRPr lang="en-US" dirty="0"/>
          </a:p>
          <a:p>
            <a:endParaRPr lang="en-GB" dirty="0"/>
          </a:p>
        </p:txBody>
      </p:sp>
      <p:sp>
        <p:nvSpPr>
          <p:cNvPr id="4" name="Date Placeholder 3"/>
          <p:cNvSpPr>
            <a:spLocks noGrp="1"/>
          </p:cNvSpPr>
          <p:nvPr>
            <p:ph type="dt" sz="half" idx="10"/>
          </p:nvPr>
        </p:nvSpPr>
        <p:spPr/>
        <p:txBody>
          <a:bodyPr/>
          <a:lstStyle/>
          <a:p>
            <a:fld id="{83B5ABD0-EC19-4A83-89AE-D84C2568D126}" type="datetime1">
              <a:rPr lang="en-GB" smtClean="0"/>
              <a:pPr/>
              <a:t>21/10/2019</a:t>
            </a:fld>
            <a:endParaRPr lang="en-US" dirty="0"/>
          </a:p>
        </p:txBody>
      </p:sp>
      <p:sp>
        <p:nvSpPr>
          <p:cNvPr id="5" name="Title 4"/>
          <p:cNvSpPr>
            <a:spLocks noGrp="1"/>
          </p:cNvSpPr>
          <p:nvPr>
            <p:ph type="title"/>
          </p:nvPr>
        </p:nvSpPr>
        <p:spPr/>
        <p:txBody>
          <a:bodyPr>
            <a:normAutofit fontScale="90000"/>
          </a:bodyPr>
          <a:lstStyle/>
          <a:p>
            <a:r>
              <a:rPr lang="en-GB" dirty="0" smtClean="0"/>
              <a:t>Purpose of EGI  Software Vulnerability Group (SVG)</a:t>
            </a:r>
            <a:endParaRPr lang="en-GB" dirty="0"/>
          </a:p>
        </p:txBody>
      </p:sp>
    </p:spTree>
    <p:extLst>
      <p:ext uri="{BB962C8B-B14F-4D97-AF65-F5344CB8AC3E}">
        <p14:creationId xmlns:p14="http://schemas.microsoft.com/office/powerpoint/2010/main" val="35935997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5</a:t>
            </a:fld>
            <a:endParaRPr lang="en-US" dirty="0"/>
          </a:p>
        </p:txBody>
      </p:sp>
      <p:sp>
        <p:nvSpPr>
          <p:cNvPr id="3" name="Content Placeholder 2"/>
          <p:cNvSpPr>
            <a:spLocks noGrp="1"/>
          </p:cNvSpPr>
          <p:nvPr>
            <p:ph idx="1"/>
          </p:nvPr>
        </p:nvSpPr>
        <p:spPr/>
        <p:txBody>
          <a:bodyPr>
            <a:normAutofit fontScale="92500"/>
          </a:bodyPr>
          <a:lstStyle/>
          <a:p>
            <a:r>
              <a:rPr lang="en-US" dirty="0"/>
              <a:t>Anyone may report an issue by e-mail to </a:t>
            </a:r>
          </a:p>
          <a:p>
            <a:pPr marL="0" indent="0">
              <a:buNone/>
            </a:pPr>
            <a:r>
              <a:rPr lang="en-US" dirty="0" smtClean="0"/>
              <a:t>    report-vulnerability@egi.eu</a:t>
            </a:r>
            <a:endParaRPr lang="en-US" dirty="0"/>
          </a:p>
          <a:p>
            <a:r>
              <a:rPr lang="en-US" dirty="0"/>
              <a:t>If it has not been announced as fixed by the provider, SVG contacts the software provider and the software provider investigates (with SVG member, reporter, others)</a:t>
            </a:r>
          </a:p>
          <a:p>
            <a:r>
              <a:rPr lang="en-US" dirty="0"/>
              <a:t>If relevant to EGI the risk in the EGI environment is assessed, and put in 1 of 4 categories – ‘Critical’, ‘High’, ‘Moderate’ or ‘Low’</a:t>
            </a:r>
          </a:p>
          <a:p>
            <a:r>
              <a:rPr lang="en-US" dirty="0"/>
              <a:t>If it has not been fixed, Target Date (TD) for resolution is set - ‘High’ 6 weeks, ‘Moderate’ 4 months, ‘Low’ 1 year </a:t>
            </a:r>
            <a:endParaRPr lang="en-US" dirty="0" smtClean="0"/>
          </a:p>
          <a:p>
            <a:r>
              <a:rPr lang="en-US" dirty="0" smtClean="0"/>
              <a:t>Critical vulnerabilities handled by special procedure</a:t>
            </a:r>
            <a:endParaRPr lang="en-US" dirty="0"/>
          </a:p>
          <a:p>
            <a:pPr lvl="1"/>
            <a:endParaRPr lang="en-US" dirty="0"/>
          </a:p>
          <a:p>
            <a:endParaRPr lang="en-GB" dirty="0"/>
          </a:p>
        </p:txBody>
      </p:sp>
      <p:sp>
        <p:nvSpPr>
          <p:cNvPr id="4" name="Date Placeholder 3"/>
          <p:cNvSpPr>
            <a:spLocks noGrp="1"/>
          </p:cNvSpPr>
          <p:nvPr>
            <p:ph type="dt" sz="half" idx="10"/>
          </p:nvPr>
        </p:nvSpPr>
        <p:spPr/>
        <p:txBody>
          <a:bodyPr/>
          <a:lstStyle/>
          <a:p>
            <a:fld id="{83B5ABD0-EC19-4A83-89AE-D84C2568D126}" type="datetime1">
              <a:rPr lang="en-GB" smtClean="0"/>
              <a:pPr/>
              <a:t>21/10/2019</a:t>
            </a:fld>
            <a:endParaRPr lang="en-US" dirty="0"/>
          </a:p>
        </p:txBody>
      </p:sp>
      <p:sp>
        <p:nvSpPr>
          <p:cNvPr id="5" name="Title 4"/>
          <p:cNvSpPr>
            <a:spLocks noGrp="1"/>
          </p:cNvSpPr>
          <p:nvPr>
            <p:ph type="title"/>
          </p:nvPr>
        </p:nvSpPr>
        <p:spPr/>
        <p:txBody>
          <a:bodyPr>
            <a:normAutofit fontScale="90000"/>
          </a:bodyPr>
          <a:lstStyle/>
          <a:p>
            <a:r>
              <a:rPr lang="en-GB" dirty="0" smtClean="0"/>
              <a:t>EGI SVG basic procedure</a:t>
            </a:r>
            <a:endParaRPr lang="en-GB" dirty="0"/>
          </a:p>
        </p:txBody>
      </p:sp>
    </p:spTree>
    <p:extLst>
      <p:ext uri="{BB962C8B-B14F-4D97-AF65-F5344CB8AC3E}">
        <p14:creationId xmlns:p14="http://schemas.microsoft.com/office/powerpoint/2010/main" val="15369919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6</a:t>
            </a:fld>
            <a:endParaRPr lang="en-US" dirty="0"/>
          </a:p>
        </p:txBody>
      </p:sp>
      <p:sp>
        <p:nvSpPr>
          <p:cNvPr id="3" name="Content Placeholder 2"/>
          <p:cNvSpPr>
            <a:spLocks noGrp="1"/>
          </p:cNvSpPr>
          <p:nvPr>
            <p:ph idx="1"/>
          </p:nvPr>
        </p:nvSpPr>
        <p:spPr/>
        <p:txBody>
          <a:bodyPr>
            <a:normAutofit lnSpcReduction="10000"/>
          </a:bodyPr>
          <a:lstStyle/>
          <a:p>
            <a:r>
              <a:rPr lang="en-US" dirty="0"/>
              <a:t>Advisory is issued by SVG to sites</a:t>
            </a:r>
          </a:p>
          <a:p>
            <a:pPr lvl="1"/>
            <a:r>
              <a:rPr lang="en-US" dirty="0"/>
              <a:t>If the issue is ‘Critical’ or ‘High’ in the EGI infrastructure</a:t>
            </a:r>
          </a:p>
          <a:p>
            <a:pPr lvl="1"/>
            <a:r>
              <a:rPr lang="en-US" dirty="0"/>
              <a:t>When the vulnerability is fixed if EGI SVG is the main handler of vulnerabilities for this software, or software is in EGI Repository regardless of the risk.</a:t>
            </a:r>
          </a:p>
          <a:p>
            <a:pPr lvl="1"/>
            <a:r>
              <a:rPr lang="en-US" dirty="0"/>
              <a:t>If we think there is a good reason to issue an advisory to the </a:t>
            </a:r>
            <a:r>
              <a:rPr lang="en-US" dirty="0" smtClean="0"/>
              <a:t>sites</a:t>
            </a:r>
          </a:p>
          <a:p>
            <a:r>
              <a:rPr lang="en-US" dirty="0" smtClean="0"/>
              <a:t>GOCDB lists all sites in infrastructure – including security contact</a:t>
            </a:r>
          </a:p>
          <a:p>
            <a:pPr lvl="1"/>
            <a:r>
              <a:rPr lang="en-US" dirty="0" smtClean="0"/>
              <a:t>Info </a:t>
            </a:r>
            <a:r>
              <a:rPr lang="en-US" dirty="0"/>
              <a:t>used to build list of sites we send advisories </a:t>
            </a:r>
            <a:r>
              <a:rPr lang="en-US" dirty="0" smtClean="0"/>
              <a:t>to.</a:t>
            </a:r>
          </a:p>
          <a:p>
            <a:r>
              <a:rPr lang="en-US" dirty="0" smtClean="0"/>
              <a:t>Most (eventually) on public wiki</a:t>
            </a:r>
          </a:p>
        </p:txBody>
      </p:sp>
      <p:sp>
        <p:nvSpPr>
          <p:cNvPr id="4" name="Date Placeholder 3"/>
          <p:cNvSpPr>
            <a:spLocks noGrp="1"/>
          </p:cNvSpPr>
          <p:nvPr>
            <p:ph type="dt" sz="half" idx="10"/>
          </p:nvPr>
        </p:nvSpPr>
        <p:spPr/>
        <p:txBody>
          <a:bodyPr/>
          <a:lstStyle/>
          <a:p>
            <a:fld id="{83B5ABD0-EC19-4A83-89AE-D84C2568D126}" type="datetime1">
              <a:rPr lang="en-GB" smtClean="0"/>
              <a:pPr/>
              <a:t>21/10/2019</a:t>
            </a:fld>
            <a:endParaRPr lang="en-US" dirty="0"/>
          </a:p>
        </p:txBody>
      </p:sp>
      <p:sp>
        <p:nvSpPr>
          <p:cNvPr id="5" name="Title 4"/>
          <p:cNvSpPr>
            <a:spLocks noGrp="1"/>
          </p:cNvSpPr>
          <p:nvPr>
            <p:ph type="title"/>
          </p:nvPr>
        </p:nvSpPr>
        <p:spPr/>
        <p:txBody>
          <a:bodyPr>
            <a:normAutofit fontScale="90000"/>
          </a:bodyPr>
          <a:lstStyle/>
          <a:p>
            <a:r>
              <a:rPr lang="en-GB" dirty="0" smtClean="0"/>
              <a:t>Advisory issued</a:t>
            </a:r>
            <a:endParaRPr lang="en-GB" dirty="0"/>
          </a:p>
        </p:txBody>
      </p:sp>
    </p:spTree>
    <p:extLst>
      <p:ext uri="{BB962C8B-B14F-4D97-AF65-F5344CB8AC3E}">
        <p14:creationId xmlns:p14="http://schemas.microsoft.com/office/powerpoint/2010/main" val="2135863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7</a:t>
            </a:fld>
            <a:endParaRPr lang="en-US" dirty="0"/>
          </a:p>
        </p:txBody>
      </p:sp>
      <p:sp>
        <p:nvSpPr>
          <p:cNvPr id="3" name="Content Placeholder 2"/>
          <p:cNvSpPr>
            <a:spLocks noGrp="1"/>
          </p:cNvSpPr>
          <p:nvPr>
            <p:ph idx="1"/>
          </p:nvPr>
        </p:nvSpPr>
        <p:spPr/>
        <p:txBody>
          <a:bodyPr/>
          <a:lstStyle/>
          <a:p>
            <a:r>
              <a:rPr lang="en-GB" dirty="0" smtClean="0"/>
              <a:t>Procedure formally approved by EGI Operations Management Board (OMB)</a:t>
            </a:r>
          </a:p>
          <a:p>
            <a:r>
              <a:rPr lang="en-GB" sz="2000" dirty="0">
                <a:hlinkClick r:id="rId2"/>
              </a:rPr>
              <a:t>https://documents.egi.eu/public/ShowDocument?docid=3145</a:t>
            </a:r>
            <a:r>
              <a:rPr lang="en-GB" sz="2000" dirty="0"/>
              <a:t>  (2017)</a:t>
            </a:r>
          </a:p>
          <a:p>
            <a:pPr marL="0" indent="0">
              <a:buNone/>
            </a:pPr>
            <a:endParaRPr lang="en-GB" dirty="0" smtClean="0"/>
          </a:p>
          <a:p>
            <a:r>
              <a:rPr lang="en-GB" dirty="0" smtClean="0"/>
              <a:t>This gives us the mandate to carry out the work</a:t>
            </a:r>
          </a:p>
          <a:p>
            <a:endParaRPr lang="en-GB" dirty="0" smtClean="0"/>
          </a:p>
          <a:p>
            <a:r>
              <a:rPr lang="en-GB" dirty="0" smtClean="0"/>
              <a:t>Sites monitored for exposure to Critical and High risk vulnerabilities by EGI CSIRT</a:t>
            </a:r>
          </a:p>
          <a:p>
            <a:pPr lvl="1"/>
            <a:r>
              <a:rPr lang="en-GB" dirty="0" smtClean="0"/>
              <a:t>Sites may be suspended if they fail to act to resolve critical vulnerabilities exposed</a:t>
            </a:r>
          </a:p>
        </p:txBody>
      </p:sp>
      <p:sp>
        <p:nvSpPr>
          <p:cNvPr id="4" name="Date Placeholder 3"/>
          <p:cNvSpPr>
            <a:spLocks noGrp="1"/>
          </p:cNvSpPr>
          <p:nvPr>
            <p:ph type="dt" sz="half" idx="10"/>
          </p:nvPr>
        </p:nvSpPr>
        <p:spPr/>
        <p:txBody>
          <a:bodyPr/>
          <a:lstStyle/>
          <a:p>
            <a:fld id="{83B5ABD0-EC19-4A83-89AE-D84C2568D126}" type="datetime1">
              <a:rPr lang="en-GB" smtClean="0"/>
              <a:pPr/>
              <a:t>21/10/2019</a:t>
            </a:fld>
            <a:endParaRPr lang="en-US" dirty="0"/>
          </a:p>
        </p:txBody>
      </p:sp>
      <p:sp>
        <p:nvSpPr>
          <p:cNvPr id="5" name="Title 4"/>
          <p:cNvSpPr>
            <a:spLocks noGrp="1"/>
          </p:cNvSpPr>
          <p:nvPr>
            <p:ph type="title"/>
          </p:nvPr>
        </p:nvSpPr>
        <p:spPr/>
        <p:txBody>
          <a:bodyPr>
            <a:normAutofit fontScale="90000"/>
          </a:bodyPr>
          <a:lstStyle/>
          <a:p>
            <a:r>
              <a:rPr lang="en-GB" dirty="0" smtClean="0"/>
              <a:t>And</a:t>
            </a:r>
            <a:endParaRPr lang="en-GB" dirty="0"/>
          </a:p>
        </p:txBody>
      </p:sp>
    </p:spTree>
    <p:extLst>
      <p:ext uri="{BB962C8B-B14F-4D97-AF65-F5344CB8AC3E}">
        <p14:creationId xmlns:p14="http://schemas.microsoft.com/office/powerpoint/2010/main" val="12416748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2590A314-C5A1-482F-A235-BA7BF27AC998}"/>
              </a:ext>
            </a:extLst>
          </p:cNvPr>
          <p:cNvSpPr>
            <a:spLocks noGrp="1"/>
          </p:cNvSpPr>
          <p:nvPr>
            <p:ph type="sldNum" sz="quarter" idx="12"/>
          </p:nvPr>
        </p:nvSpPr>
        <p:spPr/>
        <p:txBody>
          <a:bodyPr/>
          <a:lstStyle/>
          <a:p>
            <a:fld id="{B6F15528-21DE-4FAA-801E-634DDDAF4B2B}" type="slidenum">
              <a:rPr lang="en-US" smtClean="0"/>
              <a:pPr/>
              <a:t>8</a:t>
            </a:fld>
            <a:endParaRPr lang="en-US" dirty="0"/>
          </a:p>
        </p:txBody>
      </p:sp>
      <p:sp>
        <p:nvSpPr>
          <p:cNvPr id="7" name="Content Placeholder 6">
            <a:extLst>
              <a:ext uri="{FF2B5EF4-FFF2-40B4-BE49-F238E27FC236}">
                <a16:creationId xmlns:a16="http://schemas.microsoft.com/office/drawing/2014/main" id="{43ADAB00-173D-4E5B-8D0C-5B8EF6D7D190}"/>
              </a:ext>
            </a:extLst>
          </p:cNvPr>
          <p:cNvSpPr>
            <a:spLocks noGrp="1"/>
          </p:cNvSpPr>
          <p:nvPr>
            <p:ph idx="1"/>
          </p:nvPr>
        </p:nvSpPr>
        <p:spPr/>
        <p:txBody>
          <a:bodyPr>
            <a:normAutofit fontScale="85000" lnSpcReduction="20000"/>
          </a:bodyPr>
          <a:lstStyle/>
          <a:p>
            <a:r>
              <a:rPr lang="en-GB" dirty="0" smtClean="0"/>
              <a:t>SVG handles vulnerabilities in </a:t>
            </a:r>
            <a:r>
              <a:rPr lang="en-US" dirty="0"/>
              <a:t>software produced to enable services, which EGI endorses e.g. </a:t>
            </a:r>
            <a:r>
              <a:rPr lang="en-US" dirty="0" smtClean="0"/>
              <a:t>EGI UMD/CMD repositories</a:t>
            </a:r>
          </a:p>
          <a:p>
            <a:pPr lvl="1"/>
            <a:r>
              <a:rPr lang="en-US" dirty="0" smtClean="0"/>
              <a:t>Some of this software has no other vulnerability handling</a:t>
            </a:r>
          </a:p>
          <a:p>
            <a:r>
              <a:rPr lang="en-US" dirty="0"/>
              <a:t>SVG </a:t>
            </a:r>
            <a:r>
              <a:rPr lang="en-US" dirty="0" smtClean="0"/>
              <a:t>has also been assessing </a:t>
            </a:r>
            <a:r>
              <a:rPr lang="en-US" dirty="0"/>
              <a:t>the risk of vulnerabilities in other software according to how it is used in </a:t>
            </a:r>
            <a:r>
              <a:rPr lang="en-US" dirty="0" smtClean="0"/>
              <a:t>EGI</a:t>
            </a:r>
          </a:p>
          <a:p>
            <a:pPr lvl="1"/>
            <a:r>
              <a:rPr lang="en-US" dirty="0"/>
              <a:t>But NOT trying to substitute/compete with various other vulnerability activities external </a:t>
            </a:r>
            <a:r>
              <a:rPr lang="en-US" dirty="0" smtClean="0"/>
              <a:t>to EGI</a:t>
            </a:r>
          </a:p>
          <a:p>
            <a:r>
              <a:rPr lang="en-US" dirty="0" smtClean="0"/>
              <a:t>Helps prevent security incidents</a:t>
            </a:r>
          </a:p>
          <a:p>
            <a:r>
              <a:rPr lang="en-US" dirty="0"/>
              <a:t>Run well </a:t>
            </a:r>
            <a:r>
              <a:rPr lang="en-US" dirty="0" smtClean="0"/>
              <a:t>on this principle for </a:t>
            </a:r>
            <a:r>
              <a:rPr lang="en-US" dirty="0"/>
              <a:t>a bit over a decade</a:t>
            </a:r>
          </a:p>
          <a:p>
            <a:pPr lvl="1"/>
            <a:r>
              <a:rPr lang="en-US" dirty="0"/>
              <a:t>Going from being </a:t>
            </a:r>
            <a:r>
              <a:rPr lang="en-US" dirty="0" smtClean="0"/>
              <a:t>focused </a:t>
            </a:r>
            <a:r>
              <a:rPr lang="en-US" dirty="0"/>
              <a:t>on Grid Middleware to </a:t>
            </a:r>
            <a:r>
              <a:rPr lang="en-US" dirty="0" smtClean="0"/>
              <a:t>various </a:t>
            </a:r>
            <a:r>
              <a:rPr lang="en-US" dirty="0"/>
              <a:t>types of software on the EGI distributed infrastructure</a:t>
            </a:r>
          </a:p>
          <a:p>
            <a:pPr lvl="1"/>
            <a:r>
              <a:rPr lang="en-US" dirty="0"/>
              <a:t>Encompassing EGI </a:t>
            </a:r>
            <a:r>
              <a:rPr lang="en-US" dirty="0" err="1"/>
              <a:t>FedCloud</a:t>
            </a:r>
            <a:endParaRPr lang="en-US" dirty="0"/>
          </a:p>
          <a:p>
            <a:pPr lvl="1"/>
            <a:r>
              <a:rPr lang="en-US" dirty="0" smtClean="0"/>
              <a:t>Worked </a:t>
            </a:r>
            <a:r>
              <a:rPr lang="en-US" dirty="0"/>
              <a:t>well when we had a relatively homogenous environment, especially the Grid </a:t>
            </a:r>
          </a:p>
          <a:p>
            <a:endParaRPr lang="en-GB" dirty="0" smtClean="0"/>
          </a:p>
          <a:p>
            <a:endParaRPr lang="en-GB" sz="2200" dirty="0"/>
          </a:p>
        </p:txBody>
      </p:sp>
      <p:sp>
        <p:nvSpPr>
          <p:cNvPr id="4" name="Segnaposto data 3">
            <a:extLst>
              <a:ext uri="{FF2B5EF4-FFF2-40B4-BE49-F238E27FC236}">
                <a16:creationId xmlns:a16="http://schemas.microsoft.com/office/drawing/2014/main" id="{9CF30384-3BED-42C2-80FF-47E16F0A1846}"/>
              </a:ext>
            </a:extLst>
          </p:cNvPr>
          <p:cNvSpPr>
            <a:spLocks noGrp="1"/>
          </p:cNvSpPr>
          <p:nvPr>
            <p:ph type="dt" sz="half" idx="10"/>
          </p:nvPr>
        </p:nvSpPr>
        <p:spPr/>
        <p:txBody>
          <a:bodyPr/>
          <a:lstStyle/>
          <a:p>
            <a:fld id="{E54001B5-B95B-462E-8635-9377F5C68A92}" type="datetime1">
              <a:rPr lang="en-GB" smtClean="0"/>
              <a:t>21/10/2019</a:t>
            </a:fld>
            <a:endParaRPr lang="en-US" dirty="0"/>
          </a:p>
        </p:txBody>
      </p:sp>
      <p:sp>
        <p:nvSpPr>
          <p:cNvPr id="6" name="Title 5">
            <a:extLst>
              <a:ext uri="{FF2B5EF4-FFF2-40B4-BE49-F238E27FC236}">
                <a16:creationId xmlns:a16="http://schemas.microsoft.com/office/drawing/2014/main" id="{8BDBFB44-3B0D-4599-ADC0-0814ED00B42B}"/>
              </a:ext>
            </a:extLst>
          </p:cNvPr>
          <p:cNvSpPr>
            <a:spLocks noGrp="1"/>
          </p:cNvSpPr>
          <p:nvPr>
            <p:ph type="title"/>
          </p:nvPr>
        </p:nvSpPr>
        <p:spPr/>
        <p:txBody>
          <a:bodyPr>
            <a:normAutofit fontScale="90000"/>
          </a:bodyPr>
          <a:lstStyle/>
          <a:p>
            <a:r>
              <a:rPr lang="en-GB" dirty="0" smtClean="0"/>
              <a:t>The SVG’s Scope</a:t>
            </a:r>
            <a:endParaRPr lang="en-GB" dirty="0"/>
          </a:p>
        </p:txBody>
      </p:sp>
    </p:spTree>
    <p:extLst>
      <p:ext uri="{BB962C8B-B14F-4D97-AF65-F5344CB8AC3E}">
        <p14:creationId xmlns:p14="http://schemas.microsoft.com/office/powerpoint/2010/main" val="11401685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9</a:t>
            </a:fld>
            <a:endParaRPr lang="en-US" dirty="0"/>
          </a:p>
        </p:txBody>
      </p:sp>
      <p:sp>
        <p:nvSpPr>
          <p:cNvPr id="3" name="Content Placeholder 2"/>
          <p:cNvSpPr>
            <a:spLocks noGrp="1"/>
          </p:cNvSpPr>
          <p:nvPr>
            <p:ph idx="1"/>
          </p:nvPr>
        </p:nvSpPr>
        <p:spPr/>
        <p:txBody>
          <a:bodyPr/>
          <a:lstStyle/>
          <a:p>
            <a:r>
              <a:rPr lang="en-GB" dirty="0" smtClean="0"/>
              <a:t>47 potential vulnerabilities reported</a:t>
            </a:r>
          </a:p>
          <a:p>
            <a:r>
              <a:rPr lang="en-GB" dirty="0" smtClean="0"/>
              <a:t>29 Advisories/alerts issues publicly</a:t>
            </a:r>
          </a:p>
          <a:p>
            <a:r>
              <a:rPr lang="en-GB" dirty="0" smtClean="0"/>
              <a:t>15 critical</a:t>
            </a:r>
            <a:endParaRPr lang="en-GB" dirty="0"/>
          </a:p>
        </p:txBody>
      </p:sp>
      <p:sp>
        <p:nvSpPr>
          <p:cNvPr id="4" name="Date Placeholder 3"/>
          <p:cNvSpPr>
            <a:spLocks noGrp="1"/>
          </p:cNvSpPr>
          <p:nvPr>
            <p:ph type="dt" sz="half" idx="10"/>
          </p:nvPr>
        </p:nvSpPr>
        <p:spPr/>
        <p:txBody>
          <a:bodyPr/>
          <a:lstStyle/>
          <a:p>
            <a:fld id="{83B5ABD0-EC19-4A83-89AE-D84C2568D126}" type="datetime1">
              <a:rPr lang="en-GB" smtClean="0"/>
              <a:pPr/>
              <a:t>21/10/2019</a:t>
            </a:fld>
            <a:endParaRPr lang="en-US" dirty="0"/>
          </a:p>
        </p:txBody>
      </p:sp>
      <p:sp>
        <p:nvSpPr>
          <p:cNvPr id="5" name="Title 4"/>
          <p:cNvSpPr>
            <a:spLocks noGrp="1"/>
          </p:cNvSpPr>
          <p:nvPr>
            <p:ph type="title"/>
          </p:nvPr>
        </p:nvSpPr>
        <p:spPr/>
        <p:txBody>
          <a:bodyPr>
            <a:normAutofit fontScale="90000"/>
          </a:bodyPr>
          <a:lstStyle/>
          <a:p>
            <a:r>
              <a:rPr lang="en-GB" dirty="0" smtClean="0"/>
              <a:t>A Few numbers from 2018</a:t>
            </a:r>
            <a:endParaRPr lang="en-GB" dirty="0"/>
          </a:p>
        </p:txBody>
      </p:sp>
    </p:spTree>
    <p:extLst>
      <p:ext uri="{BB962C8B-B14F-4D97-AF65-F5344CB8AC3E}">
        <p14:creationId xmlns:p14="http://schemas.microsoft.com/office/powerpoint/2010/main" val="879496302"/>
      </p:ext>
    </p:extLst>
  </p:cSld>
  <p:clrMapOvr>
    <a:masterClrMapping/>
  </p:clrMapOvr>
</p:sld>
</file>

<file path=ppt/theme/theme1.xml><?xml version="1.0" encoding="utf-8"?>
<a:theme xmlns:a="http://schemas.openxmlformats.org/drawingml/2006/main" name="slide_base">
  <a:themeElements>
    <a:clrScheme name="Eudat-Color">
      <a:dk1>
        <a:srgbClr val="515151"/>
      </a:dk1>
      <a:lt1>
        <a:sysClr val="window" lastClr="FFFFFF"/>
      </a:lt1>
      <a:dk2>
        <a:srgbClr val="1F497D"/>
      </a:dk2>
      <a:lt2>
        <a:srgbClr val="EEECE1"/>
      </a:lt2>
      <a:accent1>
        <a:srgbClr val="1B216E"/>
      </a:accent1>
      <a:accent2>
        <a:srgbClr val="B01813"/>
      </a:accent2>
      <a:accent3>
        <a:srgbClr val="DF3A10"/>
      </a:accent3>
      <a:accent4>
        <a:srgbClr val="F39605"/>
      </a:accent4>
      <a:accent5>
        <a:srgbClr val="FBBE09"/>
      </a:accent5>
      <a:accent6>
        <a:srgbClr val="FFF3E6"/>
      </a:accent6>
      <a:hlink>
        <a:srgbClr val="B11913"/>
      </a:hlink>
      <a:folHlink>
        <a:srgbClr val="DF3B13"/>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lgn="l">
          <a:defRPr sz="1350" b="1" dirty="0">
            <a:solidFill>
              <a:srgbClr val="1C3046"/>
            </a:solidFill>
            <a:ea typeface="Source Sans Pro" charset="0"/>
            <a:cs typeface="Source Sans Pro" charset="0"/>
          </a:defRPr>
        </a:defPPr>
      </a:lstStyle>
    </a:txDef>
  </a:objectDefaults>
  <a:extraClrSchemeLst/>
  <a:extLst>
    <a:ext uri="{05A4C25C-085E-4340-85A3-A5531E510DB2}">
      <thm15:themeFamily xmlns:thm15="http://schemas.microsoft.com/office/thememl/2012/main" name="EOSC_HUB_Standard_ppt_template_v0.9" id="{4009D353-0370-4D60-A762-4B384E06522B}" vid="{91D004C2-FC98-4A5C-AEFD-A0BEC290740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EOSC_HUB_Standard_ppt_template_v0.9</Template>
  <TotalTime>913</TotalTime>
  <Words>2221</Words>
  <Application>Microsoft Office PowerPoint</Application>
  <PresentationFormat>On-screen Show (4:3)</PresentationFormat>
  <Paragraphs>279</Paragraphs>
  <Slides>26</Slides>
  <Notes>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26</vt:i4>
      </vt:variant>
    </vt:vector>
  </HeadingPairs>
  <TitlesOfParts>
    <vt:vector size="33" baseType="lpstr">
      <vt:lpstr>Arial</vt:lpstr>
      <vt:lpstr>Calibri</vt:lpstr>
      <vt:lpstr>Calibri Light</vt:lpstr>
      <vt:lpstr>Source Sans Pro</vt:lpstr>
      <vt:lpstr>Wingdings</vt:lpstr>
      <vt:lpstr>slide_base</vt:lpstr>
      <vt:lpstr>Office Theme</vt:lpstr>
      <vt:lpstr>PowerPoint Presentation</vt:lpstr>
      <vt:lpstr>Where we started</vt:lpstr>
      <vt:lpstr>EGI</vt:lpstr>
      <vt:lpstr>Purpose of EGI  Software Vulnerability Group (SVG)</vt:lpstr>
      <vt:lpstr>EGI SVG basic procedure</vt:lpstr>
      <vt:lpstr>Advisory issued</vt:lpstr>
      <vt:lpstr>And</vt:lpstr>
      <vt:lpstr>The SVG’s Scope</vt:lpstr>
      <vt:lpstr>A Few numbers from 2018</vt:lpstr>
      <vt:lpstr>Then EOSC-hub</vt:lpstr>
      <vt:lpstr>Why SVG needs to change</vt:lpstr>
      <vt:lpstr>To move forwards</vt:lpstr>
      <vt:lpstr>PowerPoint Presentation</vt:lpstr>
      <vt:lpstr>PowerPoint Presentation</vt:lpstr>
      <vt:lpstr>PowerPoint Presentation</vt:lpstr>
      <vt:lpstr>Main Change</vt:lpstr>
      <vt:lpstr>But</vt:lpstr>
      <vt:lpstr>Tricky bit</vt:lpstr>
      <vt:lpstr>Services responsible for their security</vt:lpstr>
      <vt:lpstr>Simple Start</vt:lpstr>
      <vt:lpstr>AGREED by EGI OMB</vt:lpstr>
      <vt:lpstr>Participation from service providers is essential</vt:lpstr>
      <vt:lpstr>Later - Definitive Service List database</vt:lpstr>
      <vt:lpstr>Then there’s tools to make issue handling run smoothly</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Cornwall, Linda (STFC,RAL,PPD)</dc:creator>
  <cp:lastModifiedBy>Cornwall, Linda (STFC,RAL,PPD)</cp:lastModifiedBy>
  <cp:revision>110</cp:revision>
  <dcterms:created xsi:type="dcterms:W3CDTF">2019-07-22T14:25:44Z</dcterms:created>
  <dcterms:modified xsi:type="dcterms:W3CDTF">2019-10-21T10:54:09Z</dcterms:modified>
</cp:coreProperties>
</file>