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13716000" cx="2438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  <p:embeddedFont>
      <p:font typeface="Roboto Mon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0" roundtripDataSignature="AMtx7mhsAwqjzWEvL0iHrt+3xdFmLGJO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17" Type="http://schemas.openxmlformats.org/officeDocument/2006/relationships/font" Target="fonts/RobotoMono-bold.fntdata"/><Relationship Id="rId16" Type="http://schemas.openxmlformats.org/officeDocument/2006/relationships/font" Target="fonts/RobotoMono-regular.fntdata"/><Relationship Id="rId5" Type="http://schemas.openxmlformats.org/officeDocument/2006/relationships/slide" Target="slides/slide1.xml"/><Relationship Id="rId19" Type="http://schemas.openxmlformats.org/officeDocument/2006/relationships/font" Target="fonts/RobotoMono-boldItalic.fntdata"/><Relationship Id="rId6" Type="http://schemas.openxmlformats.org/officeDocument/2006/relationships/slide" Target="slides/slide2.xml"/><Relationship Id="rId18" Type="http://schemas.openxmlformats.org/officeDocument/2006/relationships/font" Target="fonts/RobotoMono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64f8b3a550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Google Shape;39;g64f8b3a550_0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64f8b3a550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64f8b3a550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64f8b3a550_0_3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64f8b3a550_0_3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8.jpg"/><Relationship Id="rId4" Type="http://schemas.openxmlformats.org/officeDocument/2006/relationships/image" Target="../media/image4.jpg"/><Relationship Id="rId10" Type="http://schemas.openxmlformats.org/officeDocument/2006/relationships/image" Target="../media/image7.png"/><Relationship Id="rId9" Type="http://schemas.openxmlformats.org/officeDocument/2006/relationships/image" Target="../media/image2.jpg"/><Relationship Id="rId5" Type="http://schemas.openxmlformats.org/officeDocument/2006/relationships/image" Target="../media/image10.jpg"/><Relationship Id="rId6" Type="http://schemas.openxmlformats.org/officeDocument/2006/relationships/image" Target="../media/image9.png"/><Relationship Id="rId7" Type="http://schemas.openxmlformats.org/officeDocument/2006/relationships/image" Target="../media/image6.jpg"/><Relationship Id="rId8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slide" type="tx">
  <p:cSld name="TITLE_AND_BOD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6"/>
          <p:cNvSpPr txBox="1"/>
          <p:nvPr>
            <p:ph type="title"/>
          </p:nvPr>
        </p:nvSpPr>
        <p:spPr>
          <a:xfrm>
            <a:off x="1518046" y="0"/>
            <a:ext cx="22560330" cy="1518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53575" lIns="53575" spcFirstLastPara="1" rIns="53575" wrap="square" tIns="535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16" name="Google Shape;16;p6"/>
          <p:cNvSpPr txBox="1"/>
          <p:nvPr>
            <p:ph idx="1" type="body"/>
          </p:nvPr>
        </p:nvSpPr>
        <p:spPr>
          <a:xfrm>
            <a:off x="1375171" y="1821656"/>
            <a:ext cx="22074562" cy="11751469"/>
          </a:xfrm>
          <a:prstGeom prst="rect">
            <a:avLst/>
          </a:prstGeom>
          <a:noFill/>
          <a:ln>
            <a:noFill/>
          </a:ln>
        </p:spPr>
        <p:txBody>
          <a:bodyPr anchorCtr="0" anchor="t" bIns="53575" lIns="53575" spcFirstLastPara="1" rIns="53575" wrap="square" tIns="53575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705D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424053" lvl="5" marL="274320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3078"/>
              <a:buChar char="•"/>
              <a:defRPr/>
            </a:lvl6pPr>
            <a:lvl7pPr indent="-424053" lvl="6" marL="320040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3078"/>
              <a:buChar char="•"/>
              <a:defRPr/>
            </a:lvl7pPr>
            <a:lvl8pPr indent="-424053" lvl="7" marL="365760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3078"/>
              <a:buChar char="•"/>
              <a:defRPr/>
            </a:lvl8pPr>
            <a:lvl9pPr indent="-424053" lvl="8" marL="411480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3078"/>
              <a:buChar char="•"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2" type="sldNum"/>
          </p:nvPr>
        </p:nvSpPr>
        <p:spPr>
          <a:xfrm>
            <a:off x="23610466" y="12993092"/>
            <a:ext cx="430636" cy="437357"/>
          </a:xfrm>
          <a:prstGeom prst="rect">
            <a:avLst/>
          </a:prstGeom>
          <a:noFill/>
          <a:ln>
            <a:noFill/>
          </a:ln>
        </p:spPr>
        <p:txBody>
          <a:bodyPr anchorCtr="0" anchor="ctr" bIns="53575" lIns="53575" spcFirstLastPara="1" rIns="53575" wrap="square" tIns="535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>
  <p:cSld name="Title Slide">
    <p:bg>
      <p:bgPr>
        <a:solidFill>
          <a:srgbClr val="000000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1.jpg" id="19" name="Google Shape;19;p7"/>
          <p:cNvPicPr preferRelativeResize="0"/>
          <p:nvPr/>
        </p:nvPicPr>
        <p:blipFill rotWithShape="1">
          <a:blip r:embed="rId2">
            <a:alphaModFix/>
          </a:blip>
          <a:srcRect b="0" l="30458" r="35109" t="0"/>
          <a:stretch/>
        </p:blipFill>
        <p:spPr>
          <a:xfrm>
            <a:off x="17978436" y="8679656"/>
            <a:ext cx="3357564" cy="18216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2.jpg" id="20" name="Google Shape;20;p7"/>
          <p:cNvPicPr preferRelativeResize="0"/>
          <p:nvPr/>
        </p:nvPicPr>
        <p:blipFill rotWithShape="1">
          <a:blip r:embed="rId3">
            <a:alphaModFix/>
          </a:blip>
          <a:srcRect b="17009" l="26562" r="6639" t="30412"/>
          <a:stretch/>
        </p:blipFill>
        <p:spPr>
          <a:xfrm>
            <a:off x="5941218" y="8679656"/>
            <a:ext cx="3053954" cy="18216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3.jpg" id="21" name="Google Shape;21;p7"/>
          <p:cNvPicPr preferRelativeResize="0"/>
          <p:nvPr/>
        </p:nvPicPr>
        <p:blipFill rotWithShape="1">
          <a:blip r:embed="rId4">
            <a:alphaModFix/>
          </a:blip>
          <a:srcRect b="37064" l="12740" r="24000" t="20869"/>
          <a:stretch/>
        </p:blipFill>
        <p:spPr>
          <a:xfrm>
            <a:off x="3048000" y="8679656"/>
            <a:ext cx="2926080" cy="18480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4.jpg" id="22" name="Google Shape;22;p7"/>
          <p:cNvPicPr preferRelativeResize="0"/>
          <p:nvPr/>
        </p:nvPicPr>
        <p:blipFill rotWithShape="1">
          <a:blip r:embed="rId5">
            <a:alphaModFix/>
          </a:blip>
          <a:srcRect b="12355" l="20826" r="20024" t="0"/>
          <a:stretch/>
        </p:blipFill>
        <p:spPr>
          <a:xfrm>
            <a:off x="8889190" y="7546850"/>
            <a:ext cx="2926081" cy="325578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5.png" id="23" name="Google Shape;23;p7"/>
          <p:cNvPicPr preferRelativeResize="0"/>
          <p:nvPr/>
        </p:nvPicPr>
        <p:blipFill rotWithShape="1">
          <a:blip r:embed="rId6">
            <a:alphaModFix/>
          </a:blip>
          <a:srcRect b="713" l="0" r="97" t="5707"/>
          <a:stretch/>
        </p:blipFill>
        <p:spPr>
          <a:xfrm>
            <a:off x="12161519" y="8679656"/>
            <a:ext cx="2926081" cy="18216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6.jpg" id="24" name="Google Shape;24;p7"/>
          <p:cNvPicPr preferRelativeResize="0"/>
          <p:nvPr/>
        </p:nvPicPr>
        <p:blipFill rotWithShape="1">
          <a:blip r:embed="rId7">
            <a:alphaModFix/>
          </a:blip>
          <a:srcRect b="14728" l="0" r="97" t="6201"/>
          <a:stretch/>
        </p:blipFill>
        <p:spPr>
          <a:xfrm>
            <a:off x="15085219" y="8679656"/>
            <a:ext cx="2926081" cy="182165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" name="Google Shape;25;p7"/>
          <p:cNvGrpSpPr/>
          <p:nvPr/>
        </p:nvGrpSpPr>
        <p:grpSpPr>
          <a:xfrm>
            <a:off x="198704" y="12388807"/>
            <a:ext cx="4107659" cy="1097282"/>
            <a:chOff x="0" y="0"/>
            <a:chExt cx="4107657" cy="1097281"/>
          </a:xfrm>
        </p:grpSpPr>
        <p:pic>
          <p:nvPicPr>
            <p:cNvPr descr="image7.png" id="26" name="Google Shape;26;p7"/>
            <p:cNvPicPr preferRelativeResize="0"/>
            <p:nvPr/>
          </p:nvPicPr>
          <p:blipFill rotWithShape="1">
            <a:blip r:embed="rId8">
              <a:alphaModFix/>
            </a:blip>
            <a:srcRect b="16521" l="2461" r="5084" t="16696"/>
            <a:stretch/>
          </p:blipFill>
          <p:spPr>
            <a:xfrm>
              <a:off x="607218" y="0"/>
              <a:ext cx="3500439" cy="1097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8.jpg" id="27" name="Google Shape;27;p7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0" y="103747"/>
              <a:ext cx="910829" cy="91082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image9.png" id="28" name="Google Shape;28;p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2901666" y="12330151"/>
            <a:ext cx="1214594" cy="1214594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7"/>
          <p:cNvSpPr txBox="1"/>
          <p:nvPr>
            <p:ph idx="1" type="body"/>
          </p:nvPr>
        </p:nvSpPr>
        <p:spPr>
          <a:xfrm>
            <a:off x="6548437" y="6507559"/>
            <a:ext cx="17313714" cy="1071563"/>
          </a:xfrm>
          <a:prstGeom prst="rect">
            <a:avLst/>
          </a:prstGeom>
          <a:noFill/>
          <a:ln>
            <a:noFill/>
          </a:ln>
        </p:spPr>
        <p:txBody>
          <a:bodyPr anchorCtr="0" anchor="t" bIns="53575" lIns="53575" spcFirstLastPara="1" rIns="53575" wrap="square" tIns="53575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929292"/>
              </a:buClr>
              <a:buSzPts val="4600"/>
              <a:buFont typeface="Helvetica Neue"/>
              <a:buNone/>
              <a:defRPr>
                <a:solidFill>
                  <a:srgbClr val="929292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indent="-342900" lvl="1" marL="914400" algn="l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705D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5pPr>
            <a:lvl6pPr indent="-424053" lvl="5" marL="274320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3078"/>
              <a:buChar char="•"/>
              <a:defRPr/>
            </a:lvl6pPr>
            <a:lvl7pPr indent="-424053" lvl="6" marL="320040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3078"/>
              <a:buChar char="•"/>
              <a:defRPr/>
            </a:lvl7pPr>
            <a:lvl8pPr indent="-424053" lvl="7" marL="365760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3078"/>
              <a:buChar char="•"/>
              <a:defRPr/>
            </a:lvl8pPr>
            <a:lvl9pPr indent="-424053" lvl="8" marL="411480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3078"/>
              <a:buChar char="•"/>
              <a:defRPr/>
            </a:lvl9pPr>
          </a:lstStyle>
          <a:p/>
        </p:txBody>
      </p:sp>
      <p:sp>
        <p:nvSpPr>
          <p:cNvPr id="30" name="Google Shape;30;p7"/>
          <p:cNvSpPr txBox="1"/>
          <p:nvPr>
            <p:ph type="title"/>
          </p:nvPr>
        </p:nvSpPr>
        <p:spPr>
          <a:xfrm>
            <a:off x="4601260" y="2125265"/>
            <a:ext cx="15181480" cy="2940051"/>
          </a:xfrm>
          <a:prstGeom prst="rect">
            <a:avLst/>
          </a:prstGeom>
          <a:noFill/>
          <a:ln>
            <a:noFill/>
          </a:ln>
        </p:spPr>
        <p:txBody>
          <a:bodyPr anchorCtr="0" anchor="ctr" bIns="53575" lIns="53575" spcFirstLastPara="1" rIns="53575" wrap="square" tIns="535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600"/>
              <a:buFont typeface="Palatino"/>
              <a:buNone/>
              <a:defRPr b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19990967" y="12993092"/>
            <a:ext cx="430635" cy="437357"/>
          </a:xfrm>
          <a:prstGeom prst="rect">
            <a:avLst/>
          </a:prstGeom>
          <a:noFill/>
          <a:ln>
            <a:noFill/>
          </a:ln>
        </p:spPr>
        <p:txBody>
          <a:bodyPr anchorCtr="0" anchor="ctr" bIns="53575" lIns="53575" spcFirstLastPara="1" rIns="53575" wrap="square" tIns="535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sz="2200">
                <a:solidFill>
                  <a:srgbClr val="9A9A9A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64f8b3a550_0_125"/>
          <p:cNvSpPr txBox="1"/>
          <p:nvPr>
            <p:ph type="title"/>
          </p:nvPr>
        </p:nvSpPr>
        <p:spPr>
          <a:xfrm>
            <a:off x="831200" y="1186733"/>
            <a:ext cx="22721700" cy="1527300"/>
          </a:xfrm>
          <a:prstGeom prst="rect">
            <a:avLst/>
          </a:prstGeom>
        </p:spPr>
        <p:txBody>
          <a:bodyPr anchorCtr="0" anchor="ctr" bIns="53575" lIns="53575" spcFirstLastPara="1" rIns="53575" wrap="square" tIns="5357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8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8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8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8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8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8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8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8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8600"/>
              <a:buNone/>
              <a:defRPr/>
            </a:lvl9pPr>
          </a:lstStyle>
          <a:p/>
        </p:txBody>
      </p:sp>
      <p:sp>
        <p:nvSpPr>
          <p:cNvPr id="34" name="Google Shape;34;g64f8b3a550_0_125"/>
          <p:cNvSpPr txBox="1"/>
          <p:nvPr>
            <p:ph idx="1" type="body"/>
          </p:nvPr>
        </p:nvSpPr>
        <p:spPr>
          <a:xfrm>
            <a:off x="831200" y="3073267"/>
            <a:ext cx="10666500" cy="9110400"/>
          </a:xfrm>
          <a:prstGeom prst="rect">
            <a:avLst/>
          </a:prstGeom>
        </p:spPr>
        <p:txBody>
          <a:bodyPr anchorCtr="0" anchor="t" bIns="53575" lIns="53575" spcFirstLastPara="1" rIns="53575" wrap="square" tIns="53575">
            <a:noAutofit/>
          </a:bodyPr>
          <a:lstStyle>
            <a:lvl1pPr indent="-463550" lvl="0" marL="457200" rtl="0">
              <a:spcBef>
                <a:spcPts val="1500"/>
              </a:spcBef>
              <a:spcAft>
                <a:spcPts val="0"/>
              </a:spcAft>
              <a:buSzPts val="3700"/>
              <a:buChar char="•"/>
              <a:defRPr sz="3700"/>
            </a:lvl1pPr>
            <a:lvl2pPr indent="-431800" lvl="1" marL="914400" rtl="0">
              <a:spcBef>
                <a:spcPts val="1300"/>
              </a:spcBef>
              <a:spcAft>
                <a:spcPts val="0"/>
              </a:spcAft>
              <a:buSzPts val="3200"/>
              <a:buChar char="–"/>
              <a:defRPr sz="3200"/>
            </a:lvl2pPr>
            <a:lvl3pPr indent="-431800" lvl="2" marL="1371600" rtl="0">
              <a:spcBef>
                <a:spcPts val="1100"/>
              </a:spcBef>
              <a:spcAft>
                <a:spcPts val="0"/>
              </a:spcAft>
              <a:buSzPts val="3200"/>
              <a:buChar char="•"/>
              <a:defRPr sz="3200"/>
            </a:lvl3pPr>
            <a:lvl4pPr indent="-431800" lvl="3" marL="1828800" rtl="0">
              <a:spcBef>
                <a:spcPts val="900"/>
              </a:spcBef>
              <a:spcAft>
                <a:spcPts val="0"/>
              </a:spcAft>
              <a:buSzPts val="3200"/>
              <a:buChar char="–"/>
              <a:defRPr sz="3200"/>
            </a:lvl4pPr>
            <a:lvl5pPr indent="-431800" lvl="4" marL="2286000" rtl="0">
              <a:spcBef>
                <a:spcPts val="900"/>
              </a:spcBef>
              <a:spcAft>
                <a:spcPts val="0"/>
              </a:spcAft>
              <a:buSzPts val="3200"/>
              <a:buChar char="•"/>
              <a:defRPr sz="3200"/>
            </a:lvl5pPr>
            <a:lvl6pPr indent="-431800" lvl="5" marL="2743200" rtl="0">
              <a:spcBef>
                <a:spcPts val="1500"/>
              </a:spcBef>
              <a:spcAft>
                <a:spcPts val="0"/>
              </a:spcAft>
              <a:buSzPts val="3200"/>
              <a:buChar char="•"/>
              <a:defRPr sz="3200"/>
            </a:lvl6pPr>
            <a:lvl7pPr indent="-431800" lvl="6" marL="3200400" rtl="0">
              <a:spcBef>
                <a:spcPts val="1500"/>
              </a:spcBef>
              <a:spcAft>
                <a:spcPts val="0"/>
              </a:spcAft>
              <a:buSzPts val="3200"/>
              <a:buChar char="•"/>
              <a:defRPr sz="3200"/>
            </a:lvl7pPr>
            <a:lvl8pPr indent="-431800" lvl="7" marL="3657600" rtl="0">
              <a:spcBef>
                <a:spcPts val="1500"/>
              </a:spcBef>
              <a:spcAft>
                <a:spcPts val="0"/>
              </a:spcAft>
              <a:buSzPts val="3200"/>
              <a:buChar char="•"/>
              <a:defRPr sz="3200"/>
            </a:lvl8pPr>
            <a:lvl9pPr indent="-431800" lvl="8" marL="4114800" rtl="0">
              <a:spcBef>
                <a:spcPts val="1500"/>
              </a:spcBef>
              <a:spcAft>
                <a:spcPts val="0"/>
              </a:spcAft>
              <a:buSzPts val="3200"/>
              <a:buChar char="•"/>
              <a:defRPr sz="3200"/>
            </a:lvl9pPr>
          </a:lstStyle>
          <a:p/>
        </p:txBody>
      </p:sp>
      <p:sp>
        <p:nvSpPr>
          <p:cNvPr id="35" name="Google Shape;35;g64f8b3a550_0_125"/>
          <p:cNvSpPr txBox="1"/>
          <p:nvPr>
            <p:ph idx="2" type="body"/>
          </p:nvPr>
        </p:nvSpPr>
        <p:spPr>
          <a:xfrm>
            <a:off x="12886400" y="3073267"/>
            <a:ext cx="10666500" cy="9110400"/>
          </a:xfrm>
          <a:prstGeom prst="rect">
            <a:avLst/>
          </a:prstGeom>
        </p:spPr>
        <p:txBody>
          <a:bodyPr anchorCtr="0" anchor="t" bIns="53575" lIns="53575" spcFirstLastPara="1" rIns="53575" wrap="square" tIns="53575">
            <a:noAutofit/>
          </a:bodyPr>
          <a:lstStyle>
            <a:lvl1pPr indent="-463550" lvl="0" marL="457200" rtl="0">
              <a:spcBef>
                <a:spcPts val="1500"/>
              </a:spcBef>
              <a:spcAft>
                <a:spcPts val="0"/>
              </a:spcAft>
              <a:buSzPts val="3700"/>
              <a:buChar char="•"/>
              <a:defRPr sz="3700"/>
            </a:lvl1pPr>
            <a:lvl2pPr indent="-431800" lvl="1" marL="914400" rtl="0">
              <a:spcBef>
                <a:spcPts val="1300"/>
              </a:spcBef>
              <a:spcAft>
                <a:spcPts val="0"/>
              </a:spcAft>
              <a:buSzPts val="3200"/>
              <a:buChar char="–"/>
              <a:defRPr sz="3200"/>
            </a:lvl2pPr>
            <a:lvl3pPr indent="-431800" lvl="2" marL="1371600" rtl="0">
              <a:spcBef>
                <a:spcPts val="1100"/>
              </a:spcBef>
              <a:spcAft>
                <a:spcPts val="0"/>
              </a:spcAft>
              <a:buSzPts val="3200"/>
              <a:buChar char="•"/>
              <a:defRPr sz="3200"/>
            </a:lvl3pPr>
            <a:lvl4pPr indent="-431800" lvl="3" marL="1828800" rtl="0">
              <a:spcBef>
                <a:spcPts val="900"/>
              </a:spcBef>
              <a:spcAft>
                <a:spcPts val="0"/>
              </a:spcAft>
              <a:buSzPts val="3200"/>
              <a:buChar char="–"/>
              <a:defRPr sz="3200"/>
            </a:lvl4pPr>
            <a:lvl5pPr indent="-431800" lvl="4" marL="2286000" rtl="0">
              <a:spcBef>
                <a:spcPts val="900"/>
              </a:spcBef>
              <a:spcAft>
                <a:spcPts val="0"/>
              </a:spcAft>
              <a:buSzPts val="3200"/>
              <a:buChar char="•"/>
              <a:defRPr sz="3200"/>
            </a:lvl5pPr>
            <a:lvl6pPr indent="-431800" lvl="5" marL="2743200" rtl="0">
              <a:spcBef>
                <a:spcPts val="1500"/>
              </a:spcBef>
              <a:spcAft>
                <a:spcPts val="0"/>
              </a:spcAft>
              <a:buSzPts val="3200"/>
              <a:buChar char="•"/>
              <a:defRPr sz="3200"/>
            </a:lvl6pPr>
            <a:lvl7pPr indent="-431800" lvl="6" marL="3200400" rtl="0">
              <a:spcBef>
                <a:spcPts val="1500"/>
              </a:spcBef>
              <a:spcAft>
                <a:spcPts val="0"/>
              </a:spcAft>
              <a:buSzPts val="3200"/>
              <a:buChar char="•"/>
              <a:defRPr sz="3200"/>
            </a:lvl7pPr>
            <a:lvl8pPr indent="-431800" lvl="7" marL="3657600" rtl="0">
              <a:spcBef>
                <a:spcPts val="1500"/>
              </a:spcBef>
              <a:spcAft>
                <a:spcPts val="0"/>
              </a:spcAft>
              <a:buSzPts val="3200"/>
              <a:buChar char="•"/>
              <a:defRPr sz="3200"/>
            </a:lvl8pPr>
            <a:lvl9pPr indent="-431800" lvl="8" marL="4114800" rtl="0">
              <a:spcBef>
                <a:spcPts val="1500"/>
              </a:spcBef>
              <a:spcAft>
                <a:spcPts val="0"/>
              </a:spcAft>
              <a:buSzPts val="3200"/>
              <a:buChar char="•"/>
              <a:defRPr sz="3200"/>
            </a:lvl9pPr>
          </a:lstStyle>
          <a:p/>
        </p:txBody>
      </p:sp>
      <p:sp>
        <p:nvSpPr>
          <p:cNvPr id="36" name="Google Shape;36;g64f8b3a550_0_125"/>
          <p:cNvSpPr txBox="1"/>
          <p:nvPr>
            <p:ph idx="12" type="sldNum"/>
          </p:nvPr>
        </p:nvSpPr>
        <p:spPr>
          <a:xfrm>
            <a:off x="22593221" y="12435245"/>
            <a:ext cx="1463100" cy="1049700"/>
          </a:xfrm>
          <a:prstGeom prst="rect">
            <a:avLst/>
          </a:prstGeom>
        </p:spPr>
        <p:txBody>
          <a:bodyPr anchorCtr="0" anchor="ctr" bIns="53575" lIns="53575" spcFirstLastPara="1" rIns="53575" wrap="square" tIns="5357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jpg"/><Relationship Id="rId3" Type="http://schemas.openxmlformats.org/officeDocument/2006/relationships/image" Target="../media/image3.jp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/>
          <p:nvPr/>
        </p:nvSpPr>
        <p:spPr>
          <a:xfrm rot="-5400000">
            <a:off x="-6259711" y="6259710"/>
            <a:ext cx="13733860" cy="1214439"/>
          </a:xfrm>
          <a:prstGeom prst="rect">
            <a:avLst/>
          </a:prstGeom>
          <a:solidFill>
            <a:srgbClr val="0E0E0E"/>
          </a:solidFill>
          <a:ln>
            <a:noFill/>
          </a:ln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image7.png" id="7" name="Google Shape;7;p5"/>
          <p:cNvPicPr preferRelativeResize="0"/>
          <p:nvPr/>
        </p:nvPicPr>
        <p:blipFill rotWithShape="1">
          <a:blip r:embed="rId1">
            <a:alphaModFix/>
          </a:blip>
          <a:srcRect b="16446" l="2369" r="5204" t="16887"/>
          <a:stretch/>
        </p:blipFill>
        <p:spPr>
          <a:xfrm rot="-5400000">
            <a:off x="-1173659" y="10506313"/>
            <a:ext cx="3500438" cy="109728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8.jpg" id="8" name="Google Shape;8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60734" y="12644437"/>
            <a:ext cx="910829" cy="91082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4.jpg" id="9" name="Google Shape;9;p5"/>
          <p:cNvPicPr preferRelativeResize="0"/>
          <p:nvPr/>
        </p:nvPicPr>
        <p:blipFill rotWithShape="1">
          <a:blip r:embed="rId3">
            <a:alphaModFix/>
          </a:blip>
          <a:srcRect b="12068" l="30724" r="26049" t="0"/>
          <a:stretch/>
        </p:blipFill>
        <p:spPr>
          <a:xfrm>
            <a:off x="15901" y="-321469"/>
            <a:ext cx="1196580" cy="18216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5"/>
          <p:cNvSpPr/>
          <p:nvPr/>
        </p:nvSpPr>
        <p:spPr>
          <a:xfrm>
            <a:off x="1214437" y="0"/>
            <a:ext cx="23167548" cy="1518047"/>
          </a:xfrm>
          <a:prstGeom prst="rect">
            <a:avLst/>
          </a:prstGeom>
          <a:solidFill>
            <a:srgbClr val="0E0E0E"/>
          </a:solidFill>
          <a:ln>
            <a:noFill/>
          </a:ln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" name="Google Shape;11;p5"/>
          <p:cNvSpPr txBox="1"/>
          <p:nvPr>
            <p:ph type="title"/>
          </p:nvPr>
        </p:nvSpPr>
        <p:spPr>
          <a:xfrm>
            <a:off x="1518046" y="0"/>
            <a:ext cx="22560330" cy="1518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53575" lIns="53575" spcFirstLastPara="1" rIns="53575" wrap="square" tIns="5357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600"/>
              <a:buFont typeface="Palatino"/>
              <a:buNone/>
              <a:defRPr b="1" i="0" sz="8600" u="none" cap="none" strike="noStrike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600"/>
              <a:buFont typeface="Palatino"/>
              <a:buNone/>
              <a:defRPr b="1" i="0" sz="8600" u="none" cap="none" strike="noStrike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600"/>
              <a:buFont typeface="Palatino"/>
              <a:buNone/>
              <a:defRPr b="1" i="0" sz="8600" u="none" cap="none" strike="noStrike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600"/>
              <a:buFont typeface="Palatino"/>
              <a:buNone/>
              <a:defRPr b="1" i="0" sz="8600" u="none" cap="none" strike="noStrike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600"/>
              <a:buFont typeface="Palatino"/>
              <a:buNone/>
              <a:defRPr b="1" i="0" sz="8600" u="none" cap="none" strike="noStrike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600"/>
              <a:buFont typeface="Palatino"/>
              <a:buNone/>
              <a:defRPr b="1" i="0" sz="8600" u="none" cap="none" strike="noStrike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600"/>
              <a:buFont typeface="Palatino"/>
              <a:buNone/>
              <a:defRPr b="1" i="0" sz="8600" u="none" cap="none" strike="noStrike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600"/>
              <a:buFont typeface="Palatino"/>
              <a:buNone/>
              <a:defRPr b="1" i="0" sz="8600" u="none" cap="none" strike="noStrike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600"/>
              <a:buFont typeface="Palatino"/>
              <a:buNone/>
              <a:defRPr b="1" i="0" sz="8600" u="none" cap="none" strike="noStrike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lvl9pPr>
          </a:lstStyle>
          <a:p/>
        </p:txBody>
      </p:sp>
      <p:sp>
        <p:nvSpPr>
          <p:cNvPr id="12" name="Google Shape;12;p5"/>
          <p:cNvSpPr txBox="1"/>
          <p:nvPr>
            <p:ph idx="1" type="body"/>
          </p:nvPr>
        </p:nvSpPr>
        <p:spPr>
          <a:xfrm>
            <a:off x="1375171" y="1821656"/>
            <a:ext cx="22074562" cy="11751469"/>
          </a:xfrm>
          <a:prstGeom prst="rect">
            <a:avLst/>
          </a:prstGeom>
          <a:noFill/>
          <a:ln>
            <a:noFill/>
          </a:ln>
        </p:spPr>
        <p:txBody>
          <a:bodyPr anchorCtr="0" anchor="t" bIns="53575" lIns="53575" spcFirstLastPara="1" rIns="53575" wrap="square" tIns="53575">
            <a:noAutofit/>
          </a:bodyPr>
          <a:lstStyle>
            <a:lvl1pPr indent="-520700" lvl="0" marL="4572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4600"/>
              <a:buFont typeface="Arial"/>
              <a:buChar char="•"/>
              <a:defRPr b="0" i="0" sz="4600" u="none" cap="none" strike="noStrike">
                <a:solidFill>
                  <a:srgbClr val="005493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495300" lvl="1" marL="914400" marR="0" rtl="0" algn="l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705D"/>
              </a:buClr>
              <a:buSzPts val="4200"/>
              <a:buFont typeface="Arial"/>
              <a:buChar char="–"/>
              <a:defRPr b="0" i="0" sz="4200" u="none" cap="none" strike="noStrike">
                <a:solidFill>
                  <a:srgbClr val="00705D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469900" lvl="2" marL="13716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Char char="•"/>
              <a:defRPr b="0" i="0" sz="38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457200" lvl="3" marL="18288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–"/>
              <a:defRPr b="0" i="0" sz="36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431800" lvl="4" marL="22860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728091" lvl="5" marL="27432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7866"/>
              <a:buFont typeface="Arial"/>
              <a:buChar char="•"/>
              <a:defRPr b="0" i="0" sz="4600" u="none" cap="none" strike="noStrike">
                <a:solidFill>
                  <a:srgbClr val="005493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-728091" lvl="6" marL="32004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7866"/>
              <a:buFont typeface="Arial"/>
              <a:buChar char="•"/>
              <a:defRPr b="0" i="0" sz="4600" u="none" cap="none" strike="noStrike">
                <a:solidFill>
                  <a:srgbClr val="005493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-728091" lvl="7" marL="36576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7866"/>
              <a:buFont typeface="Arial"/>
              <a:buChar char="•"/>
              <a:defRPr b="0" i="0" sz="4600" u="none" cap="none" strike="noStrike">
                <a:solidFill>
                  <a:srgbClr val="005493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-728091" lvl="8" marL="411480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7866"/>
              <a:buFont typeface="Arial"/>
              <a:buChar char="•"/>
              <a:defRPr b="0" i="0" sz="4600" u="none" cap="none" strike="noStrike">
                <a:solidFill>
                  <a:srgbClr val="005493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13" name="Google Shape;13;p5"/>
          <p:cNvSpPr txBox="1"/>
          <p:nvPr>
            <p:ph idx="12" type="sldNum"/>
          </p:nvPr>
        </p:nvSpPr>
        <p:spPr>
          <a:xfrm>
            <a:off x="23610466" y="12993092"/>
            <a:ext cx="430636" cy="437357"/>
          </a:xfrm>
          <a:prstGeom prst="rect">
            <a:avLst/>
          </a:prstGeom>
          <a:noFill/>
          <a:ln>
            <a:noFill/>
          </a:ln>
        </p:spPr>
        <p:txBody>
          <a:bodyPr anchorCtr="0" anchor="ctr" bIns="53575" lIns="53575" spcFirstLastPara="1" rIns="53575" wrap="square" tIns="53575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b="0" i="0" sz="2200" u="none" cap="none" strike="noStrike">
                <a:solidFill>
                  <a:srgbClr val="9A9A9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b="0" i="0" sz="2200" u="none" cap="none" strike="noStrike">
                <a:solidFill>
                  <a:srgbClr val="9A9A9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b="0" i="0" sz="2200" u="none" cap="none" strike="noStrike">
                <a:solidFill>
                  <a:srgbClr val="9A9A9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b="0" i="0" sz="2200" u="none" cap="none" strike="noStrike">
                <a:solidFill>
                  <a:srgbClr val="9A9A9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b="0" i="0" sz="2200" u="none" cap="none" strike="noStrike">
                <a:solidFill>
                  <a:srgbClr val="9A9A9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b="0" i="0" sz="2200" u="none" cap="none" strike="noStrike">
                <a:solidFill>
                  <a:srgbClr val="9A9A9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b="0" i="0" sz="2200" u="none" cap="none" strike="noStrike">
                <a:solidFill>
                  <a:srgbClr val="9A9A9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b="0" i="0" sz="2200" u="none" cap="none" strike="noStrike">
                <a:solidFill>
                  <a:srgbClr val="9A9A9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  <a:defRPr b="0" i="0" sz="2200" u="none" cap="none" strike="noStrike">
                <a:solidFill>
                  <a:srgbClr val="9A9A9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5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5" Type="http://schemas.openxmlformats.org/officeDocument/2006/relationships/image" Target="../media/image3.jpg"/><Relationship Id="rId6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5" Type="http://schemas.openxmlformats.org/officeDocument/2006/relationships/image" Target="../media/image3.jpg"/><Relationship Id="rId6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5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64f8b3a550_0_0"/>
          <p:cNvSpPr txBox="1"/>
          <p:nvPr>
            <p:ph type="title"/>
          </p:nvPr>
        </p:nvSpPr>
        <p:spPr>
          <a:xfrm>
            <a:off x="4601260" y="2125265"/>
            <a:ext cx="15181500" cy="2940000"/>
          </a:xfrm>
          <a:prstGeom prst="rect">
            <a:avLst/>
          </a:prstGeom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WLCG SLATE Security WG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500"/>
              <a:t>WISE Meeting</a:t>
            </a:r>
            <a:endParaRPr sz="55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500"/>
              <a:t>October 15, 2019</a:t>
            </a:r>
            <a:endParaRPr sz="5500"/>
          </a:p>
        </p:txBody>
      </p:sp>
      <p:sp>
        <p:nvSpPr>
          <p:cNvPr id="42" name="Google Shape;42;g64f8b3a550_0_0"/>
          <p:cNvSpPr txBox="1"/>
          <p:nvPr>
            <p:ph idx="1" type="body"/>
          </p:nvPr>
        </p:nvSpPr>
        <p:spPr>
          <a:xfrm>
            <a:off x="6548437" y="6507559"/>
            <a:ext cx="17313600" cy="1071600"/>
          </a:xfrm>
          <a:prstGeom prst="rect">
            <a:avLst/>
          </a:prstGeom>
        </p:spPr>
        <p:txBody>
          <a:bodyPr anchorCtr="0" anchor="t" bIns="53575" lIns="53575" spcFirstLastPara="1" rIns="53575" wrap="square" tIns="53575">
            <a:noAutofit/>
          </a:bodyPr>
          <a:lstStyle/>
          <a:p>
            <a:pPr indent="0" lvl="0" marL="0" rtl="0" algn="r">
              <a:spcBef>
                <a:spcPts val="1100"/>
              </a:spcBef>
              <a:spcAft>
                <a:spcPts val="0"/>
              </a:spcAft>
              <a:buNone/>
            </a:pPr>
            <a:r>
              <a:rPr lang="en-US"/>
              <a:t>Romain Wartel, Rob Gardner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"/>
          <p:cNvSpPr/>
          <p:nvPr/>
        </p:nvSpPr>
        <p:spPr>
          <a:xfrm rot="-5400000">
            <a:off x="-6259711" y="6259710"/>
            <a:ext cx="13733860" cy="1214439"/>
          </a:xfrm>
          <a:prstGeom prst="rect">
            <a:avLst/>
          </a:prstGeom>
          <a:solidFill>
            <a:srgbClr val="0E0E0E"/>
          </a:solidFill>
          <a:ln>
            <a:noFill/>
          </a:ln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image7.png" id="48" name="Google Shape;48;p1"/>
          <p:cNvPicPr preferRelativeResize="0"/>
          <p:nvPr/>
        </p:nvPicPr>
        <p:blipFill rotWithShape="1">
          <a:blip r:embed="rId3">
            <a:alphaModFix/>
          </a:blip>
          <a:srcRect b="16446" l="2369" r="5204" t="16887"/>
          <a:stretch/>
        </p:blipFill>
        <p:spPr>
          <a:xfrm rot="-5400000">
            <a:off x="-1173659" y="10506313"/>
            <a:ext cx="3500438" cy="109728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8.jpg" id="49" name="Google Shape;4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0734" y="12644437"/>
            <a:ext cx="910829" cy="91082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4.jpg" id="50" name="Google Shape;50;p1"/>
          <p:cNvPicPr preferRelativeResize="0"/>
          <p:nvPr/>
        </p:nvPicPr>
        <p:blipFill rotWithShape="1">
          <a:blip r:embed="rId5">
            <a:alphaModFix/>
          </a:blip>
          <a:srcRect b="12068" l="30724" r="26049" t="0"/>
          <a:stretch/>
        </p:blipFill>
        <p:spPr>
          <a:xfrm>
            <a:off x="15901" y="-321469"/>
            <a:ext cx="1196580" cy="1821657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1"/>
          <p:cNvSpPr/>
          <p:nvPr/>
        </p:nvSpPr>
        <p:spPr>
          <a:xfrm>
            <a:off x="1214437" y="0"/>
            <a:ext cx="23167548" cy="1518047"/>
          </a:xfrm>
          <a:prstGeom prst="rect">
            <a:avLst/>
          </a:prstGeom>
          <a:solidFill>
            <a:srgbClr val="0E0E0E"/>
          </a:solidFill>
          <a:ln>
            <a:noFill/>
          </a:ln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2" name="Google Shape;52;p1"/>
          <p:cNvSpPr txBox="1"/>
          <p:nvPr>
            <p:ph type="title"/>
          </p:nvPr>
        </p:nvSpPr>
        <p:spPr>
          <a:xfrm>
            <a:off x="1518046" y="0"/>
            <a:ext cx="22560330" cy="1518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600"/>
              <a:buFont typeface="Palatino"/>
              <a:buNone/>
            </a:pPr>
            <a:r>
              <a:rPr b="1" i="0" lang="en-US" sz="8600" u="none" cap="none" strike="noStrike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rPr>
              <a:t>WLCG Security model</a:t>
            </a:r>
            <a:endParaRPr/>
          </a:p>
        </p:txBody>
      </p:sp>
      <p:sp>
        <p:nvSpPr>
          <p:cNvPr id="53" name="Google Shape;53;p1"/>
          <p:cNvSpPr txBox="1"/>
          <p:nvPr>
            <p:ph idx="1" type="body"/>
          </p:nvPr>
        </p:nvSpPr>
        <p:spPr>
          <a:xfrm>
            <a:off x="1375171" y="1821656"/>
            <a:ext cx="22970474" cy="11751469"/>
          </a:xfrm>
          <a:prstGeom prst="rect">
            <a:avLst/>
          </a:prstGeom>
          <a:noFill/>
          <a:ln>
            <a:noFill/>
          </a:ln>
        </p:spPr>
        <p:txBody>
          <a:bodyPr anchorCtr="0" anchor="t" bIns="53575" lIns="53575" spcFirstLastPara="1" rIns="53575" wrap="square" tIns="53575">
            <a:noAutofit/>
          </a:bodyPr>
          <a:lstStyle/>
          <a:p>
            <a:pPr indent="-463923" lvl="0" marL="46392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93"/>
              </a:buClr>
              <a:buSzPts val="4600"/>
              <a:buChar char="•"/>
            </a:pPr>
            <a:r>
              <a:rPr b="0" i="0" lang="en-US" sz="4600" u="none" cap="none" strike="noStrike">
                <a:solidFill>
                  <a:srgbClr val="005493"/>
                </a:solidFill>
                <a:latin typeface="Avenir"/>
                <a:ea typeface="Avenir"/>
                <a:cs typeface="Avenir"/>
                <a:sym typeface="Avenir"/>
              </a:rPr>
              <a:t>WLCG security model is a key success of WLCG</a:t>
            </a:r>
            <a:endParaRPr/>
          </a:p>
          <a:p>
            <a:pPr indent="-463923" lvl="0" marL="463923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4600"/>
              <a:buChar char="•"/>
            </a:pPr>
            <a:r>
              <a:rPr b="0" i="0" lang="en-US" sz="4600" u="none" cap="none" strike="noStrike">
                <a:solidFill>
                  <a:srgbClr val="005493"/>
                </a:solidFill>
                <a:latin typeface="Avenir"/>
                <a:ea typeface="Avenir"/>
                <a:cs typeface="Avenir"/>
                <a:sym typeface="Avenir"/>
              </a:rPr>
              <a:t>Foundation of the trust between MoU signatories</a:t>
            </a:r>
            <a:endParaRPr/>
          </a:p>
          <a:p>
            <a:pPr indent="-463923" lvl="0" marL="463923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FF2600"/>
              </a:buClr>
              <a:buSzPts val="4600"/>
              <a:buChar char="•"/>
            </a:pPr>
            <a:r>
              <a:rPr lang="en-US">
                <a:solidFill>
                  <a:srgbClr val="FF2600"/>
                </a:solidFill>
              </a:rPr>
              <a:t>The security model directly impacts the ability of WLCG participants to collaborate</a:t>
            </a:r>
            <a:endParaRPr/>
          </a:p>
          <a:p>
            <a:pPr indent="-463923" lvl="0" marL="463923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4600"/>
              <a:buChar char="•"/>
            </a:pPr>
            <a:r>
              <a:rPr b="0" i="0" lang="en-US" sz="4600" u="none" cap="none" strike="noStrike">
                <a:solidFill>
                  <a:srgbClr val="005493"/>
                </a:solidFill>
                <a:latin typeface="Avenir"/>
                <a:ea typeface="Avenir"/>
                <a:cs typeface="Avenir"/>
                <a:sym typeface="Avenir"/>
              </a:rPr>
              <a:t>Crucial that all participants support and are satisfied with the trust model</a:t>
            </a:r>
            <a:endParaRPr/>
          </a:p>
          <a:p>
            <a:pPr indent="-463923" lvl="0" marL="463923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4600"/>
              <a:buChar char="•"/>
            </a:pPr>
            <a:r>
              <a:rPr b="0" i="0" lang="en-US" sz="4600" u="none" cap="none" strike="noStrike">
                <a:solidFill>
                  <a:srgbClr val="005493"/>
                </a:solidFill>
                <a:latin typeface="Avenir"/>
                <a:ea typeface="Avenir"/>
                <a:cs typeface="Avenir"/>
                <a:sym typeface="Avenir"/>
              </a:rPr>
              <a:t>Established model:</a:t>
            </a:r>
            <a:endParaRPr/>
          </a:p>
          <a:p>
            <a:pPr indent="-400050" lvl="1" marL="857250" rtl="0" algn="l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705D"/>
              </a:buClr>
              <a:buSzPts val="4200"/>
              <a:buChar char="–"/>
            </a:pPr>
            <a:r>
              <a:rPr lang="en-US" sz="4200">
                <a:solidFill>
                  <a:srgbClr val="00705D"/>
                </a:solidFill>
              </a:rPr>
              <a:t>WLCG</a:t>
            </a:r>
            <a:r>
              <a:rPr lang="en-US">
                <a:solidFill>
                  <a:srgbClr val="FF2600"/>
                </a:solidFill>
              </a:rPr>
              <a:t> sites are in full control over their computing resources</a:t>
            </a:r>
            <a:endParaRPr/>
          </a:p>
          <a:p>
            <a:pPr indent="-400050" lvl="1" marL="857250" rtl="0" algn="l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705D"/>
              </a:buClr>
              <a:buSzPts val="4200"/>
              <a:buChar char="–"/>
            </a:pPr>
            <a:r>
              <a:rPr lang="en-US" sz="4200">
                <a:solidFill>
                  <a:srgbClr val="00705D"/>
                </a:solidFill>
              </a:rPr>
              <a:t>WLCG</a:t>
            </a:r>
            <a:r>
              <a:rPr lang="en-US">
                <a:solidFill>
                  <a:srgbClr val="FF2600"/>
                </a:solidFill>
              </a:rPr>
              <a:t> sites are responsible for their own operational security</a:t>
            </a:r>
            <a:r>
              <a:rPr lang="en-US" sz="4200">
                <a:solidFill>
                  <a:srgbClr val="00705D"/>
                </a:solidFill>
              </a:rPr>
              <a:t> (incident response, etc.)</a:t>
            </a:r>
            <a:endParaRPr/>
          </a:p>
          <a:p>
            <a:pPr indent="-310242" lvl="2" marL="1224642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3800"/>
              <a:buChar char="•"/>
            </a:pPr>
            <a:r>
              <a:rPr lang="en-US" sz="3800">
                <a:solidFill>
                  <a:srgbClr val="000000"/>
                </a:solidFill>
              </a:rPr>
              <a:t>EGI or OSG security team always available to help</a:t>
            </a:r>
            <a:endParaRPr/>
          </a:p>
          <a:p>
            <a:pPr indent="-463923" lvl="0" marL="463923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4600"/>
              <a:buChar char="•"/>
            </a:pPr>
            <a:r>
              <a:rPr b="0" i="0" lang="en-US" sz="4600" u="none" cap="none" strike="noStrike">
                <a:solidFill>
                  <a:srgbClr val="005493"/>
                </a:solidFill>
                <a:latin typeface="Avenir"/>
                <a:ea typeface="Avenir"/>
                <a:cs typeface="Avenir"/>
                <a:sym typeface="Avenir"/>
              </a:rPr>
              <a:t>They are however grey areas</a:t>
            </a:r>
            <a:endParaRPr/>
          </a:p>
          <a:p>
            <a:pPr indent="-400050" lvl="1" marL="857250" rtl="0" algn="l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705D"/>
              </a:buClr>
              <a:buSzPts val="4200"/>
              <a:buChar char="–"/>
            </a:pPr>
            <a:r>
              <a:rPr lang="en-US" sz="4200">
                <a:solidFill>
                  <a:srgbClr val="00705D"/>
                </a:solidFill>
              </a:rPr>
              <a:t>Pilot jobs, VMS, containers</a:t>
            </a:r>
            <a:endParaRPr/>
          </a:p>
          <a:p>
            <a:pPr indent="-400050" lvl="1" marL="857250" rtl="0" algn="l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705D"/>
              </a:buClr>
              <a:buSzPts val="4200"/>
              <a:buChar char="–"/>
            </a:pPr>
            <a:r>
              <a:rPr lang="en-US" sz="4200">
                <a:solidFill>
                  <a:srgbClr val="00705D"/>
                </a:solidFill>
              </a:rPr>
              <a:t>Operational security roles and responsibilities </a:t>
            </a:r>
            <a:r>
              <a:rPr lang="en-US">
                <a:solidFill>
                  <a:srgbClr val="FF2600"/>
                </a:solidFill>
              </a:rPr>
              <a:t>gradually shift towards the VO</a:t>
            </a:r>
            <a:endParaRPr/>
          </a:p>
          <a:p>
            <a:pPr indent="-400050" lvl="1" marL="857250" rtl="0" algn="l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FF2600"/>
              </a:buClr>
              <a:buSzPts val="4200"/>
              <a:buChar char="–"/>
            </a:pPr>
            <a:r>
              <a:rPr lang="en-US">
                <a:solidFill>
                  <a:srgbClr val="FF2600"/>
                </a:solidFill>
              </a:rPr>
              <a:t>VOs have/need to develop operational security capabilities and fulfil adequate roles</a:t>
            </a:r>
            <a:endParaRPr/>
          </a:p>
        </p:txBody>
      </p:sp>
      <p:sp>
        <p:nvSpPr>
          <p:cNvPr id="54" name="Google Shape;54;p1"/>
          <p:cNvSpPr txBox="1"/>
          <p:nvPr>
            <p:ph idx="12" type="sldNum"/>
          </p:nvPr>
        </p:nvSpPr>
        <p:spPr>
          <a:xfrm>
            <a:off x="23765855" y="12993092"/>
            <a:ext cx="275246" cy="437357"/>
          </a:xfrm>
          <a:prstGeom prst="rect">
            <a:avLst/>
          </a:prstGeom>
          <a:noFill/>
          <a:ln>
            <a:noFill/>
          </a:ln>
        </p:spPr>
        <p:txBody>
          <a:bodyPr anchorCtr="0" anchor="ctr" bIns="53575" lIns="53575" spcFirstLastPara="1" rIns="53575" wrap="square" tIns="53575">
            <a:sp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</a:pPr>
            <a:fld id="{00000000-1234-1234-1234-123412341234}" type="slidenum">
              <a:rPr lang="en-US" sz="2200">
                <a:solidFill>
                  <a:srgbClr val="9A9A9A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"/>
          <p:cNvSpPr/>
          <p:nvPr/>
        </p:nvSpPr>
        <p:spPr>
          <a:xfrm rot="-5400000">
            <a:off x="-6259711" y="6259710"/>
            <a:ext cx="13733860" cy="1214439"/>
          </a:xfrm>
          <a:prstGeom prst="rect">
            <a:avLst/>
          </a:prstGeom>
          <a:solidFill>
            <a:srgbClr val="0E0E0E"/>
          </a:solidFill>
          <a:ln>
            <a:noFill/>
          </a:ln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image7.png" id="60" name="Google Shape;60;p2"/>
          <p:cNvPicPr preferRelativeResize="0"/>
          <p:nvPr/>
        </p:nvPicPr>
        <p:blipFill rotWithShape="1">
          <a:blip r:embed="rId3">
            <a:alphaModFix/>
          </a:blip>
          <a:srcRect b="16446" l="2369" r="5204" t="16887"/>
          <a:stretch/>
        </p:blipFill>
        <p:spPr>
          <a:xfrm rot="-5400000">
            <a:off x="-1173659" y="10506313"/>
            <a:ext cx="3500438" cy="109728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8.jpg" id="61" name="Google Shape;61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0734" y="12644437"/>
            <a:ext cx="910829" cy="91082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4.jpg" id="62" name="Google Shape;62;p2"/>
          <p:cNvPicPr preferRelativeResize="0"/>
          <p:nvPr/>
        </p:nvPicPr>
        <p:blipFill rotWithShape="1">
          <a:blip r:embed="rId5">
            <a:alphaModFix/>
          </a:blip>
          <a:srcRect b="12068" l="30724" r="26049" t="0"/>
          <a:stretch/>
        </p:blipFill>
        <p:spPr>
          <a:xfrm>
            <a:off x="15901" y="-321469"/>
            <a:ext cx="1196580" cy="1821657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2"/>
          <p:cNvSpPr/>
          <p:nvPr/>
        </p:nvSpPr>
        <p:spPr>
          <a:xfrm>
            <a:off x="1214437" y="0"/>
            <a:ext cx="23167548" cy="1518047"/>
          </a:xfrm>
          <a:prstGeom prst="rect">
            <a:avLst/>
          </a:prstGeom>
          <a:solidFill>
            <a:srgbClr val="0E0E0E"/>
          </a:solidFill>
          <a:ln>
            <a:noFill/>
          </a:ln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4" name="Google Shape;64;p2"/>
          <p:cNvSpPr txBox="1"/>
          <p:nvPr>
            <p:ph type="title"/>
          </p:nvPr>
        </p:nvSpPr>
        <p:spPr>
          <a:xfrm>
            <a:off x="1518046" y="0"/>
            <a:ext cx="22560330" cy="1518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600"/>
              <a:buFont typeface="Palatino"/>
              <a:buNone/>
            </a:pPr>
            <a:r>
              <a:rPr b="1" i="0" lang="en-US" sz="8600" u="none" cap="none" strike="noStrike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rPr>
              <a:t>WLCG Security policies</a:t>
            </a:r>
            <a:endParaRPr/>
          </a:p>
        </p:txBody>
      </p:sp>
      <p:sp>
        <p:nvSpPr>
          <p:cNvPr id="65" name="Google Shape;65;p2"/>
          <p:cNvSpPr txBox="1"/>
          <p:nvPr>
            <p:ph idx="12" type="sldNum"/>
          </p:nvPr>
        </p:nvSpPr>
        <p:spPr>
          <a:xfrm>
            <a:off x="23765855" y="12993092"/>
            <a:ext cx="275246" cy="437357"/>
          </a:xfrm>
          <a:prstGeom prst="rect">
            <a:avLst/>
          </a:prstGeom>
          <a:noFill/>
          <a:ln>
            <a:noFill/>
          </a:ln>
        </p:spPr>
        <p:txBody>
          <a:bodyPr anchorCtr="0" anchor="ctr" bIns="53575" lIns="53575" spcFirstLastPara="1" rIns="53575" wrap="square" tIns="53575">
            <a:sp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</a:pPr>
            <a:fld id="{00000000-1234-1234-1234-123412341234}" type="slidenum">
              <a:rPr lang="en-US" sz="2200">
                <a:solidFill>
                  <a:srgbClr val="9A9A9A"/>
                </a:solidFill>
              </a:rPr>
              <a:t>‹#›</a:t>
            </a:fld>
            <a:endParaRPr/>
          </a:p>
        </p:txBody>
      </p:sp>
      <p:pic>
        <p:nvPicPr>
          <p:cNvPr descr="Screenshot 2019-10-10 at 14.38.19.png" id="66" name="Google Shape;66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022991" y="862973"/>
            <a:ext cx="20338018" cy="139218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"/>
          <p:cNvSpPr/>
          <p:nvPr/>
        </p:nvSpPr>
        <p:spPr>
          <a:xfrm rot="-5400000">
            <a:off x="-6259711" y="6259710"/>
            <a:ext cx="13733860" cy="1214439"/>
          </a:xfrm>
          <a:prstGeom prst="rect">
            <a:avLst/>
          </a:prstGeom>
          <a:solidFill>
            <a:srgbClr val="0E0E0E"/>
          </a:solidFill>
          <a:ln>
            <a:noFill/>
          </a:ln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image7.png" id="72" name="Google Shape;72;p3"/>
          <p:cNvPicPr preferRelativeResize="0"/>
          <p:nvPr/>
        </p:nvPicPr>
        <p:blipFill rotWithShape="1">
          <a:blip r:embed="rId3">
            <a:alphaModFix/>
          </a:blip>
          <a:srcRect b="16446" l="2369" r="5204" t="16887"/>
          <a:stretch/>
        </p:blipFill>
        <p:spPr>
          <a:xfrm rot="-5400000">
            <a:off x="-1173659" y="10506313"/>
            <a:ext cx="3500438" cy="109728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8.jpg" id="73" name="Google Shape;73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0734" y="12644437"/>
            <a:ext cx="910829" cy="91082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4.jpg" id="74" name="Google Shape;74;p3"/>
          <p:cNvPicPr preferRelativeResize="0"/>
          <p:nvPr/>
        </p:nvPicPr>
        <p:blipFill rotWithShape="1">
          <a:blip r:embed="rId5">
            <a:alphaModFix/>
          </a:blip>
          <a:srcRect b="12068" l="30724" r="26049" t="0"/>
          <a:stretch/>
        </p:blipFill>
        <p:spPr>
          <a:xfrm>
            <a:off x="15901" y="-321469"/>
            <a:ext cx="1196580" cy="1821657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3"/>
          <p:cNvSpPr/>
          <p:nvPr/>
        </p:nvSpPr>
        <p:spPr>
          <a:xfrm>
            <a:off x="1214437" y="0"/>
            <a:ext cx="23167548" cy="1518047"/>
          </a:xfrm>
          <a:prstGeom prst="rect">
            <a:avLst/>
          </a:prstGeom>
          <a:solidFill>
            <a:srgbClr val="0E0E0E"/>
          </a:solidFill>
          <a:ln>
            <a:noFill/>
          </a:ln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Google Shape;76;p3"/>
          <p:cNvSpPr txBox="1"/>
          <p:nvPr>
            <p:ph type="title"/>
          </p:nvPr>
        </p:nvSpPr>
        <p:spPr>
          <a:xfrm>
            <a:off x="1518046" y="0"/>
            <a:ext cx="22560330" cy="1518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600"/>
              <a:buFont typeface="Palatino"/>
              <a:buNone/>
            </a:pPr>
            <a:r>
              <a:rPr b="1" i="0" lang="en-US" sz="8600" u="none" cap="none" strike="noStrike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rPr>
              <a:t>WLCG Security policies</a:t>
            </a:r>
            <a:endParaRPr/>
          </a:p>
        </p:txBody>
      </p:sp>
      <p:sp>
        <p:nvSpPr>
          <p:cNvPr id="77" name="Google Shape;77;p3"/>
          <p:cNvSpPr txBox="1"/>
          <p:nvPr>
            <p:ph idx="12" type="sldNum"/>
          </p:nvPr>
        </p:nvSpPr>
        <p:spPr>
          <a:xfrm>
            <a:off x="23765855" y="12993092"/>
            <a:ext cx="275246" cy="437357"/>
          </a:xfrm>
          <a:prstGeom prst="rect">
            <a:avLst/>
          </a:prstGeom>
          <a:noFill/>
          <a:ln>
            <a:noFill/>
          </a:ln>
        </p:spPr>
        <p:txBody>
          <a:bodyPr anchorCtr="0" anchor="ctr" bIns="53575" lIns="53575" spcFirstLastPara="1" rIns="53575" wrap="square" tIns="53575">
            <a:sp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</a:pPr>
            <a:fld id="{00000000-1234-1234-1234-123412341234}" type="slidenum">
              <a:rPr lang="en-US" sz="2200">
                <a:solidFill>
                  <a:srgbClr val="9A9A9A"/>
                </a:solidFill>
              </a:rPr>
              <a:t>‹#›</a:t>
            </a:fld>
            <a:endParaRPr/>
          </a:p>
        </p:txBody>
      </p:sp>
      <p:pic>
        <p:nvPicPr>
          <p:cNvPr descr="Screenshot 2019-10-10 at 14.38.45.png" id="78" name="Google Shape;78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160311" y="1015892"/>
            <a:ext cx="20063377" cy="1373386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9" name="Google Shape;79;p3"/>
          <p:cNvCxnSpPr/>
          <p:nvPr/>
        </p:nvCxnSpPr>
        <p:spPr>
          <a:xfrm flipH="1">
            <a:off x="12633476" y="4757748"/>
            <a:ext cx="2347582" cy="1"/>
          </a:xfrm>
          <a:prstGeom prst="straightConnector1">
            <a:avLst/>
          </a:prstGeom>
          <a:noFill/>
          <a:ln cap="flat" cmpd="sng" w="50800">
            <a:solidFill>
              <a:srgbClr val="FF2600"/>
            </a:solidFill>
            <a:prstDash val="solid"/>
            <a:miter lim="400000"/>
            <a:headEnd len="sm" w="sm" type="none"/>
            <a:tailEnd len="med" w="med" type="triangle"/>
          </a:ln>
        </p:spPr>
      </p:cxnSp>
      <p:cxnSp>
        <p:nvCxnSpPr>
          <p:cNvPr id="80" name="Google Shape;80;p3"/>
          <p:cNvCxnSpPr/>
          <p:nvPr/>
        </p:nvCxnSpPr>
        <p:spPr>
          <a:xfrm flipH="1">
            <a:off x="12633476" y="5105918"/>
            <a:ext cx="2347582" cy="1"/>
          </a:xfrm>
          <a:prstGeom prst="straightConnector1">
            <a:avLst/>
          </a:prstGeom>
          <a:noFill/>
          <a:ln cap="flat" cmpd="sng" w="50800">
            <a:solidFill>
              <a:srgbClr val="FF2600"/>
            </a:solidFill>
            <a:prstDash val="solid"/>
            <a:miter lim="400000"/>
            <a:headEnd len="sm" w="sm" type="none"/>
            <a:tailEnd len="med" w="med" type="triangle"/>
          </a:ln>
        </p:spPr>
      </p:cxnSp>
      <p:cxnSp>
        <p:nvCxnSpPr>
          <p:cNvPr id="81" name="Google Shape;81;p3"/>
          <p:cNvCxnSpPr/>
          <p:nvPr/>
        </p:nvCxnSpPr>
        <p:spPr>
          <a:xfrm flipH="1">
            <a:off x="10742299" y="9379857"/>
            <a:ext cx="2347582" cy="1"/>
          </a:xfrm>
          <a:prstGeom prst="straightConnector1">
            <a:avLst/>
          </a:prstGeom>
          <a:noFill/>
          <a:ln cap="flat" cmpd="sng" w="50800">
            <a:solidFill>
              <a:srgbClr val="FF2600"/>
            </a:solidFill>
            <a:prstDash val="solid"/>
            <a:miter lim="400000"/>
            <a:headEnd len="sm" w="sm" type="none"/>
            <a:tailEnd len="med" w="med" type="triangle"/>
          </a:ln>
        </p:spPr>
      </p:cxnSp>
      <p:cxnSp>
        <p:nvCxnSpPr>
          <p:cNvPr id="82" name="Google Shape;82;p3"/>
          <p:cNvCxnSpPr/>
          <p:nvPr/>
        </p:nvCxnSpPr>
        <p:spPr>
          <a:xfrm flipH="1">
            <a:off x="15652101" y="9755674"/>
            <a:ext cx="2347583" cy="1"/>
          </a:xfrm>
          <a:prstGeom prst="straightConnector1">
            <a:avLst/>
          </a:prstGeom>
          <a:noFill/>
          <a:ln cap="flat" cmpd="sng" w="50800">
            <a:solidFill>
              <a:srgbClr val="FF2600"/>
            </a:solidFill>
            <a:prstDash val="solid"/>
            <a:miter lim="400000"/>
            <a:headEnd len="sm" w="sm" type="none"/>
            <a:tailEnd len="med" w="med" type="triangle"/>
          </a:ln>
        </p:spPr>
      </p:cxnSp>
      <p:cxnSp>
        <p:nvCxnSpPr>
          <p:cNvPr id="83" name="Google Shape;83;p3"/>
          <p:cNvCxnSpPr/>
          <p:nvPr/>
        </p:nvCxnSpPr>
        <p:spPr>
          <a:xfrm flipH="1">
            <a:off x="10388081" y="11513803"/>
            <a:ext cx="2347582" cy="1"/>
          </a:xfrm>
          <a:prstGeom prst="straightConnector1">
            <a:avLst/>
          </a:prstGeom>
          <a:noFill/>
          <a:ln cap="flat" cmpd="sng" w="50800">
            <a:solidFill>
              <a:srgbClr val="FF2600"/>
            </a:solidFill>
            <a:prstDash val="solid"/>
            <a:miter lim="400000"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64f8b3a550_0_65"/>
          <p:cNvSpPr txBox="1"/>
          <p:nvPr>
            <p:ph type="title"/>
          </p:nvPr>
        </p:nvSpPr>
        <p:spPr>
          <a:xfrm>
            <a:off x="424800" y="43733"/>
            <a:ext cx="22721700" cy="1527300"/>
          </a:xfrm>
          <a:prstGeom prst="rect">
            <a:avLst/>
          </a:prstGeom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Federated Ops</a:t>
            </a:r>
            <a:r>
              <a:rPr lang="en-US"/>
              <a:t> with SLATE</a:t>
            </a:r>
            <a:endParaRPr/>
          </a:p>
        </p:txBody>
      </p:sp>
      <p:sp>
        <p:nvSpPr>
          <p:cNvPr id="89" name="Google Shape;89;g64f8b3a550_0_65"/>
          <p:cNvSpPr txBox="1"/>
          <p:nvPr>
            <p:ph idx="1" type="body"/>
          </p:nvPr>
        </p:nvSpPr>
        <p:spPr>
          <a:xfrm>
            <a:off x="1339200" y="1625467"/>
            <a:ext cx="10666500" cy="9110400"/>
          </a:xfrm>
          <a:prstGeom prst="rect">
            <a:avLst/>
          </a:prstGeom>
        </p:spPr>
        <p:txBody>
          <a:bodyPr anchorCtr="0" anchor="t" bIns="53575" lIns="53575" spcFirstLastPara="1" rIns="53575" wrap="square" tIns="53575">
            <a:noAutofit/>
          </a:bodyPr>
          <a:lstStyle/>
          <a:p>
            <a:pPr indent="-882650" lvl="0" marL="1219200" rtl="0" algn="l">
              <a:spcBef>
                <a:spcPts val="1500"/>
              </a:spcBef>
              <a:spcAft>
                <a:spcPts val="0"/>
              </a:spcAft>
              <a:buSzPts val="4300"/>
              <a:buChar char="•"/>
            </a:pPr>
            <a:r>
              <a:rPr lang="en-US" sz="4300"/>
              <a:t>Remotely manage edge services at sites by </a:t>
            </a:r>
            <a:r>
              <a:rPr b="1" lang="en-US" sz="4300"/>
              <a:t>expert</a:t>
            </a:r>
            <a:r>
              <a:rPr b="1" lang="en-US" sz="4300"/>
              <a:t> teams </a:t>
            </a:r>
            <a:r>
              <a:rPr lang="en-US" sz="4300"/>
              <a:t>from</a:t>
            </a:r>
            <a:r>
              <a:rPr b="1" lang="en-US" sz="4300"/>
              <a:t> trusted organizations will full visibility/traceability/audit</a:t>
            </a:r>
            <a:endParaRPr b="1" sz="4300"/>
          </a:p>
          <a:p>
            <a:pPr indent="-882650" lvl="0" marL="1219200" rtl="0" algn="l">
              <a:spcBef>
                <a:spcPts val="2700"/>
              </a:spcBef>
              <a:spcAft>
                <a:spcPts val="0"/>
              </a:spcAft>
              <a:buSzPts val="4300"/>
              <a:buChar char="•"/>
            </a:pPr>
            <a:r>
              <a:rPr lang="en-US" sz="4300"/>
              <a:t>Deploy updates more quickly &amp; introduce new services more easily</a:t>
            </a:r>
            <a:endParaRPr sz="4300"/>
          </a:p>
          <a:p>
            <a:pPr indent="-882650" lvl="0" marL="1219200" rtl="0" algn="l">
              <a:spcBef>
                <a:spcPts val="2700"/>
              </a:spcBef>
              <a:spcAft>
                <a:spcPts val="0"/>
              </a:spcAft>
              <a:buSzPts val="4300"/>
              <a:buChar char="•"/>
            </a:pPr>
            <a:r>
              <a:rPr lang="en-US" sz="4300" u="sng"/>
              <a:t>Save time and effort</a:t>
            </a:r>
            <a:r>
              <a:rPr lang="en-US" sz="4300"/>
              <a:t> for local site admins </a:t>
            </a:r>
            <a:endParaRPr sz="4300"/>
          </a:p>
          <a:p>
            <a:pPr indent="-882650" lvl="0" marL="1219200" rtl="0" algn="l">
              <a:spcBef>
                <a:spcPts val="2700"/>
              </a:spcBef>
              <a:spcAft>
                <a:spcPts val="0"/>
              </a:spcAft>
              <a:buSzPts val="4300"/>
              <a:buChar char="•"/>
            </a:pPr>
            <a:r>
              <a:rPr lang="en-US" sz="4300"/>
              <a:t>Allow option for local ops if required </a:t>
            </a:r>
            <a:endParaRPr sz="4300"/>
          </a:p>
          <a:p>
            <a:pPr indent="-882650" lvl="0" marL="1219200" rtl="0" algn="l">
              <a:spcBef>
                <a:spcPts val="2700"/>
              </a:spcBef>
              <a:spcAft>
                <a:spcPts val="0"/>
              </a:spcAft>
              <a:buSzPts val="4300"/>
              <a:buChar char="•"/>
            </a:pPr>
            <a:r>
              <a:rPr lang="en-US" sz="4300"/>
              <a:t>Sites </a:t>
            </a:r>
            <a:r>
              <a:rPr lang="en-US" sz="4300" u="sng"/>
              <a:t>always retain full control</a:t>
            </a:r>
            <a:r>
              <a:rPr lang="en-US" sz="4300"/>
              <a:t> on </a:t>
            </a:r>
            <a:r>
              <a:rPr i="1" lang="en-US" sz="4300"/>
              <a:t>what</a:t>
            </a:r>
            <a:r>
              <a:rPr lang="en-US" sz="4300"/>
              <a:t> &amp; </a:t>
            </a:r>
            <a:r>
              <a:rPr i="1" lang="en-US" sz="4300"/>
              <a:t>who &amp; when</a:t>
            </a:r>
            <a:endParaRPr sz="4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2700"/>
              </a:spcBef>
              <a:spcAft>
                <a:spcPts val="2700"/>
              </a:spcAft>
              <a:buNone/>
            </a:pPr>
            <a:r>
              <a:rPr lang="en-US" sz="4500">
                <a:solidFill>
                  <a:schemeClr val="dk1"/>
                </a:solidFill>
              </a:rPr>
              <a:t>Edge federation via lightweight server/client overlay using </a:t>
            </a:r>
            <a:br>
              <a:rPr lang="en-US" sz="4500">
                <a:solidFill>
                  <a:schemeClr val="dk1"/>
                </a:solidFill>
              </a:rPr>
            </a:br>
            <a:r>
              <a:rPr b="1" lang="en-US" sz="4500">
                <a:solidFill>
                  <a:schemeClr val="dk1"/>
                </a:solidFill>
              </a:rPr>
              <a:t>Kubernetes</a:t>
            </a:r>
            <a:r>
              <a:rPr lang="en-US" sz="4500">
                <a:solidFill>
                  <a:schemeClr val="dk1"/>
                </a:solidFill>
              </a:rPr>
              <a:t>, the industry leading container orchestration platform</a:t>
            </a:r>
            <a:endParaRPr sz="4300"/>
          </a:p>
        </p:txBody>
      </p:sp>
      <p:sp>
        <p:nvSpPr>
          <p:cNvPr id="90" name="Google Shape;90;g64f8b3a550_0_65"/>
          <p:cNvSpPr txBox="1"/>
          <p:nvPr>
            <p:ph idx="2" type="body"/>
          </p:nvPr>
        </p:nvSpPr>
        <p:spPr>
          <a:xfrm>
            <a:off x="12480000" y="2463667"/>
            <a:ext cx="11497500" cy="9110400"/>
          </a:xfrm>
          <a:prstGeom prst="rect">
            <a:avLst/>
          </a:prstGeom>
        </p:spPr>
        <p:txBody>
          <a:bodyPr anchorCtr="0" anchor="t" bIns="53575" lIns="53575" spcFirstLastPara="1" rIns="53575" wrap="square" tIns="53575">
            <a:noAutofit/>
          </a:bodyPr>
          <a:lstStyle/>
          <a:p>
            <a:pPr indent="-895350" lvl="0" marL="121920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4500"/>
              <a:buChar char="•"/>
            </a:pPr>
            <a:r>
              <a:rPr lang="en-US" sz="4500">
                <a:solidFill>
                  <a:schemeClr val="dk1"/>
                </a:solidFill>
              </a:rPr>
              <a:t>Software catalog, with push button or CLI deploy using vetted </a:t>
            </a:r>
            <a:r>
              <a:rPr b="1" lang="en-US" sz="4500">
                <a:solidFill>
                  <a:schemeClr val="dk1"/>
                </a:solidFill>
              </a:rPr>
              <a:t>Helm</a:t>
            </a:r>
            <a:r>
              <a:rPr lang="en-US" sz="4500">
                <a:solidFill>
                  <a:schemeClr val="dk1"/>
                </a:solidFill>
              </a:rPr>
              <a:t> charts</a:t>
            </a:r>
            <a:endParaRPr sz="4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2700"/>
              </a:spcBef>
              <a:spcAft>
                <a:spcPts val="2700"/>
              </a:spcAft>
              <a:buNone/>
            </a:pPr>
            <a:r>
              <a:t/>
            </a:r>
            <a:endParaRPr sz="4500">
              <a:solidFill>
                <a:schemeClr val="dk1"/>
              </a:solidFill>
            </a:endParaRPr>
          </a:p>
        </p:txBody>
      </p:sp>
      <p:pic>
        <p:nvPicPr>
          <p:cNvPr id="91" name="Google Shape;91;g64f8b3a550_0_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48210" y="4594760"/>
            <a:ext cx="10666404" cy="7952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g64f8b3a550_0_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335355" y="11235017"/>
            <a:ext cx="1708056" cy="1657332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g64f8b3a550_0_65"/>
          <p:cNvSpPr txBox="1"/>
          <p:nvPr/>
        </p:nvSpPr>
        <p:spPr>
          <a:xfrm>
            <a:off x="13567400" y="9285333"/>
            <a:ext cx="10489500" cy="19497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FFFF00"/>
                </a:solidFill>
                <a:latin typeface="Consolas"/>
                <a:ea typeface="Consolas"/>
                <a:cs typeface="Consolas"/>
                <a:sym typeface="Consolas"/>
              </a:rPr>
              <a:t>$ slate instance list</a:t>
            </a:r>
            <a:endParaRPr b="1" sz="2100">
              <a:solidFill>
                <a:srgbClr val="FFFF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FFFF00"/>
                </a:solidFill>
                <a:latin typeface="Consolas"/>
                <a:ea typeface="Consolas"/>
                <a:cs typeface="Consolas"/>
                <a:sym typeface="Consolas"/>
              </a:rPr>
              <a:t>$ slate instance delete &lt;instance name&gt;</a:t>
            </a:r>
            <a:endParaRPr b="1" sz="2100">
              <a:solidFill>
                <a:srgbClr val="FFFF0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FFFF00"/>
                </a:solidFill>
                <a:latin typeface="Consolas"/>
                <a:ea typeface="Consolas"/>
                <a:cs typeface="Consolas"/>
                <a:sym typeface="Consolas"/>
              </a:rPr>
              <a:t>$ slate app install --group atlas-xcache --cluster uchicago-prod --conf MWT2.yaml xcache</a:t>
            </a:r>
            <a:endParaRPr sz="2100">
              <a:solidFill>
                <a:srgbClr val="FFFF0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64f8b3a550_0_357"/>
          <p:cNvSpPr txBox="1"/>
          <p:nvPr>
            <p:ph type="title"/>
          </p:nvPr>
        </p:nvSpPr>
        <p:spPr>
          <a:xfrm>
            <a:off x="1440800" y="-7067"/>
            <a:ext cx="20984100" cy="1527300"/>
          </a:xfrm>
          <a:prstGeom prst="rect">
            <a:avLst/>
          </a:prstGeom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500"/>
              <a:t>Eg. Operating a network of caching servers for ATLAS</a:t>
            </a:r>
            <a:endParaRPr sz="6500"/>
          </a:p>
        </p:txBody>
      </p:sp>
      <p:sp>
        <p:nvSpPr>
          <p:cNvPr id="99" name="Google Shape;99;g64f8b3a550_0_357"/>
          <p:cNvSpPr txBox="1"/>
          <p:nvPr>
            <p:ph idx="1" type="body"/>
          </p:nvPr>
        </p:nvSpPr>
        <p:spPr>
          <a:xfrm>
            <a:off x="1362533" y="1810933"/>
            <a:ext cx="22721700" cy="10638300"/>
          </a:xfrm>
          <a:prstGeom prst="rect">
            <a:avLst/>
          </a:prstGeom>
        </p:spPr>
        <p:txBody>
          <a:bodyPr anchorCtr="0" anchor="t" bIns="53575" lIns="53575" spcFirstLastPara="1" rIns="53575" wrap="square" tIns="53575">
            <a:noAutofit/>
          </a:bodyPr>
          <a:lstStyle/>
          <a:p>
            <a:pPr indent="-1047750" lvl="0" marL="1219200" rtl="0" algn="l">
              <a:spcBef>
                <a:spcPts val="1500"/>
              </a:spcBef>
              <a:spcAft>
                <a:spcPts val="0"/>
              </a:spcAft>
              <a:buSzPts val="6900"/>
              <a:buChar char="•"/>
            </a:pPr>
            <a:r>
              <a:rPr lang="en-US" sz="6900"/>
              <a:t>US ATLAS Computing Facility has a pilot to centrally operated Frontier Squid (easy, low impact edge service)</a:t>
            </a:r>
            <a:endParaRPr sz="6900"/>
          </a:p>
          <a:p>
            <a:pPr indent="-1047750" lvl="0" marL="1219200" rtl="0" algn="l">
              <a:spcBef>
                <a:spcPts val="1500"/>
              </a:spcBef>
              <a:spcAft>
                <a:spcPts val="0"/>
              </a:spcAft>
              <a:buSzPts val="6900"/>
              <a:buChar char="•"/>
            </a:pPr>
            <a:r>
              <a:rPr lang="en-US" sz="6900"/>
              <a:t>OSG announced a vulnerability in Frontier Squid on July 26 </a:t>
            </a:r>
            <a:endParaRPr sz="5300"/>
          </a:p>
          <a:p>
            <a:pPr indent="-1047750" lvl="0" marL="1219200" rtl="0" algn="l">
              <a:spcBef>
                <a:spcPts val="1500"/>
              </a:spcBef>
              <a:spcAft>
                <a:spcPts val="0"/>
              </a:spcAft>
              <a:buSzPts val="6900"/>
              <a:buChar char="•"/>
            </a:pPr>
            <a:r>
              <a:rPr lang="en-US" sz="6900"/>
              <a:t>SLATE instances were all updated within the hour:</a:t>
            </a:r>
            <a:endParaRPr sz="69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00" name="Google Shape;100;g64f8b3a550_0_357"/>
          <p:cNvSpPr txBox="1"/>
          <p:nvPr>
            <p:ph idx="12" type="sldNum"/>
          </p:nvPr>
        </p:nvSpPr>
        <p:spPr>
          <a:xfrm>
            <a:off x="62961242" y="34648246"/>
            <a:ext cx="1148100" cy="1166400"/>
          </a:xfrm>
          <a:prstGeom prst="rect">
            <a:avLst/>
          </a:prstGeom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1" name="Google Shape;101;g64f8b3a550_0_357"/>
          <p:cNvSpPr txBox="1"/>
          <p:nvPr/>
        </p:nvSpPr>
        <p:spPr>
          <a:xfrm>
            <a:off x="2091075" y="9138875"/>
            <a:ext cx="21472500" cy="43257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for i in $(slate instance list | grep squid | awk '{print $4}'); do </a:t>
            </a:r>
            <a:endParaRPr b="1" sz="48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   slate instance restart $i</a:t>
            </a:r>
            <a:endParaRPr b="1" sz="4800">
              <a:solidFill>
                <a:schemeClr val="accent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-US" sz="4800">
                <a:solidFill>
                  <a:schemeClr val="accent2"/>
                </a:solidFill>
                <a:latin typeface="Roboto Mono"/>
                <a:ea typeface="Roboto Mono"/>
                <a:cs typeface="Roboto Mono"/>
                <a:sym typeface="Roboto Mono"/>
              </a:rPr>
              <a:t>done </a:t>
            </a:r>
            <a:endParaRPr b="1" sz="48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"/>
          <p:cNvSpPr/>
          <p:nvPr/>
        </p:nvSpPr>
        <p:spPr>
          <a:xfrm rot="-5400000">
            <a:off x="-6259711" y="6259710"/>
            <a:ext cx="13733860" cy="1214439"/>
          </a:xfrm>
          <a:prstGeom prst="rect">
            <a:avLst/>
          </a:prstGeom>
          <a:solidFill>
            <a:srgbClr val="0E0E0E"/>
          </a:solidFill>
          <a:ln>
            <a:noFill/>
          </a:ln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image7.png" id="107" name="Google Shape;107;p4"/>
          <p:cNvPicPr preferRelativeResize="0"/>
          <p:nvPr/>
        </p:nvPicPr>
        <p:blipFill rotWithShape="1">
          <a:blip r:embed="rId3">
            <a:alphaModFix/>
          </a:blip>
          <a:srcRect b="16446" l="2369" r="5204" t="16887"/>
          <a:stretch/>
        </p:blipFill>
        <p:spPr>
          <a:xfrm rot="-5400000">
            <a:off x="-1173659" y="10506313"/>
            <a:ext cx="3500438" cy="109728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8.jpg" id="108" name="Google Shape;108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0734" y="12644437"/>
            <a:ext cx="910829" cy="91082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4.jpg" id="109" name="Google Shape;109;p4"/>
          <p:cNvPicPr preferRelativeResize="0"/>
          <p:nvPr/>
        </p:nvPicPr>
        <p:blipFill rotWithShape="1">
          <a:blip r:embed="rId5">
            <a:alphaModFix/>
          </a:blip>
          <a:srcRect b="12068" l="30724" r="26049" t="0"/>
          <a:stretch/>
        </p:blipFill>
        <p:spPr>
          <a:xfrm>
            <a:off x="15901" y="-321469"/>
            <a:ext cx="1196580" cy="1821657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4"/>
          <p:cNvSpPr/>
          <p:nvPr/>
        </p:nvSpPr>
        <p:spPr>
          <a:xfrm>
            <a:off x="1214437" y="0"/>
            <a:ext cx="23167548" cy="1518047"/>
          </a:xfrm>
          <a:prstGeom prst="rect">
            <a:avLst/>
          </a:prstGeom>
          <a:solidFill>
            <a:srgbClr val="0E0E0E"/>
          </a:solidFill>
          <a:ln>
            <a:noFill/>
          </a:ln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1" name="Google Shape;111;p4"/>
          <p:cNvSpPr txBox="1"/>
          <p:nvPr>
            <p:ph type="title"/>
          </p:nvPr>
        </p:nvSpPr>
        <p:spPr>
          <a:xfrm>
            <a:off x="1518046" y="0"/>
            <a:ext cx="22560330" cy="1518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53575" lIns="53575" spcFirstLastPara="1" rIns="53575" wrap="square" tIns="535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600"/>
              <a:buFont typeface="Palatino"/>
              <a:buNone/>
            </a:pPr>
            <a:r>
              <a:rPr b="1" i="0" lang="en-US" sz="8600" u="none" cap="none" strike="noStrike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rPr>
              <a:t>SLATE — WLCG Security</a:t>
            </a:r>
            <a:endParaRPr/>
          </a:p>
        </p:txBody>
      </p:sp>
      <p:sp>
        <p:nvSpPr>
          <p:cNvPr id="112" name="Google Shape;112;p4"/>
          <p:cNvSpPr txBox="1"/>
          <p:nvPr>
            <p:ph idx="1" type="body"/>
          </p:nvPr>
        </p:nvSpPr>
        <p:spPr>
          <a:xfrm>
            <a:off x="1375171" y="1821656"/>
            <a:ext cx="22074562" cy="11751469"/>
          </a:xfrm>
          <a:prstGeom prst="rect">
            <a:avLst/>
          </a:prstGeom>
          <a:noFill/>
          <a:ln>
            <a:noFill/>
          </a:ln>
        </p:spPr>
        <p:txBody>
          <a:bodyPr anchorCtr="0" anchor="t" bIns="53575" lIns="53575" spcFirstLastPara="1" rIns="53575" wrap="square" tIns="53575">
            <a:noAutofit/>
          </a:bodyPr>
          <a:lstStyle/>
          <a:p>
            <a:pPr indent="-463923" lvl="0" marL="46392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493"/>
              </a:buClr>
              <a:buSzPts val="4600"/>
              <a:buChar char="•"/>
            </a:pPr>
            <a:r>
              <a:rPr b="0" i="0" lang="en-US" sz="4600" u="none" cap="none" strike="noStrike">
                <a:solidFill>
                  <a:srgbClr val="005493"/>
                </a:solidFill>
                <a:latin typeface="Avenir"/>
                <a:ea typeface="Avenir"/>
                <a:cs typeface="Avenir"/>
                <a:sym typeface="Avenir"/>
              </a:rPr>
              <a:t>WLCG Security policies describes:</a:t>
            </a:r>
            <a:endParaRPr/>
          </a:p>
          <a:p>
            <a:pPr indent="-400050" lvl="1" marL="857250" rtl="0" algn="l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705D"/>
              </a:buClr>
              <a:buSzPts val="4200"/>
              <a:buChar char="–"/>
            </a:pPr>
            <a:r>
              <a:rPr lang="en-US" sz="4200">
                <a:solidFill>
                  <a:srgbClr val="00705D"/>
                </a:solidFill>
              </a:rPr>
              <a:t>Minimal security requirements </a:t>
            </a:r>
            <a:endParaRPr/>
          </a:p>
          <a:p>
            <a:pPr indent="-400050" lvl="1" marL="857250" rtl="0" algn="l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705D"/>
              </a:buClr>
              <a:buSzPts val="4200"/>
              <a:buChar char="–"/>
            </a:pPr>
            <a:r>
              <a:rPr lang="en-US" sz="4200">
                <a:solidFill>
                  <a:srgbClr val="00705D"/>
                </a:solidFill>
              </a:rPr>
              <a:t>Related roles and responsibilities</a:t>
            </a:r>
            <a:endParaRPr/>
          </a:p>
          <a:p>
            <a:pPr indent="-463923" lvl="0" marL="463923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5493"/>
              </a:buClr>
              <a:buSzPts val="4600"/>
              <a:buChar char="•"/>
            </a:pPr>
            <a:r>
              <a:rPr b="0" i="0" lang="en-US" sz="4600" u="none" cap="none" strike="noStrike">
                <a:solidFill>
                  <a:srgbClr val="005493"/>
                </a:solidFill>
                <a:latin typeface="Avenir"/>
                <a:ea typeface="Avenir"/>
                <a:cs typeface="Avenir"/>
                <a:sym typeface="Avenir"/>
              </a:rPr>
              <a:t>SLATE and NoOps models involve additional shifts in roles and responsibilities</a:t>
            </a:r>
            <a:endParaRPr/>
          </a:p>
          <a:p>
            <a:pPr indent="-400050" lvl="1" marL="857250" rtl="0" algn="l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705D"/>
              </a:buClr>
              <a:buSzPts val="4200"/>
              <a:buChar char="–"/>
            </a:pPr>
            <a:r>
              <a:rPr lang="en-US" sz="4200">
                <a:solidFill>
                  <a:srgbClr val="00705D"/>
                </a:solidFill>
              </a:rPr>
              <a:t>Can we continue to fulfil the requirements from the WLCG Security policies?</a:t>
            </a:r>
            <a:endParaRPr/>
          </a:p>
          <a:p>
            <a:pPr indent="-400050" lvl="1" marL="857250" rtl="0" algn="l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00705D"/>
              </a:buClr>
              <a:buSzPts val="4200"/>
              <a:buChar char="–"/>
            </a:pPr>
            <a:r>
              <a:rPr lang="en-US" sz="4200">
                <a:solidFill>
                  <a:srgbClr val="00705D"/>
                </a:solidFill>
              </a:rPr>
              <a:t>By whom and how will the different roles and responsibilities be implemented?</a:t>
            </a:r>
            <a:endParaRPr/>
          </a:p>
        </p:txBody>
      </p:sp>
      <p:sp>
        <p:nvSpPr>
          <p:cNvPr id="113" name="Google Shape;113;p4"/>
          <p:cNvSpPr txBox="1"/>
          <p:nvPr>
            <p:ph idx="12" type="sldNum"/>
          </p:nvPr>
        </p:nvSpPr>
        <p:spPr>
          <a:xfrm>
            <a:off x="23765855" y="12993092"/>
            <a:ext cx="275246" cy="437357"/>
          </a:xfrm>
          <a:prstGeom prst="rect">
            <a:avLst/>
          </a:prstGeom>
          <a:noFill/>
          <a:ln>
            <a:noFill/>
          </a:ln>
        </p:spPr>
        <p:txBody>
          <a:bodyPr anchorCtr="0" anchor="ctr" bIns="53575" lIns="53575" spcFirstLastPara="1" rIns="53575" wrap="square" tIns="53575">
            <a:sp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9A9A"/>
              </a:buClr>
              <a:buSzPts val="2200"/>
              <a:buFont typeface="Helvetica Neue"/>
              <a:buNone/>
            </a:pPr>
            <a:fld id="{00000000-1234-1234-1234-123412341234}" type="slidenum">
              <a:rPr lang="en-US" sz="2200">
                <a:solidFill>
                  <a:srgbClr val="9A9A9A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000000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