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sldIdLst>
    <p:sldId id="256" r:id="rId2"/>
    <p:sldId id="280" r:id="rId3"/>
    <p:sldId id="276" r:id="rId4"/>
    <p:sldId id="277" r:id="rId5"/>
    <p:sldId id="282" r:id="rId6"/>
    <p:sldId id="278" r:id="rId7"/>
    <p:sldId id="279" r:id="rId8"/>
    <p:sldId id="281" r:id="rId9"/>
    <p:sldId id="285" r:id="rId10"/>
    <p:sldId id="283" r:id="rId11"/>
    <p:sldId id="284" r:id="rId12"/>
    <p:sldId id="288" r:id="rId13"/>
    <p:sldId id="286"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5D7D"/>
    <a:srgbClr val="0430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4"/>
    <p:restoredTop sz="72917"/>
  </p:normalViewPr>
  <p:slideViewPr>
    <p:cSldViewPr snapToGrid="0" snapToObjects="1">
      <p:cViewPr varScale="1">
        <p:scale>
          <a:sx n="63" d="100"/>
          <a:sy n="63" d="100"/>
        </p:scale>
        <p:origin x="1480" y="184"/>
      </p:cViewPr>
      <p:guideLst>
        <p:guide orient="horz" pos="2160"/>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BB3416-963B-BA40-ACA0-067B6680F50E}" type="datetimeFigureOut">
              <a:rPr lang="en-US" smtClean="0"/>
              <a:t>10/15/19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B8C697-3B48-C74B-8B72-394B6820C9D5}" type="slidenum">
              <a:rPr lang="en-US" smtClean="0"/>
              <a:t>‹#›</a:t>
            </a:fld>
            <a:endParaRPr lang="en-US"/>
          </a:p>
        </p:txBody>
      </p:sp>
    </p:spTree>
    <p:extLst>
      <p:ext uri="{BB962C8B-B14F-4D97-AF65-F5344CB8AC3E}">
        <p14:creationId xmlns:p14="http://schemas.microsoft.com/office/powerpoint/2010/main" val="16785408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iki.geant.org/display/WISE/Communications+Challange+planning"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geant.org/"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iki.geant.org/display/WISE/Communications+Challange+planning"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FB8C697-3B48-C74B-8B72-394B6820C9D5}" type="slidenum">
              <a:rPr lang="en-US" smtClean="0"/>
              <a:t>1</a:t>
            </a:fld>
            <a:endParaRPr lang="en-US"/>
          </a:p>
        </p:txBody>
      </p:sp>
    </p:spTree>
    <p:extLst>
      <p:ext uri="{BB962C8B-B14F-4D97-AF65-F5344CB8AC3E}">
        <p14:creationId xmlns:p14="http://schemas.microsoft.com/office/powerpoint/2010/main" val="1794821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WIKI!</a:t>
            </a:r>
          </a:p>
          <a:p>
            <a:r>
              <a:rPr lang="en-GB" dirty="0">
                <a:hlinkClick r:id="rId3"/>
              </a:rPr>
              <a:t>https://wiki.geant.org/display/WISE/Communications+Challange+planning</a:t>
            </a:r>
            <a:endParaRPr lang="en-GB" dirty="0"/>
          </a:p>
          <a:p>
            <a:endParaRPr lang="en-GB" dirty="0"/>
          </a:p>
          <a:p>
            <a:r>
              <a:rPr lang="en-GB" dirty="0"/>
              <a:t>First examples in – we need more</a:t>
            </a:r>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11</a:t>
            </a:fld>
            <a:endParaRPr lang="en-US"/>
          </a:p>
        </p:txBody>
      </p:sp>
    </p:spTree>
    <p:extLst>
      <p:ext uri="{BB962C8B-B14F-4D97-AF65-F5344CB8AC3E}">
        <p14:creationId xmlns:p14="http://schemas.microsoft.com/office/powerpoint/2010/main" val="1471083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Tell us about your experiences </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Standing coordination function through WISE? – for (global) Members –interested parties, infrastructures, and their peers?</a:t>
            </a:r>
          </a:p>
          <a:p>
            <a:endParaRPr lang="en-GB" dirty="0"/>
          </a:p>
          <a:p>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12</a:t>
            </a:fld>
            <a:endParaRPr lang="en-US"/>
          </a:p>
        </p:txBody>
      </p:sp>
    </p:spTree>
    <p:extLst>
      <p:ext uri="{BB962C8B-B14F-4D97-AF65-F5344CB8AC3E}">
        <p14:creationId xmlns:p14="http://schemas.microsoft.com/office/powerpoint/2010/main" val="4092336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Can it be done?</a:t>
            </a:r>
          </a:p>
          <a:p>
            <a:r>
              <a:rPr lang="en-GB" dirty="0"/>
              <a:t>(Some points from previous discussions)</a:t>
            </a:r>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13</a:t>
            </a:fld>
            <a:endParaRPr lang="en-US"/>
          </a:p>
        </p:txBody>
      </p:sp>
    </p:spTree>
    <p:extLst>
      <p:ext uri="{BB962C8B-B14F-4D97-AF65-F5344CB8AC3E}">
        <p14:creationId xmlns:p14="http://schemas.microsoft.com/office/powerpoint/2010/main" val="2268493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3</a:t>
            </a:fld>
            <a:endParaRPr lang="en-US"/>
          </a:p>
        </p:txBody>
      </p:sp>
    </p:spTree>
    <p:extLst>
      <p:ext uri="{BB962C8B-B14F-4D97-AF65-F5344CB8AC3E}">
        <p14:creationId xmlns:p14="http://schemas.microsoft.com/office/powerpoint/2010/main" val="1653186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400" kern="1200" dirty="0">
                <a:solidFill>
                  <a:schemeClr val="tx1"/>
                </a:solidFill>
                <a:effectLst/>
                <a:latin typeface="+mn-lt"/>
                <a:ea typeface="+mn-ea"/>
                <a:cs typeface="+mn-cs"/>
              </a:rPr>
              <a:t>Future Coordination</a:t>
            </a:r>
          </a:p>
          <a:p>
            <a:r>
              <a:rPr lang="en-GB" sz="1400" kern="1200" dirty="0">
                <a:solidFill>
                  <a:schemeClr val="tx1"/>
                </a:solidFill>
                <a:effectLst/>
                <a:latin typeface="+mn-lt"/>
                <a:ea typeface="+mn-ea"/>
                <a:cs typeface="+mn-cs"/>
              </a:rPr>
              <a:t>Participants found the simulations to be useful for testing internal procedures, as well as for</a:t>
            </a:r>
          </a:p>
          <a:p>
            <a:r>
              <a:rPr lang="en-GB" sz="1400" kern="1200" dirty="0">
                <a:solidFill>
                  <a:schemeClr val="tx1"/>
                </a:solidFill>
                <a:effectLst/>
                <a:latin typeface="+mn-lt"/>
                <a:ea typeface="+mn-ea"/>
                <a:cs typeface="+mn-cs"/>
              </a:rPr>
              <a:t>preparing for federated incidents. There was a strong request for future simulations to be</a:t>
            </a:r>
          </a:p>
          <a:p>
            <a:r>
              <a:rPr lang="en-GB" sz="1400" kern="1200" dirty="0">
                <a:solidFill>
                  <a:schemeClr val="tx1"/>
                </a:solidFill>
                <a:effectLst/>
                <a:latin typeface="+mn-lt"/>
                <a:ea typeface="+mn-ea"/>
                <a:cs typeface="+mn-cs"/>
              </a:rPr>
              <a:t>coordinated. WISE, the Wise Information Security for collaborating E-Infrastructure</a:t>
            </a:r>
          </a:p>
          <a:p>
            <a:r>
              <a:rPr lang="en-GB" sz="1400" kern="1200" dirty="0">
                <a:solidFill>
                  <a:schemeClr val="tx1"/>
                </a:solidFill>
                <a:effectLst/>
                <a:latin typeface="+mn-lt"/>
                <a:ea typeface="+mn-ea"/>
                <a:cs typeface="+mn-cs"/>
              </a:rPr>
              <a:t>Community [WISE], has a newly formed Working Group for this purpose. It aims to</a:t>
            </a:r>
          </a:p>
          <a:p>
            <a:r>
              <a:rPr lang="en-GB" sz="1400" kern="1200" dirty="0">
                <a:solidFill>
                  <a:schemeClr val="tx1"/>
                </a:solidFill>
                <a:effectLst/>
                <a:latin typeface="+mn-lt"/>
                <a:ea typeface="+mn-ea"/>
                <a:cs typeface="+mn-cs"/>
              </a:rPr>
              <a:t>coordinate simulations and navigate the balance between desensitisation due to too many</a:t>
            </a:r>
          </a:p>
          <a:p>
            <a:r>
              <a:rPr lang="en-GB" sz="1400" kern="1200" dirty="0">
                <a:solidFill>
                  <a:schemeClr val="tx1"/>
                </a:solidFill>
                <a:effectLst/>
                <a:latin typeface="+mn-lt"/>
                <a:ea typeface="+mn-ea"/>
                <a:cs typeface="+mn-cs"/>
              </a:rPr>
              <a:t>tests, and insufficient preparation.</a:t>
            </a:r>
          </a:p>
          <a:p>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4</a:t>
            </a:fld>
            <a:endParaRPr lang="en-US"/>
          </a:p>
        </p:txBody>
      </p:sp>
    </p:spTree>
    <p:extLst>
      <p:ext uri="{BB962C8B-B14F-4D97-AF65-F5344CB8AC3E}">
        <p14:creationId xmlns:p14="http://schemas.microsoft.com/office/powerpoint/2010/main" val="2462047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Presented in Kaunas</a:t>
            </a:r>
          </a:p>
          <a:p>
            <a:r>
              <a:rPr lang="en-US" dirty="0"/>
              <a:t>SIG-ISM had similar ideas…</a:t>
            </a:r>
          </a:p>
        </p:txBody>
      </p:sp>
      <p:sp>
        <p:nvSpPr>
          <p:cNvPr id="4" name="Slide Number Placeholder 3"/>
          <p:cNvSpPr>
            <a:spLocks noGrp="1"/>
          </p:cNvSpPr>
          <p:nvPr>
            <p:ph type="sldNum" sz="quarter" idx="5"/>
          </p:nvPr>
        </p:nvSpPr>
        <p:spPr/>
        <p:txBody>
          <a:bodyPr/>
          <a:lstStyle/>
          <a:p>
            <a:fld id="{4FB8C697-3B48-C74B-8B72-394B6820C9D5}" type="slidenum">
              <a:rPr lang="en-US" smtClean="0"/>
              <a:t>5</a:t>
            </a:fld>
            <a:endParaRPr lang="en-US"/>
          </a:p>
        </p:txBody>
      </p:sp>
    </p:spTree>
    <p:extLst>
      <p:ext uri="{BB962C8B-B14F-4D97-AF65-F5344CB8AC3E}">
        <p14:creationId xmlns:p14="http://schemas.microsoft.com/office/powerpoint/2010/main" val="3644808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Logical candidates that could all run the test </a:t>
            </a:r>
          </a:p>
          <a:p>
            <a:r>
              <a:rPr lang="en-GB" b="0" dirty="0"/>
              <a:t>… and have an interest in knowing the result to establish trust</a:t>
            </a:r>
          </a:p>
          <a:p>
            <a:endParaRPr lang="en-GB" b="0" dirty="0"/>
          </a:p>
          <a:p>
            <a:r>
              <a:rPr lang="en-GB" sz="1200" b="0" i="0" kern="1200" dirty="0" err="1">
                <a:solidFill>
                  <a:schemeClr val="tx1"/>
                </a:solidFill>
                <a:effectLst/>
                <a:latin typeface="+mn-lt"/>
                <a:ea typeface="+mn-ea"/>
                <a:cs typeface="+mn-cs"/>
              </a:rPr>
              <a:t>eduGAIN</a:t>
            </a:r>
            <a:r>
              <a:rPr lang="en-GB" sz="1200" b="0" i="0" kern="1200" dirty="0">
                <a:solidFill>
                  <a:schemeClr val="tx1"/>
                </a:solidFill>
                <a:effectLst/>
                <a:latin typeface="+mn-lt"/>
                <a:ea typeface="+mn-ea"/>
                <a:cs typeface="+mn-cs"/>
              </a:rPr>
              <a:t> enables identity federations to interconnect, so that participating institutions and services can collaborate without the need to establish individual bilateral connections.</a:t>
            </a:r>
          </a:p>
          <a:p>
            <a:r>
              <a:rPr lang="en-GB" sz="1200" b="0" i="0" kern="1200" dirty="0" err="1">
                <a:solidFill>
                  <a:schemeClr val="tx1"/>
                </a:solidFill>
                <a:effectLst/>
                <a:latin typeface="+mn-lt"/>
                <a:ea typeface="+mn-ea"/>
                <a:cs typeface="+mn-cs"/>
              </a:rPr>
              <a:t>eduGAIN</a:t>
            </a:r>
            <a:r>
              <a:rPr lang="en-GB" sz="1200" b="0" i="0" kern="1200" dirty="0">
                <a:solidFill>
                  <a:schemeClr val="tx1"/>
                </a:solidFill>
                <a:effectLst/>
                <a:latin typeface="+mn-lt"/>
                <a:ea typeface="+mn-ea"/>
                <a:cs typeface="+mn-cs"/>
              </a:rPr>
              <a:t> and GÉANT</a:t>
            </a:r>
          </a:p>
          <a:p>
            <a:pPr latinLnBrk="0"/>
            <a:r>
              <a:rPr lang="en-GB" sz="1200" b="0" i="0" kern="1200" dirty="0" err="1">
                <a:solidFill>
                  <a:schemeClr val="tx1"/>
                </a:solidFill>
                <a:effectLst/>
                <a:latin typeface="+mn-lt"/>
                <a:ea typeface="+mn-ea"/>
                <a:cs typeface="+mn-cs"/>
              </a:rPr>
              <a:t>eduGAIN</a:t>
            </a:r>
            <a:r>
              <a:rPr lang="en-GB" sz="1200" b="0" i="0" kern="1200" dirty="0">
                <a:solidFill>
                  <a:schemeClr val="tx1"/>
                </a:solidFill>
                <a:effectLst/>
                <a:latin typeface="+mn-lt"/>
                <a:ea typeface="+mn-ea"/>
                <a:cs typeface="+mn-cs"/>
              </a:rPr>
              <a:t> was pioneered by the </a:t>
            </a:r>
            <a:r>
              <a:rPr lang="en-GB" sz="1200" b="0" i="0" u="none" strike="noStrike" kern="1200" dirty="0">
                <a:solidFill>
                  <a:schemeClr val="tx1"/>
                </a:solidFill>
                <a:effectLst/>
                <a:latin typeface="+mn-lt"/>
                <a:ea typeface="+mn-ea"/>
                <a:cs typeface="+mn-cs"/>
                <a:hlinkClick r:id="rId3"/>
              </a:rPr>
              <a:t>GÉANT</a:t>
            </a:r>
            <a:r>
              <a:rPr lang="en-GB" sz="1200" b="0" i="0" kern="1200" dirty="0">
                <a:solidFill>
                  <a:schemeClr val="tx1"/>
                </a:solidFill>
                <a:effectLst/>
                <a:latin typeface="+mn-lt"/>
                <a:ea typeface="+mn-ea"/>
                <a:cs typeface="+mn-cs"/>
              </a:rPr>
              <a:t> research and education networking community in Europe. </a:t>
            </a:r>
          </a:p>
          <a:p>
            <a:r>
              <a:rPr lang="en-GB" sz="1200" b="0" i="0" kern="1200" dirty="0">
                <a:solidFill>
                  <a:schemeClr val="tx1"/>
                </a:solidFill>
                <a:effectLst/>
                <a:latin typeface="+mn-lt"/>
                <a:ea typeface="+mn-ea"/>
                <a:cs typeface="+mn-cs"/>
              </a:rPr>
              <a:t>This group is provided with some secretariat support by the GÉANT staff. </a:t>
            </a:r>
            <a:endParaRPr lang="en-GB" b="0" dirty="0"/>
          </a:p>
          <a:p>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6</a:t>
            </a:fld>
            <a:endParaRPr lang="en-US"/>
          </a:p>
        </p:txBody>
      </p:sp>
    </p:spTree>
    <p:extLst>
      <p:ext uri="{BB962C8B-B14F-4D97-AF65-F5344CB8AC3E}">
        <p14:creationId xmlns:p14="http://schemas.microsoft.com/office/powerpoint/2010/main" val="3494710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“balance between </a:t>
            </a:r>
            <a:r>
              <a:rPr lang="en-GB" sz="1200" b="1" i="0" u="none" strike="noStrike" kern="1200" dirty="0">
                <a:solidFill>
                  <a:schemeClr val="tx1"/>
                </a:solidFill>
                <a:effectLst/>
                <a:latin typeface="+mn-lt"/>
                <a:ea typeface="+mn-ea"/>
                <a:cs typeface="+mn-cs"/>
              </a:rPr>
              <a:t>desensitization</a:t>
            </a:r>
            <a:r>
              <a:rPr lang="en-US" dirty="0"/>
              <a:t> due to too many tests &amp;</a:t>
            </a:r>
          </a:p>
          <a:p>
            <a:r>
              <a:rPr lang="en-US" b="1" dirty="0"/>
              <a:t>insufficient preparation </a:t>
            </a:r>
            <a:r>
              <a:rPr lang="en-US" b="0" dirty="0"/>
              <a:t>because there aren’t enough of them</a:t>
            </a:r>
          </a:p>
        </p:txBody>
      </p:sp>
      <p:sp>
        <p:nvSpPr>
          <p:cNvPr id="4" name="Slide Number Placeholder 3"/>
          <p:cNvSpPr>
            <a:spLocks noGrp="1"/>
          </p:cNvSpPr>
          <p:nvPr>
            <p:ph type="sldNum" sz="quarter" idx="5"/>
          </p:nvPr>
        </p:nvSpPr>
        <p:spPr/>
        <p:txBody>
          <a:bodyPr/>
          <a:lstStyle/>
          <a:p>
            <a:fld id="{4FB8C697-3B48-C74B-8B72-394B6820C9D5}" type="slidenum">
              <a:rPr lang="en-US" smtClean="0"/>
              <a:t>7</a:t>
            </a:fld>
            <a:endParaRPr lang="en-US"/>
          </a:p>
        </p:txBody>
      </p:sp>
    </p:spTree>
    <p:extLst>
      <p:ext uri="{BB962C8B-B14F-4D97-AF65-F5344CB8AC3E}">
        <p14:creationId xmlns:p14="http://schemas.microsoft.com/office/powerpoint/2010/main" val="1445332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Coordination of ‘CCs recipient groups’ among participating infrastructures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ensure targets are not overloaded by coinciding or overlapping challenges, for example by designating lead agency</a:t>
            </a:r>
            <a:br>
              <a:rPr lang="en-GB"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Transitivity of trust in CC results between infrastructures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for example by specifying the level of disclosure detail for CCs between trusted infrastructures, by using an SCI evaluation framework approach to it, or by coordination of testing and success criteria.</a:t>
            </a:r>
          </a:p>
          <a:p>
            <a:r>
              <a:rPr lang="en-GB" sz="1200" kern="1200" dirty="0">
                <a:solidFill>
                  <a:schemeClr val="tx1"/>
                </a:solidFill>
                <a:effectLst/>
                <a:latin typeface="+mn-lt"/>
                <a:ea typeface="+mn-ea"/>
                <a:cs typeface="+mn-cs"/>
              </a:rPr>
              <a:t>- how can requests for CCs between infrastructures be handled, e.g. in response to changing needs or a changed risk assessments; or as remediation after an incident in which communications did not meet expectation.</a:t>
            </a:r>
            <a:br>
              <a:rPr lang="en-GB" sz="1200" kern="1200" dirty="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Definition of CC models and classification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‘depth’ of the CC testing is a balance between the level of trust gained (</a:t>
            </a:r>
            <a:r>
              <a:rPr lang="en-GB" sz="1200" i="1" kern="1200" dirty="0">
                <a:solidFill>
                  <a:schemeClr val="tx1"/>
                </a:solidFill>
                <a:effectLst/>
                <a:latin typeface="+mn-lt"/>
                <a:ea typeface="+mn-ea"/>
                <a:cs typeface="+mn-cs"/>
              </a:rPr>
              <a:t>assuming that</a:t>
            </a:r>
            <a:r>
              <a:rPr lang="en-GB" sz="1200" kern="1200" dirty="0">
                <a:solidFill>
                  <a:schemeClr val="tx1"/>
                </a:solidFill>
                <a:effectLst/>
                <a:latin typeface="+mn-lt"/>
                <a:ea typeface="+mn-ea"/>
                <a:cs typeface="+mn-cs"/>
              </a:rPr>
              <a:t> more profound testing and good results gives more trust) and expediency - convenience (asking the recipient to respond to a mail or click a link consumes less resources than requesting forensic investigation of a simulated incident of deliberately unknown nature).</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Frequency of CCs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simple communications challenges are often performed one or several times per year (e.g. for TF-CSIRT, by </a:t>
            </a:r>
            <a:r>
              <a:rPr lang="en-GB" sz="1200" kern="1200" dirty="0" err="1">
                <a:solidFill>
                  <a:schemeClr val="tx1"/>
                </a:solidFill>
                <a:effectLst/>
                <a:latin typeface="+mn-lt"/>
                <a:ea typeface="+mn-ea"/>
                <a:cs typeface="+mn-cs"/>
              </a:rPr>
              <a:t>SURFcert</a:t>
            </a:r>
            <a:r>
              <a:rPr lang="en-GB" sz="1200" kern="1200" dirty="0">
                <a:solidFill>
                  <a:schemeClr val="tx1"/>
                </a:solidFill>
                <a:effectLst/>
                <a:latin typeface="+mn-lt"/>
                <a:ea typeface="+mn-ea"/>
                <a:cs typeface="+mn-cs"/>
              </a:rPr>
              <a:t> for the </a:t>
            </a:r>
            <a:r>
              <a:rPr lang="en-GB" sz="1200" kern="1200" dirty="0" err="1">
                <a:solidFill>
                  <a:schemeClr val="tx1"/>
                </a:solidFill>
                <a:effectLst/>
                <a:latin typeface="+mn-lt"/>
                <a:ea typeface="+mn-ea"/>
                <a:cs typeface="+mn-cs"/>
              </a:rPr>
              <a:t>SURFconext</a:t>
            </a:r>
            <a:r>
              <a:rPr lang="en-GB" sz="1200" kern="1200" dirty="0">
                <a:solidFill>
                  <a:schemeClr val="tx1"/>
                </a:solidFill>
                <a:effectLst/>
                <a:latin typeface="+mn-lt"/>
                <a:ea typeface="+mn-ea"/>
                <a:cs typeface="+mn-cs"/>
              </a:rPr>
              <a:t> federation, EGI Operations on their sites).</a:t>
            </a:r>
          </a:p>
          <a:p>
            <a:r>
              <a:rPr lang="en-GB" sz="1200" kern="1200" dirty="0">
                <a:solidFill>
                  <a:schemeClr val="tx1"/>
                </a:solidFill>
                <a:effectLst/>
                <a:latin typeface="+mn-lt"/>
                <a:ea typeface="+mn-ea"/>
                <a:cs typeface="+mn-cs"/>
              </a:rPr>
              <a:t>- complex challenges are less frequent (e.g. ‘black-box traceability’ trials in EGI take place once every 1-2 years).</a:t>
            </a:r>
          </a:p>
          <a:p>
            <a:r>
              <a:rPr lang="en-GB" sz="1200" kern="1200" dirty="0">
                <a:solidFill>
                  <a:schemeClr val="tx1"/>
                </a:solidFill>
                <a:effectLst/>
                <a:latin typeface="+mn-lt"/>
                <a:ea typeface="+mn-ea"/>
                <a:cs typeface="+mn-cs"/>
              </a:rPr>
              <a:t>- following a CC model classification, propose an appropriate frequency for each class.</a:t>
            </a:r>
          </a:p>
          <a:p>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8</a:t>
            </a:fld>
            <a:endParaRPr lang="en-US"/>
          </a:p>
        </p:txBody>
      </p:sp>
    </p:spTree>
    <p:extLst>
      <p:ext uri="{BB962C8B-B14F-4D97-AF65-F5344CB8AC3E}">
        <p14:creationId xmlns:p14="http://schemas.microsoft.com/office/powerpoint/2010/main" val="31692848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What should we take into consideration?</a:t>
            </a:r>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9</a:t>
            </a:fld>
            <a:endParaRPr lang="en-US"/>
          </a:p>
        </p:txBody>
      </p:sp>
    </p:spTree>
    <p:extLst>
      <p:ext uri="{BB962C8B-B14F-4D97-AF65-F5344CB8AC3E}">
        <p14:creationId xmlns:p14="http://schemas.microsoft.com/office/powerpoint/2010/main" val="4136404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WIKI!</a:t>
            </a:r>
          </a:p>
          <a:p>
            <a:r>
              <a:rPr lang="en-GB" dirty="0">
                <a:hlinkClick r:id="rId3"/>
              </a:rPr>
              <a:t>https://wiki.geant.org/display/WISE/Communications+Challange+planning</a:t>
            </a:r>
            <a:endParaRPr lang="en-US" dirty="0"/>
          </a:p>
        </p:txBody>
      </p:sp>
      <p:sp>
        <p:nvSpPr>
          <p:cNvPr id="4" name="Slide Number Placeholder 3"/>
          <p:cNvSpPr>
            <a:spLocks noGrp="1"/>
          </p:cNvSpPr>
          <p:nvPr>
            <p:ph type="sldNum" sz="quarter" idx="5"/>
          </p:nvPr>
        </p:nvSpPr>
        <p:spPr/>
        <p:txBody>
          <a:bodyPr/>
          <a:lstStyle/>
          <a:p>
            <a:fld id="{4FB8C697-3B48-C74B-8B72-394B6820C9D5}" type="slidenum">
              <a:rPr lang="en-US" smtClean="0"/>
              <a:t>10</a:t>
            </a:fld>
            <a:endParaRPr lang="en-US"/>
          </a:p>
        </p:txBody>
      </p:sp>
    </p:spTree>
    <p:extLst>
      <p:ext uri="{BB962C8B-B14F-4D97-AF65-F5344CB8AC3E}">
        <p14:creationId xmlns:p14="http://schemas.microsoft.com/office/powerpoint/2010/main" val="702574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9111715" y="2590078"/>
            <a:ext cx="3077109" cy="16603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dirty="0"/>
              <a:t>Click to edit Master title style</a:t>
            </a:r>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12 Jun 2018</a:t>
            </a:r>
            <a:endParaRPr lang="en-US" dirty="0"/>
          </a:p>
        </p:txBody>
      </p:sp>
      <p:sp>
        <p:nvSpPr>
          <p:cNvPr id="5" name="Footer Placeholder 4"/>
          <p:cNvSpPr>
            <a:spLocks noGrp="1"/>
          </p:cNvSpPr>
          <p:nvPr>
            <p:ph type="ftr" sz="quarter" idx="11"/>
          </p:nvPr>
        </p:nvSpPr>
        <p:spPr/>
        <p:txBody>
          <a:bodyPr/>
          <a:lstStyle/>
          <a:p>
            <a:r>
              <a:rPr lang="en-US"/>
              <a:t>WISE BoF - TNC18, Trondheim</a:t>
            </a:r>
            <a:endParaRPr lang="en-US" dirty="0"/>
          </a:p>
        </p:txBody>
      </p:sp>
      <p:pic>
        <p:nvPicPr>
          <p:cNvPr id="11" name="Picture 10"/>
          <p:cNvPicPr>
            <a:picLocks noChangeAspect="1"/>
          </p:cNvPicPr>
          <p:nvPr userDrawn="1"/>
        </p:nvPicPr>
        <p:blipFill>
          <a:blip r:embed="rId4"/>
          <a:stretch>
            <a:fillRect/>
          </a:stretch>
        </p:blipFill>
        <p:spPr>
          <a:xfrm>
            <a:off x="9679715" y="2591341"/>
            <a:ext cx="2077039" cy="162121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67072"/>
            <a:ext cx="1441922" cy="1125482"/>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pic>
        <p:nvPicPr>
          <p:cNvPr id="18" name="Picture 17"/>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pic>
        <p:nvPicPr>
          <p:cNvPr id="13" name="Picture 12"/>
          <p:cNvPicPr>
            <a:picLocks noChangeAspect="1"/>
          </p:cNvPicPr>
          <p:nvPr userDrawn="1"/>
        </p:nvPicPr>
        <p:blipFill>
          <a:blip r:embed="rId4"/>
          <a:stretch>
            <a:fillRect/>
          </a:stretch>
        </p:blipFill>
        <p:spPr>
          <a:xfrm>
            <a:off x="10750078" y="4676922"/>
            <a:ext cx="1441922" cy="1125482"/>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12 Jun 2018</a:t>
            </a:r>
            <a:endParaRPr lang="en-US" dirty="0"/>
          </a:p>
        </p:txBody>
      </p:sp>
      <p:sp>
        <p:nvSpPr>
          <p:cNvPr id="4" name="Footer Placeholder 3"/>
          <p:cNvSpPr>
            <a:spLocks noGrp="1"/>
          </p:cNvSpPr>
          <p:nvPr>
            <p:ph type="ftr" sz="quarter" idx="11"/>
          </p:nvPr>
        </p:nvSpPr>
        <p:spPr/>
        <p:txBody>
          <a:bodyPr/>
          <a:lstStyle/>
          <a:p>
            <a:r>
              <a:rPr lang="en-US"/>
              <a:t>WISE BoF - TNC18, Trondheim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8" name="Picture 1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skolomme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Drag picture to placeholder or click icon to add</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r>
              <a:rPr lang="en-GB"/>
              <a:t>12 Jun 2018</a:t>
            </a:r>
            <a:endParaRPr lang="en-US" dirty="0"/>
          </a:p>
        </p:txBody>
      </p:sp>
      <p:sp>
        <p:nvSpPr>
          <p:cNvPr id="4" name="Footer Placeholder 3"/>
          <p:cNvSpPr>
            <a:spLocks noGrp="1"/>
          </p:cNvSpPr>
          <p:nvPr>
            <p:ph type="ftr" sz="quarter" idx="11"/>
          </p:nvPr>
        </p:nvSpPr>
        <p:spPr/>
        <p:txBody>
          <a:bodyPr/>
          <a:lstStyle/>
          <a:p>
            <a:r>
              <a:rPr lang="en-US"/>
              <a:t>WISE BoF - TNC18, Trondheim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28" name="Picture 27"/>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12 Jun 2018</a:t>
            </a:r>
            <a:endParaRPr lang="en-US" dirty="0"/>
          </a:p>
        </p:txBody>
      </p:sp>
      <p:sp>
        <p:nvSpPr>
          <p:cNvPr id="5" name="Footer Placeholder 4"/>
          <p:cNvSpPr>
            <a:spLocks noGrp="1"/>
          </p:cNvSpPr>
          <p:nvPr>
            <p:ph type="ftr" sz="quarter" idx="11"/>
          </p:nvPr>
        </p:nvSpPr>
        <p:spPr/>
        <p:txBody>
          <a:bodyPr/>
          <a:lstStyle/>
          <a:p>
            <a:r>
              <a:rPr lang="en-US"/>
              <a:t>WISE BoF - TNC18, Trondheim</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708684"/>
            <a:ext cx="1441922" cy="1125482"/>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r>
              <a:rPr lang="en-GB"/>
              <a:t>12 Jun 2018</a:t>
            </a:r>
            <a:endParaRPr lang="en-US" dirty="0"/>
          </a:p>
        </p:txBody>
      </p:sp>
      <p:sp>
        <p:nvSpPr>
          <p:cNvPr id="5" name="Footer Placeholder 4"/>
          <p:cNvSpPr>
            <a:spLocks noGrp="1"/>
          </p:cNvSpPr>
          <p:nvPr>
            <p:ph type="ftr" sz="quarter" idx="11"/>
          </p:nvPr>
        </p:nvSpPr>
        <p:spPr>
          <a:xfrm>
            <a:off x="680321" y="5936188"/>
            <a:ext cx="6126805" cy="365125"/>
          </a:xfrm>
        </p:spPr>
        <p:txBody>
          <a:bodyPr/>
          <a:lstStyle/>
          <a:p>
            <a:r>
              <a:rPr lang="en-US"/>
              <a:t>WISE BoF - TNC18, Trondheim</a:t>
            </a:r>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pic>
        <p:nvPicPr>
          <p:cNvPr id="9" name="Picture 8"/>
          <p:cNvPicPr>
            <a:picLocks noChangeAspect="1"/>
          </p:cNvPicPr>
          <p:nvPr userDrawn="1"/>
        </p:nvPicPr>
        <p:blipFill>
          <a:blip r:embed="rId2"/>
          <a:stretch>
            <a:fillRect/>
          </a:stretch>
        </p:blipFill>
        <p:spPr>
          <a:xfrm rot="5400000">
            <a:off x="9983215" y="5544587"/>
            <a:ext cx="1441922" cy="112548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6" name="Picture 15"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8" name="Rectangle 17"/>
          <p:cNvSpPr/>
          <p:nvPr/>
        </p:nvSpPr>
        <p:spPr>
          <a:xfrm>
            <a:off x="1060115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1" name="Picture 10"/>
          <p:cNvPicPr>
            <a:picLocks noChangeAspect="1"/>
          </p:cNvPicPr>
          <p:nvPr userDrawn="1"/>
        </p:nvPicPr>
        <p:blipFill>
          <a:blip r:embed="rId3"/>
          <a:stretch>
            <a:fillRect/>
          </a:stretch>
        </p:blipFill>
        <p:spPr>
          <a:xfrm>
            <a:off x="10729454" y="708046"/>
            <a:ext cx="1441922" cy="1125482"/>
          </a:xfrm>
          <a:prstGeom prst="rect">
            <a:avLst/>
          </a:prstGeom>
        </p:spPr>
      </p:pic>
      <p:sp>
        <p:nvSpPr>
          <p:cNvPr id="6" name="Slide Number Placeholder 5"/>
          <p:cNvSpPr>
            <a:spLocks noGrp="1"/>
          </p:cNvSpPr>
          <p:nvPr>
            <p:ph type="sldNum" sz="quarter" idx="12"/>
          </p:nvPr>
        </p:nvSpPr>
        <p:spPr>
          <a:xfrm>
            <a:off x="10873340" y="5573354"/>
            <a:ext cx="1154151" cy="1090789"/>
          </a:xfrm>
        </p:spPr>
        <p:txBody>
          <a:bodyPr/>
          <a:lstStyle>
            <a:lvl1pPr>
              <a:defRPr sz="1800"/>
            </a:lvl1pPr>
          </a:lstStyle>
          <a:p>
            <a:fld id="{6D22F896-40B5-4ADD-8801-0D06FADFA095}" type="slidenum">
              <a:rPr lang="en-US" smtClean="0"/>
              <a:pPr/>
              <a:t>‹#›</a:t>
            </a:fld>
            <a:endParaRPr lang="en-US" dirty="0"/>
          </a:p>
        </p:txBody>
      </p:sp>
      <p:pic>
        <p:nvPicPr>
          <p:cNvPr id="15" name="Picture 14" descr="HD-ShadowLon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12 Jun 2018</a:t>
            </a:r>
            <a:endParaRPr lang="en-US" dirty="0"/>
          </a:p>
        </p:txBody>
      </p:sp>
      <p:sp>
        <p:nvSpPr>
          <p:cNvPr id="5" name="Footer Placeholder 4"/>
          <p:cNvSpPr>
            <a:spLocks noGrp="1"/>
          </p:cNvSpPr>
          <p:nvPr>
            <p:ph type="ftr" sz="quarter" idx="11"/>
          </p:nvPr>
        </p:nvSpPr>
        <p:spPr/>
        <p:txBody>
          <a:bodyPr/>
          <a:lstStyle/>
          <a:p>
            <a:r>
              <a:rPr lang="en-US"/>
              <a:t>WISE BoF - TNC18, Trondheim</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12 Jun 2018</a:t>
            </a:r>
            <a:endParaRPr lang="en-US" dirty="0"/>
          </a:p>
        </p:txBody>
      </p:sp>
      <p:sp>
        <p:nvSpPr>
          <p:cNvPr id="5" name="Footer Placeholder 4"/>
          <p:cNvSpPr>
            <a:spLocks noGrp="1"/>
          </p:cNvSpPr>
          <p:nvPr>
            <p:ph type="ftr" sz="quarter" idx="11"/>
          </p:nvPr>
        </p:nvSpPr>
        <p:spPr/>
        <p:txBody>
          <a:bodyPr/>
          <a:lstStyle/>
          <a:p>
            <a:r>
              <a:rPr lang="en-US"/>
              <a:t>WISE BoF - TNC18, Trondheim</a:t>
            </a:r>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pic>
        <p:nvPicPr>
          <p:cNvPr id="11" name="Picture 10"/>
          <p:cNvPicPr>
            <a:picLocks noChangeAspect="1"/>
          </p:cNvPicPr>
          <p:nvPr userDrawn="1"/>
        </p:nvPicPr>
        <p:blipFill>
          <a:blip r:embed="rId4"/>
          <a:stretch>
            <a:fillRect/>
          </a:stretch>
        </p:blipFill>
        <p:spPr>
          <a:xfrm>
            <a:off x="10750078" y="2835202"/>
            <a:ext cx="1441922" cy="112548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12 Jun 2018</a:t>
            </a:r>
            <a:endParaRPr lang="en-US" dirty="0"/>
          </a:p>
        </p:txBody>
      </p:sp>
      <p:sp>
        <p:nvSpPr>
          <p:cNvPr id="8" name="Footer Placeholder 7"/>
          <p:cNvSpPr>
            <a:spLocks noGrp="1"/>
          </p:cNvSpPr>
          <p:nvPr>
            <p:ph type="ftr" sz="quarter" idx="11"/>
          </p:nvPr>
        </p:nvSpPr>
        <p:spPr/>
        <p:txBody>
          <a:bodyPr/>
          <a:lstStyle/>
          <a:p>
            <a:r>
              <a:rPr lang="en-US"/>
              <a:t>WISE BoF - TNC18, Trondheim</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pic>
        <p:nvPicPr>
          <p:cNvPr id="14" name="Picture 13"/>
          <p:cNvPicPr>
            <a:picLocks noChangeAspect="1"/>
          </p:cNvPicPr>
          <p:nvPr userDrawn="1"/>
        </p:nvPicPr>
        <p:blipFill>
          <a:blip r:embed="rId4"/>
          <a:stretch>
            <a:fillRect/>
          </a:stretch>
        </p:blipFill>
        <p:spPr>
          <a:xfrm>
            <a:off x="10750078" y="772766"/>
            <a:ext cx="1441922" cy="112548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12 Jun 2018</a:t>
            </a:r>
            <a:endParaRPr lang="en-US" dirty="0"/>
          </a:p>
        </p:txBody>
      </p:sp>
      <p:sp>
        <p:nvSpPr>
          <p:cNvPr id="4" name="Footer Placeholder 3"/>
          <p:cNvSpPr>
            <a:spLocks noGrp="1"/>
          </p:cNvSpPr>
          <p:nvPr>
            <p:ph type="ftr" sz="quarter" idx="11"/>
          </p:nvPr>
        </p:nvSpPr>
        <p:spPr/>
        <p:txBody>
          <a:bodyPr/>
          <a:lstStyle/>
          <a:p>
            <a:r>
              <a:rPr lang="en-US"/>
              <a:t>WISE BoF - TNC18, Trondheim</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pic>
        <p:nvPicPr>
          <p:cNvPr id="10" name="Picture 9"/>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r>
              <a:rPr lang="en-GB"/>
              <a:t>12 Jun 2018</a:t>
            </a:r>
            <a:endParaRPr lang="en-US" dirty="0"/>
          </a:p>
        </p:txBody>
      </p:sp>
      <p:sp>
        <p:nvSpPr>
          <p:cNvPr id="3" name="Footer Placeholder 2"/>
          <p:cNvSpPr>
            <a:spLocks noGrp="1"/>
          </p:cNvSpPr>
          <p:nvPr>
            <p:ph type="ftr" sz="quarter" idx="11"/>
          </p:nvPr>
        </p:nvSpPr>
        <p:spPr/>
        <p:txBody>
          <a:bodyPr/>
          <a:lstStyle/>
          <a:p>
            <a:r>
              <a:rPr lang="en-US"/>
              <a:t>WISE BoF - TNC18, Trondheim</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pic>
        <p:nvPicPr>
          <p:cNvPr id="7" name="Picture 6"/>
          <p:cNvPicPr>
            <a:picLocks noChangeAspect="1"/>
          </p:cNvPicPr>
          <p:nvPr userDrawn="1"/>
        </p:nvPicPr>
        <p:blipFill>
          <a:blip r:embed="rId3"/>
          <a:stretch>
            <a:fillRect/>
          </a:stretch>
        </p:blipFill>
        <p:spPr>
          <a:xfrm>
            <a:off x="10750078" y="753228"/>
            <a:ext cx="1441922" cy="1125482"/>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12 Jun 2018</a:t>
            </a:r>
            <a:endParaRPr lang="en-US" dirty="0"/>
          </a:p>
        </p:txBody>
      </p:sp>
      <p:sp>
        <p:nvSpPr>
          <p:cNvPr id="6" name="Footer Placeholder 5"/>
          <p:cNvSpPr>
            <a:spLocks noGrp="1"/>
          </p:cNvSpPr>
          <p:nvPr>
            <p:ph type="ftr" sz="quarter" idx="11"/>
          </p:nvPr>
        </p:nvSpPr>
        <p:spPr/>
        <p:txBody>
          <a:bodyPr/>
          <a:lstStyle/>
          <a:p>
            <a:r>
              <a:rPr lang="en-US"/>
              <a:t>WISE BoF - TNC18, Trondheim</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pic>
        <p:nvPicPr>
          <p:cNvPr id="12" name="Picture 11"/>
          <p:cNvPicPr>
            <a:picLocks noChangeAspect="1"/>
          </p:cNvPicPr>
          <p:nvPr userDrawn="1"/>
        </p:nvPicPr>
        <p:blipFill>
          <a:blip r:embed="rId4"/>
          <a:stretch>
            <a:fillRect/>
          </a:stretch>
        </p:blipFill>
        <p:spPr>
          <a:xfrm>
            <a:off x="10750078" y="753228"/>
            <a:ext cx="1441922" cy="1125482"/>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1"/>
            </a:gs>
            <a:gs pos="100000">
              <a:schemeClr val="bg1"/>
            </a:gs>
            <a:gs pos="58000">
              <a:schemeClr val="accent6"/>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7" name="Picture 6" descr="hashOverlay-FullResolve.png"/>
          <p:cNvPicPr>
            <a:picLocks noChangeAspect="1"/>
          </p:cNvPicPr>
          <p:nvPr userDrawn="1"/>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Titelstijl van model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r>
              <a:rPr lang="en-GB"/>
              <a:t>12 Jun 2018</a:t>
            </a:r>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r>
              <a:rPr lang="en-US"/>
              <a:t>WISE BoF - TNC18, Trondheim</a:t>
            </a:r>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hdr="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geant.org/display/WISE/Communications+Challange+plannin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iki.geant.org/display/WISE/SCCC-JW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0322" y="2639961"/>
            <a:ext cx="8144134" cy="1466818"/>
          </a:xfrm>
        </p:spPr>
        <p:txBody>
          <a:bodyPr/>
          <a:lstStyle/>
          <a:p>
            <a:r>
              <a:rPr lang="nl-NL" sz="4800" dirty="0"/>
              <a:t>SCCC-JWG</a:t>
            </a:r>
            <a:br>
              <a:rPr lang="nl-NL" dirty="0"/>
            </a:br>
            <a:r>
              <a:rPr lang="nl-NL" sz="2800" dirty="0" err="1"/>
              <a:t>Sigita</a:t>
            </a:r>
            <a:r>
              <a:rPr lang="nl-NL" sz="2800" dirty="0"/>
              <a:t> </a:t>
            </a:r>
            <a:r>
              <a:rPr lang="nl-NL" sz="2800" dirty="0" err="1"/>
              <a:t>Jurkynaitė</a:t>
            </a:r>
            <a:r>
              <a:rPr lang="nl-NL" sz="2800" dirty="0"/>
              <a:t> </a:t>
            </a:r>
            <a:r>
              <a:rPr lang="nl-NL" sz="2400" dirty="0"/>
              <a:t>(GÉANT)</a:t>
            </a:r>
            <a:br>
              <a:rPr lang="nl-NL" sz="2400" dirty="0"/>
            </a:br>
            <a:r>
              <a:rPr lang="nl-NL" sz="1800" dirty="0"/>
              <a:t>NSF Cybersecurity </a:t>
            </a:r>
            <a:r>
              <a:rPr lang="nl-NL" sz="1800" dirty="0" err="1"/>
              <a:t>Summit</a:t>
            </a:r>
            <a:r>
              <a:rPr lang="nl-NL" sz="1800" dirty="0"/>
              <a:t>, San Diego, 15 </a:t>
            </a:r>
            <a:r>
              <a:rPr lang="nl-NL" sz="1800" dirty="0" err="1"/>
              <a:t>October</a:t>
            </a:r>
            <a:r>
              <a:rPr lang="nl-NL" sz="1800" dirty="0"/>
              <a:t> 2019</a:t>
            </a:r>
            <a:endParaRPr lang="nl-NL" sz="7200" dirty="0"/>
          </a:p>
        </p:txBody>
      </p:sp>
      <p:sp>
        <p:nvSpPr>
          <p:cNvPr id="3" name="Ondertitel 2"/>
          <p:cNvSpPr>
            <a:spLocks noGrp="1"/>
          </p:cNvSpPr>
          <p:nvPr>
            <p:ph type="subTitle" idx="1"/>
          </p:nvPr>
        </p:nvSpPr>
        <p:spPr>
          <a:xfrm>
            <a:off x="680322" y="4394039"/>
            <a:ext cx="8144134" cy="1622448"/>
          </a:xfrm>
        </p:spPr>
        <p:txBody>
          <a:bodyPr>
            <a:normAutofit/>
          </a:bodyPr>
          <a:lstStyle/>
          <a:p>
            <a:endParaRPr lang="nl-NL"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10071419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10</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a:xfrm>
            <a:off x="680321" y="2174313"/>
            <a:ext cx="9613861" cy="3599316"/>
          </a:xfrm>
        </p:spPr>
        <p:txBody>
          <a:bodyPr>
            <a:normAutofit/>
          </a:bodyPr>
          <a:lstStyle/>
          <a:p>
            <a:pPr marL="0" indent="0">
              <a:buNone/>
            </a:pPr>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680321" y="2765897"/>
            <a:ext cx="11024000" cy="3139321"/>
          </a:xfrm>
          <a:prstGeom prst="rect">
            <a:avLst/>
          </a:prstGeom>
        </p:spPr>
        <p:txBody>
          <a:bodyPr wrap="square">
            <a:spAutoFit/>
          </a:bodyPr>
          <a:lstStyle/>
          <a:p>
            <a:r>
              <a:rPr lang="en-GB" b="1" dirty="0"/>
              <a:t>Examples:</a:t>
            </a:r>
          </a:p>
          <a:p>
            <a:r>
              <a:rPr lang="en-GB" b="1" dirty="0"/>
              <a:t>Trusted Introducer and TF-CSIRT</a:t>
            </a:r>
            <a:endParaRPr lang="en-GB" dirty="0"/>
          </a:p>
          <a:p>
            <a:r>
              <a:rPr lang="en-GB" dirty="0"/>
              <a:t>•2-3 Reaction Tests per year </a:t>
            </a:r>
          </a:p>
          <a:p>
            <a:r>
              <a:rPr lang="en-GB" dirty="0"/>
              <a:t>•supported by web click infrastructure, but requires (team) authentication</a:t>
            </a:r>
            <a:br>
              <a:rPr lang="en-GB" dirty="0"/>
            </a:br>
            <a:endParaRPr lang="en-GB" dirty="0"/>
          </a:p>
          <a:p>
            <a:endParaRPr lang="en-GB" dirty="0"/>
          </a:p>
          <a:p>
            <a:r>
              <a:rPr lang="en-GB" b="1" dirty="0"/>
              <a:t>IGTF RAT Communications Challenges</a:t>
            </a:r>
            <a:endParaRPr lang="en-GB" dirty="0"/>
          </a:p>
          <a:p>
            <a:r>
              <a:rPr lang="en-GB" dirty="0"/>
              <a:t>•every 1-2 years</a:t>
            </a:r>
          </a:p>
          <a:p>
            <a:r>
              <a:rPr lang="en-GB" dirty="0"/>
              <a:t>•in parallel with continuous operational monitoring</a:t>
            </a:r>
          </a:p>
          <a:p>
            <a:endParaRPr lang="en-GB" dirty="0"/>
          </a:p>
          <a:p>
            <a:endParaRPr lang="en-GB" i="1"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2888879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11</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a:xfrm>
            <a:off x="680321" y="2174313"/>
            <a:ext cx="9613861" cy="3599316"/>
          </a:xfrm>
        </p:spPr>
        <p:txBody>
          <a:bodyPr>
            <a:normAutofit/>
          </a:bodyPr>
          <a:lstStyle/>
          <a:p>
            <a:pPr marL="0" indent="0">
              <a:buNone/>
            </a:pPr>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680321" y="2603337"/>
            <a:ext cx="11024000" cy="1754326"/>
          </a:xfrm>
          <a:prstGeom prst="rect">
            <a:avLst/>
          </a:prstGeom>
        </p:spPr>
        <p:txBody>
          <a:bodyPr wrap="square">
            <a:spAutoFit/>
          </a:bodyPr>
          <a:lstStyle/>
          <a:p>
            <a:endParaRPr lang="en-GB" b="1" dirty="0"/>
          </a:p>
          <a:p>
            <a:r>
              <a:rPr lang="en-GB" b="1" dirty="0"/>
              <a:t>Examples:</a:t>
            </a:r>
          </a:p>
          <a:p>
            <a:endParaRPr lang="en-GB" dirty="0"/>
          </a:p>
          <a:p>
            <a:endParaRPr lang="en-GB" dirty="0"/>
          </a:p>
          <a:p>
            <a:r>
              <a:rPr lang="en-GB" dirty="0">
                <a:hlinkClick r:id="rId3"/>
              </a:rPr>
              <a:t>https://wiki.geant.org/display/WISE/Communications+Challange+planning</a:t>
            </a:r>
            <a:endParaRPr lang="en-GB" dirty="0"/>
          </a:p>
          <a:p>
            <a:endParaRPr lang="en-GB" i="1"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15505619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12</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a:xfrm>
            <a:off x="680321" y="2174313"/>
            <a:ext cx="9613861" cy="3599316"/>
          </a:xfrm>
        </p:spPr>
        <p:txBody>
          <a:bodyPr>
            <a:normAutofit/>
          </a:bodyPr>
          <a:lstStyle/>
          <a:p>
            <a:pPr marL="0" indent="0">
              <a:buNone/>
            </a:pPr>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680321" y="2603337"/>
            <a:ext cx="11024000" cy="1754326"/>
          </a:xfrm>
          <a:prstGeom prst="rect">
            <a:avLst/>
          </a:prstGeom>
        </p:spPr>
        <p:txBody>
          <a:bodyPr wrap="square">
            <a:spAutoFit/>
          </a:bodyPr>
          <a:lstStyle/>
          <a:p>
            <a:endParaRPr lang="en-GB" b="1" dirty="0"/>
          </a:p>
          <a:p>
            <a:pPr marL="285750" indent="-285750">
              <a:buFontTx/>
              <a:buChar char="-"/>
            </a:pPr>
            <a:r>
              <a:rPr lang="en-GB" dirty="0">
                <a:solidFill>
                  <a:schemeClr val="tx1">
                    <a:lumMod val="95000"/>
                  </a:schemeClr>
                </a:solidFill>
                <a:effectLst/>
                <a:latin typeface="Calibri" panose="020F0502020204030204" pitchFamily="34" charset="0"/>
              </a:rPr>
              <a:t>Security Communication Challenges at your institutions/constituencies?</a:t>
            </a:r>
          </a:p>
          <a:p>
            <a:r>
              <a:rPr lang="en-GB" dirty="0">
                <a:solidFill>
                  <a:schemeClr val="tx1">
                    <a:lumMod val="95000"/>
                  </a:schemeClr>
                </a:solidFill>
                <a:latin typeface="Calibri" panose="020F0502020204030204" pitchFamily="34" charset="0"/>
              </a:rPr>
              <a:t>	WHAT, WHO, HOW</a:t>
            </a:r>
            <a:endParaRPr lang="en-GB" dirty="0">
              <a:solidFill>
                <a:schemeClr val="tx1">
                  <a:lumMod val="95000"/>
                </a:schemeClr>
              </a:solidFill>
              <a:effectLst/>
              <a:latin typeface="Calibri" panose="020F0502020204030204" pitchFamily="34" charset="0"/>
            </a:endParaRPr>
          </a:p>
          <a:p>
            <a:pPr marL="285750" indent="-285750">
              <a:buFontTx/>
              <a:buChar char="-"/>
            </a:pPr>
            <a:r>
              <a:rPr lang="en-GB" dirty="0">
                <a:solidFill>
                  <a:schemeClr val="tx1">
                    <a:lumMod val="95000"/>
                  </a:schemeClr>
                </a:solidFill>
                <a:latin typeface="Calibri" panose="020F0502020204030204" pitchFamily="34" charset="0"/>
              </a:rPr>
              <a:t>What works, what does not?</a:t>
            </a:r>
          </a:p>
          <a:p>
            <a:pPr marL="285750" indent="-285750">
              <a:buFontTx/>
              <a:buChar char="-"/>
            </a:pPr>
            <a:r>
              <a:rPr lang="en-GB" dirty="0">
                <a:solidFill>
                  <a:schemeClr val="tx1">
                    <a:lumMod val="95000"/>
                  </a:schemeClr>
                </a:solidFill>
                <a:latin typeface="Calibri" panose="020F0502020204030204" pitchFamily="34" charset="0"/>
              </a:rPr>
              <a:t>Is there any regional, global coordination? </a:t>
            </a:r>
          </a:p>
          <a:p>
            <a:endParaRPr lang="en-GB"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2741739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13</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a:xfrm>
            <a:off x="680321" y="2174313"/>
            <a:ext cx="9613861" cy="3599316"/>
          </a:xfrm>
        </p:spPr>
        <p:txBody>
          <a:bodyPr>
            <a:normAutofit/>
          </a:bodyPr>
          <a:lstStyle/>
          <a:p>
            <a:pPr marL="0" indent="0">
              <a:buNone/>
            </a:pPr>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680321" y="2512461"/>
            <a:ext cx="11024000" cy="3139321"/>
          </a:xfrm>
          <a:prstGeom prst="rect">
            <a:avLst/>
          </a:prstGeom>
        </p:spPr>
        <p:txBody>
          <a:bodyPr wrap="square">
            <a:spAutoFit/>
          </a:bodyPr>
          <a:lstStyle/>
          <a:p>
            <a:endParaRPr lang="en-GB" dirty="0"/>
          </a:p>
          <a:p>
            <a:r>
              <a:rPr lang="en-GB" b="1" dirty="0"/>
              <a:t>Designate a lead ‘management’ organization for each element?</a:t>
            </a:r>
            <a:endParaRPr lang="en-GB" dirty="0"/>
          </a:p>
          <a:p>
            <a:r>
              <a:rPr lang="en-GB" i="1" dirty="0"/>
              <a:t>so that each ‘target’ does not get hit by many competing and concurrent challenges?</a:t>
            </a:r>
            <a:endParaRPr lang="en-GB" dirty="0"/>
          </a:p>
          <a:p>
            <a:r>
              <a:rPr lang="en-GB" dirty="0"/>
              <a:t>coordination must be global?</a:t>
            </a:r>
          </a:p>
          <a:p>
            <a:endParaRPr lang="en-GB" dirty="0"/>
          </a:p>
          <a:p>
            <a:r>
              <a:rPr lang="en-GB" b="1" dirty="0"/>
              <a:t>Communications challenges also build confidence and trust – an important social aspect</a:t>
            </a:r>
            <a:endParaRPr lang="en-GB" dirty="0"/>
          </a:p>
          <a:p>
            <a:r>
              <a:rPr lang="en-GB" dirty="0"/>
              <a:t>•unless you run the test yourself, or get full insight in the results of a challenge, you may not be growing more trust in the entities tested?</a:t>
            </a:r>
          </a:p>
          <a:p>
            <a:r>
              <a:rPr lang="en-GB" dirty="0"/>
              <a:t>•so to get that ‘warm and fuzzy feeling of trust’, results (responsiveness measurement data) should be shared (</a:t>
            </a:r>
            <a:r>
              <a:rPr lang="en-GB" i="1" dirty="0"/>
              <a:t>but that sharing needs to be confidential as well –limit to WISE SCI checked infrastructures?)</a:t>
            </a:r>
            <a:endParaRPr lang="en-GB" dirty="0"/>
          </a:p>
          <a:p>
            <a:endParaRPr lang="en-GB" i="1"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1389603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67EED01-A964-DF4C-A996-A01BD322302D}"/>
              </a:ext>
            </a:extLst>
          </p:cNvPr>
          <p:cNvSpPr>
            <a:spLocks noGrp="1"/>
          </p:cNvSpPr>
          <p:nvPr>
            <p:ph type="sldNum" sz="quarter" idx="12"/>
          </p:nvPr>
        </p:nvSpPr>
        <p:spPr/>
        <p:txBody>
          <a:bodyPr/>
          <a:lstStyle/>
          <a:p>
            <a:fld id="{6D22F896-40B5-4ADD-8801-0D06FADFA095}" type="slidenum">
              <a:rPr lang="en-US" smtClean="0"/>
              <a:pPr/>
              <a:t>2</a:t>
            </a:fld>
            <a:endParaRPr lang="en-US" dirty="0"/>
          </a:p>
        </p:txBody>
      </p:sp>
      <p:sp>
        <p:nvSpPr>
          <p:cNvPr id="3" name="Title 2">
            <a:extLst>
              <a:ext uri="{FF2B5EF4-FFF2-40B4-BE49-F238E27FC236}">
                <a16:creationId xmlns:a16="http://schemas.microsoft.com/office/drawing/2014/main" id="{403172B5-EAE2-B545-8A63-888233804C57}"/>
              </a:ext>
            </a:extLst>
          </p:cNvPr>
          <p:cNvSpPr>
            <a:spLocks noGrp="1"/>
          </p:cNvSpPr>
          <p:nvPr>
            <p:ph type="title"/>
          </p:nvPr>
        </p:nvSpPr>
        <p:spPr/>
        <p:txBody>
          <a:bodyPr/>
          <a:lstStyle/>
          <a:p>
            <a:r>
              <a:rPr lang="en-US" dirty="0"/>
              <a:t>GÉANT</a:t>
            </a:r>
          </a:p>
        </p:txBody>
      </p:sp>
      <p:sp>
        <p:nvSpPr>
          <p:cNvPr id="4" name="Content Placeholder 3">
            <a:extLst>
              <a:ext uri="{FF2B5EF4-FFF2-40B4-BE49-F238E27FC236}">
                <a16:creationId xmlns:a16="http://schemas.microsoft.com/office/drawing/2014/main" id="{0278F96A-1F5A-E642-A9FD-6FE997F00D7D}"/>
              </a:ext>
            </a:extLst>
          </p:cNvPr>
          <p:cNvSpPr>
            <a:spLocks noGrp="1"/>
          </p:cNvSpPr>
          <p:nvPr>
            <p:ph idx="1"/>
          </p:nvPr>
        </p:nvSpPr>
        <p:spPr/>
        <p:txBody>
          <a:bodyPr/>
          <a:lstStyle/>
          <a:p>
            <a:endParaRPr lang="en-US" dirty="0"/>
          </a:p>
        </p:txBody>
      </p:sp>
      <p:pic>
        <p:nvPicPr>
          <p:cNvPr id="7" name="Picture 6">
            <a:extLst>
              <a:ext uri="{FF2B5EF4-FFF2-40B4-BE49-F238E27FC236}">
                <a16:creationId xmlns:a16="http://schemas.microsoft.com/office/drawing/2014/main" id="{0128365B-780B-A246-8D00-0E772163DA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271" y="2359359"/>
            <a:ext cx="4345743" cy="3576828"/>
          </a:xfrm>
          <a:prstGeom prst="rect">
            <a:avLst/>
          </a:prstGeom>
        </p:spPr>
      </p:pic>
      <p:sp>
        <p:nvSpPr>
          <p:cNvPr id="8" name="TextBox 7">
            <a:extLst>
              <a:ext uri="{FF2B5EF4-FFF2-40B4-BE49-F238E27FC236}">
                <a16:creationId xmlns:a16="http://schemas.microsoft.com/office/drawing/2014/main" id="{BE75692E-14F8-3F4D-A406-A80FA63D990A}"/>
              </a:ext>
            </a:extLst>
          </p:cNvPr>
          <p:cNvSpPr txBox="1"/>
          <p:nvPr/>
        </p:nvSpPr>
        <p:spPr>
          <a:xfrm>
            <a:off x="5921594" y="2263896"/>
            <a:ext cx="4921306" cy="3693319"/>
          </a:xfrm>
          <a:prstGeom prst="rect">
            <a:avLst/>
          </a:prstGeom>
          <a:noFill/>
        </p:spPr>
        <p:txBody>
          <a:bodyPr wrap="square" rtlCol="0">
            <a:spAutoFit/>
          </a:bodyPr>
          <a:lstStyle/>
          <a:p>
            <a:endParaRPr lang="en-GB" dirty="0">
              <a:solidFill>
                <a:schemeClr val="tx1">
                  <a:lumMod val="85000"/>
                </a:schemeClr>
              </a:solidFill>
            </a:endParaRPr>
          </a:p>
          <a:p>
            <a:r>
              <a:rPr lang="en-GB" dirty="0">
                <a:solidFill>
                  <a:schemeClr val="tx1">
                    <a:lumMod val="85000"/>
                  </a:schemeClr>
                </a:solidFill>
              </a:rPr>
              <a:t>Operates a pan-European e-infrastructure</a:t>
            </a:r>
            <a:br>
              <a:rPr lang="en-GB" dirty="0">
                <a:solidFill>
                  <a:schemeClr val="tx1">
                    <a:lumMod val="85000"/>
                  </a:schemeClr>
                </a:solidFill>
              </a:rPr>
            </a:br>
            <a:r>
              <a:rPr lang="en-GB" dirty="0">
                <a:solidFill>
                  <a:schemeClr val="tx1">
                    <a:lumMod val="85000"/>
                  </a:schemeClr>
                </a:solidFill>
              </a:rPr>
              <a:t>GÉANT network</a:t>
            </a:r>
          </a:p>
          <a:p>
            <a:endParaRPr lang="en-GB" dirty="0">
              <a:solidFill>
                <a:schemeClr val="tx1">
                  <a:lumMod val="85000"/>
                </a:schemeClr>
              </a:solidFill>
            </a:endParaRPr>
          </a:p>
          <a:p>
            <a:endParaRPr lang="en-GB" dirty="0">
              <a:solidFill>
                <a:schemeClr val="tx1">
                  <a:lumMod val="85000"/>
                </a:schemeClr>
              </a:solidFill>
            </a:endParaRPr>
          </a:p>
          <a:p>
            <a:endParaRPr lang="en-GB" dirty="0">
              <a:solidFill>
                <a:schemeClr val="tx1">
                  <a:lumMod val="85000"/>
                </a:schemeClr>
              </a:solidFill>
            </a:endParaRPr>
          </a:p>
          <a:p>
            <a:r>
              <a:rPr lang="en-GB" dirty="0">
                <a:solidFill>
                  <a:schemeClr val="tx1">
                    <a:lumMod val="85000"/>
                  </a:schemeClr>
                </a:solidFill>
              </a:rPr>
              <a:t>GÉANT Association supports and represents over 40 NRENs across Europe</a:t>
            </a:r>
          </a:p>
          <a:p>
            <a:endParaRPr lang="en-US" dirty="0">
              <a:solidFill>
                <a:schemeClr val="tx1">
                  <a:lumMod val="85000"/>
                </a:schemeClr>
              </a:solidFill>
            </a:endParaRPr>
          </a:p>
          <a:p>
            <a:endParaRPr lang="en-GB" dirty="0">
              <a:solidFill>
                <a:schemeClr val="tx1">
                  <a:lumMod val="85000"/>
                </a:schemeClr>
              </a:solidFill>
            </a:endParaRPr>
          </a:p>
          <a:p>
            <a:endParaRPr lang="en-GB" dirty="0">
              <a:solidFill>
                <a:schemeClr val="tx1">
                  <a:lumMod val="85000"/>
                </a:schemeClr>
              </a:solidFill>
            </a:endParaRPr>
          </a:p>
          <a:p>
            <a:r>
              <a:rPr lang="en-GB" dirty="0">
                <a:solidFill>
                  <a:schemeClr val="tx1">
                    <a:lumMod val="85000"/>
                  </a:schemeClr>
                </a:solidFill>
              </a:rPr>
              <a:t>10,000 institutions and 50 million academic users</a:t>
            </a:r>
            <a:endParaRPr lang="en-US" dirty="0">
              <a:solidFill>
                <a:schemeClr val="tx1">
                  <a:lumMod val="85000"/>
                </a:schemeClr>
              </a:solidFill>
            </a:endParaRPr>
          </a:p>
        </p:txBody>
      </p:sp>
      <p:pic>
        <p:nvPicPr>
          <p:cNvPr id="9" name="Content Placeholder 4">
            <a:extLst>
              <a:ext uri="{FF2B5EF4-FFF2-40B4-BE49-F238E27FC236}">
                <a16:creationId xmlns:a16="http://schemas.microsoft.com/office/drawing/2014/main" id="{2F7A476F-A498-8442-99DA-2C1C674A3631}"/>
              </a:ext>
            </a:extLst>
          </p:cNvPr>
          <p:cNvPicPr>
            <a:picLocks noChangeAspect="1"/>
          </p:cNvPicPr>
          <p:nvPr/>
        </p:nvPicPr>
        <p:blipFill>
          <a:blip r:embed="rId3"/>
          <a:stretch>
            <a:fillRect/>
          </a:stretch>
        </p:blipFill>
        <p:spPr>
          <a:xfrm>
            <a:off x="5133046" y="2559139"/>
            <a:ext cx="737754" cy="737754"/>
          </a:xfrm>
          <a:prstGeom prst="rect">
            <a:avLst/>
          </a:prstGeom>
        </p:spPr>
      </p:pic>
      <p:pic>
        <p:nvPicPr>
          <p:cNvPr id="10" name="Picture 9">
            <a:extLst>
              <a:ext uri="{FF2B5EF4-FFF2-40B4-BE49-F238E27FC236}">
                <a16:creationId xmlns:a16="http://schemas.microsoft.com/office/drawing/2014/main" id="{4A104570-33D1-6D4C-B75C-6E1C49FDA6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3046" y="5126218"/>
            <a:ext cx="737754" cy="737754"/>
          </a:xfrm>
          <a:prstGeom prst="rect">
            <a:avLst/>
          </a:prstGeom>
        </p:spPr>
      </p:pic>
      <p:pic>
        <p:nvPicPr>
          <p:cNvPr id="11" name="Picture 10">
            <a:extLst>
              <a:ext uri="{FF2B5EF4-FFF2-40B4-BE49-F238E27FC236}">
                <a16:creationId xmlns:a16="http://schemas.microsoft.com/office/drawing/2014/main" id="{C0EE5EBC-B3C3-064E-8CA3-9442FB291176}"/>
              </a:ext>
            </a:extLst>
          </p:cNvPr>
          <p:cNvPicPr>
            <a:picLocks noChangeAspect="1"/>
          </p:cNvPicPr>
          <p:nvPr/>
        </p:nvPicPr>
        <p:blipFill>
          <a:blip r:embed="rId5"/>
          <a:stretch>
            <a:fillRect/>
          </a:stretch>
        </p:blipFill>
        <p:spPr>
          <a:xfrm>
            <a:off x="5146951" y="3849631"/>
            <a:ext cx="723849" cy="723849"/>
          </a:xfrm>
          <a:prstGeom prst="rect">
            <a:avLst/>
          </a:prstGeom>
        </p:spPr>
      </p:pic>
    </p:spTree>
    <p:extLst>
      <p:ext uri="{BB962C8B-B14F-4D97-AF65-F5344CB8AC3E}">
        <p14:creationId xmlns:p14="http://schemas.microsoft.com/office/powerpoint/2010/main" val="41390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3</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 – Joint Working Group</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lstStyle/>
          <a:p>
            <a:r>
              <a:rPr lang="en-US" b="1" dirty="0"/>
              <a:t>WHY?</a:t>
            </a:r>
          </a:p>
          <a:p>
            <a:r>
              <a:rPr lang="en-US" b="1" dirty="0"/>
              <a:t>WHO?</a:t>
            </a:r>
          </a:p>
          <a:p>
            <a:r>
              <a:rPr lang="en-US" b="1" dirty="0"/>
              <a:t>WHAT?</a:t>
            </a:r>
          </a:p>
          <a:p>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Tree>
    <p:extLst>
      <p:ext uri="{BB962C8B-B14F-4D97-AF65-F5344CB8AC3E}">
        <p14:creationId xmlns:p14="http://schemas.microsoft.com/office/powerpoint/2010/main" val="3294264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4</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normAutofit/>
          </a:bodyPr>
          <a:lstStyle/>
          <a:p>
            <a:pPr marL="0" indent="0">
              <a:buNone/>
            </a:pPr>
            <a:r>
              <a:rPr lang="en-US" b="1" dirty="0"/>
              <a:t>WHY?</a:t>
            </a:r>
          </a:p>
          <a:p>
            <a:pPr marL="0" indent="0">
              <a:buNone/>
            </a:pPr>
            <a:r>
              <a:rPr lang="en-US" dirty="0" err="1"/>
              <a:t>Sirtfi</a:t>
            </a:r>
            <a:r>
              <a:rPr lang="en-US" dirty="0"/>
              <a:t> Incident Response Simulations (x 2 in 2018) – part of AARC </a:t>
            </a:r>
          </a:p>
          <a:p>
            <a:pPr marL="0" indent="0">
              <a:buNone/>
            </a:pPr>
            <a:r>
              <a:rPr lang="en-US" sz="2200" i="1" dirty="0"/>
              <a:t>“</a:t>
            </a:r>
            <a:r>
              <a:rPr lang="en-GB" sz="2200" i="1" dirty="0"/>
              <a:t>Participants found the simulations to be useful for testing internal procedures, as well as for preparing for federated incidents. There was a strong request for future simulations to be coordinated. WISE, the Wise Information Security for collaborating E-Infrastructure Community [WISE], has a newly formed Working Group for this purpose. It aims to coordinate simulations and navigate the balance between desensitisation due to too many tests, and insufficient preparation.</a:t>
            </a:r>
            <a:r>
              <a:rPr lang="en-US" sz="2200" i="1" dirty="0"/>
              <a:t>”</a:t>
            </a:r>
            <a:endParaRPr lang="en-GB" sz="2200" i="1" dirty="0"/>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Tree>
    <p:extLst>
      <p:ext uri="{BB962C8B-B14F-4D97-AF65-F5344CB8AC3E}">
        <p14:creationId xmlns:p14="http://schemas.microsoft.com/office/powerpoint/2010/main" val="625128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5</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a:xfrm>
            <a:off x="680321" y="753228"/>
            <a:ext cx="9613861" cy="1080938"/>
          </a:xfrm>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lstStyle/>
          <a:p>
            <a:pPr marL="0" indent="0">
              <a:buNone/>
            </a:pPr>
            <a:r>
              <a:rPr lang="en-US" b="1" dirty="0"/>
              <a:t>WHY?</a:t>
            </a:r>
          </a:p>
          <a:p>
            <a:pPr marL="0" indent="0">
              <a:buNone/>
            </a:pPr>
            <a:endParaRPr lang="en-US" dirty="0"/>
          </a:p>
          <a:p>
            <a:pPr marL="0" indent="0">
              <a:buNone/>
            </a:pPr>
            <a:r>
              <a:rPr lang="en-US" dirty="0"/>
              <a:t>SIG-ISM: Inventory for Security Officers (what’s next?) </a:t>
            </a:r>
          </a:p>
          <a:p>
            <a:pPr marL="0" indent="0">
              <a:buNone/>
            </a:pPr>
            <a:r>
              <a:rPr lang="en-US" dirty="0"/>
              <a:t>(Global NREN Security Group – x2)</a:t>
            </a:r>
          </a:p>
          <a:p>
            <a:pPr marL="0" indent="0">
              <a:buNone/>
            </a:pPr>
            <a:endParaRPr lang="en-US" dirty="0"/>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Tree>
    <p:extLst>
      <p:ext uri="{BB962C8B-B14F-4D97-AF65-F5344CB8AC3E}">
        <p14:creationId xmlns:p14="http://schemas.microsoft.com/office/powerpoint/2010/main" val="22063973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6</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normAutofit/>
          </a:bodyPr>
          <a:lstStyle/>
          <a:p>
            <a:pPr marL="0" indent="0">
              <a:buNone/>
            </a:pPr>
            <a:r>
              <a:rPr lang="en-US" b="1" dirty="0"/>
              <a:t>WHO?</a:t>
            </a:r>
          </a:p>
          <a:p>
            <a:r>
              <a:rPr lang="en-GB" sz="1900" dirty="0" err="1"/>
              <a:t>eduGAIN</a:t>
            </a:r>
            <a:endParaRPr lang="en-GB" sz="1900" dirty="0"/>
          </a:p>
          <a:p>
            <a:r>
              <a:rPr lang="en-GB" sz="1900" dirty="0"/>
              <a:t>GÉANT</a:t>
            </a:r>
          </a:p>
          <a:p>
            <a:r>
              <a:rPr lang="en-GB" sz="1900" dirty="0"/>
              <a:t>but also any EOSC-HUB (research communities) and e-Infrastructure CSIRT teams</a:t>
            </a:r>
          </a:p>
          <a:p>
            <a:r>
              <a:rPr lang="en-GB" sz="1900" dirty="0"/>
              <a:t>the IGTF (as it leverages federated id)</a:t>
            </a:r>
          </a:p>
          <a:p>
            <a:r>
              <a:rPr lang="en-GB" sz="1900" dirty="0"/>
              <a:t>each of the e-Infrastructures XSEDE, EGI, EUDAT, PRACE, OSG, HPCI, …</a:t>
            </a:r>
          </a:p>
          <a:p>
            <a:r>
              <a:rPr lang="en-GB" sz="1900" dirty="0"/>
              <a:t>every research infra with an interest: WLCG, LSAAI, BBMRI, ELIXIR, …</a:t>
            </a:r>
            <a:br>
              <a:rPr lang="en-GB" sz="1900" dirty="0"/>
            </a:br>
            <a:endParaRPr lang="en-GB" sz="1900" dirty="0"/>
          </a:p>
          <a:p>
            <a:r>
              <a:rPr lang="en-GB" sz="1900" dirty="0"/>
              <a:t>And any institution (or person) with access to https://</a:t>
            </a:r>
            <a:r>
              <a:rPr lang="en-GB" sz="1900" dirty="0" err="1"/>
              <a:t>mds.edugain.org</a:t>
            </a:r>
            <a:r>
              <a:rPr lang="en-GB" sz="1900" dirty="0"/>
              <a:t>/</a:t>
            </a:r>
            <a:endParaRPr lang="en-US" sz="1900" dirty="0"/>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Tree>
    <p:extLst>
      <p:ext uri="{BB962C8B-B14F-4D97-AF65-F5344CB8AC3E}">
        <p14:creationId xmlns:p14="http://schemas.microsoft.com/office/powerpoint/2010/main" val="2793783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7</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normAutofit/>
          </a:bodyPr>
          <a:lstStyle/>
          <a:p>
            <a:pPr marL="0" indent="0">
              <a:buNone/>
            </a:pPr>
            <a:r>
              <a:rPr lang="en-US" b="1" dirty="0"/>
              <a:t>WHAT?</a:t>
            </a:r>
          </a:p>
          <a:p>
            <a:pPr marL="0" indent="0">
              <a:buNone/>
            </a:pPr>
            <a:endParaRPr lang="en-US" b="1" dirty="0"/>
          </a:p>
          <a:p>
            <a:pPr marL="0" indent="0">
              <a:buNone/>
            </a:pPr>
            <a:r>
              <a:rPr lang="en-US" dirty="0"/>
              <a:t>WISE &amp; SIG-ISM joint working group</a:t>
            </a:r>
          </a:p>
          <a:p>
            <a:pPr marL="0" indent="0">
              <a:buNone/>
            </a:pPr>
            <a:r>
              <a:rPr lang="en-GB" dirty="0">
                <a:hlinkClick r:id="rId3"/>
              </a:rPr>
              <a:t>https://wiki.geant.org/display/WISE/SCCC-JWG</a:t>
            </a:r>
            <a:endParaRPr lang="en-GB" dirty="0"/>
          </a:p>
          <a:p>
            <a:pPr marL="0" indent="0">
              <a:buNone/>
            </a:pPr>
            <a:r>
              <a:rPr lang="en-US" dirty="0"/>
              <a:t> </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Tree>
    <p:extLst>
      <p:ext uri="{BB962C8B-B14F-4D97-AF65-F5344CB8AC3E}">
        <p14:creationId xmlns:p14="http://schemas.microsoft.com/office/powerpoint/2010/main" val="1652563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8</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p:txBody>
          <a:bodyPr>
            <a:normAutofit/>
          </a:bodyPr>
          <a:lstStyle/>
          <a:p>
            <a:pPr marL="0" indent="0">
              <a:buNone/>
            </a:pPr>
            <a:r>
              <a:rPr lang="en-US" b="1" dirty="0"/>
              <a:t>WHAT?</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680320" y="2890302"/>
            <a:ext cx="11024000" cy="2308324"/>
          </a:xfrm>
          <a:prstGeom prst="rect">
            <a:avLst/>
          </a:prstGeom>
        </p:spPr>
        <p:txBody>
          <a:bodyPr wrap="square">
            <a:spAutoFit/>
          </a:bodyPr>
          <a:lstStyle/>
          <a:p>
            <a:r>
              <a:rPr lang="en-GB" b="1" dirty="0"/>
              <a:t>Coordination of ‘CCs recipient groups’ among participating infrastructures</a:t>
            </a:r>
            <a:endParaRPr lang="en-GB" dirty="0"/>
          </a:p>
          <a:p>
            <a:endParaRPr lang="en-GB" dirty="0"/>
          </a:p>
          <a:p>
            <a:r>
              <a:rPr lang="en-GB" b="1" dirty="0"/>
              <a:t>Transitivity of trust in CC results between infrastructures</a:t>
            </a:r>
            <a:br>
              <a:rPr lang="en-GB" dirty="0"/>
            </a:br>
            <a:endParaRPr lang="en-GB" dirty="0"/>
          </a:p>
          <a:p>
            <a:r>
              <a:rPr lang="en-GB" b="1" dirty="0"/>
              <a:t>Definition of CC models and classification</a:t>
            </a:r>
          </a:p>
          <a:p>
            <a:endParaRPr lang="en-GB" dirty="0"/>
          </a:p>
          <a:p>
            <a:r>
              <a:rPr lang="en-GB" b="1" dirty="0"/>
              <a:t>Frequency of CCs</a:t>
            </a:r>
            <a:endParaRPr lang="en-GB" dirty="0"/>
          </a:p>
          <a:p>
            <a:endParaRPr lang="en-GB" i="1"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2530173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97DC1D-144E-A649-B7DC-1AFB27D5279A}"/>
              </a:ext>
            </a:extLst>
          </p:cNvPr>
          <p:cNvSpPr>
            <a:spLocks noGrp="1"/>
          </p:cNvSpPr>
          <p:nvPr>
            <p:ph type="sldNum" sz="quarter" idx="12"/>
          </p:nvPr>
        </p:nvSpPr>
        <p:spPr/>
        <p:txBody>
          <a:bodyPr/>
          <a:lstStyle/>
          <a:p>
            <a:fld id="{6D22F896-40B5-4ADD-8801-0D06FADFA095}" type="slidenum">
              <a:rPr lang="en-US" smtClean="0"/>
              <a:pPr/>
              <a:t>9</a:t>
            </a:fld>
            <a:endParaRPr lang="en-US" dirty="0"/>
          </a:p>
        </p:txBody>
      </p:sp>
      <p:sp>
        <p:nvSpPr>
          <p:cNvPr id="3" name="Title 2">
            <a:extLst>
              <a:ext uri="{FF2B5EF4-FFF2-40B4-BE49-F238E27FC236}">
                <a16:creationId xmlns:a16="http://schemas.microsoft.com/office/drawing/2014/main" id="{8BF2C146-7A2D-8C4C-83D1-25E173765D7A}"/>
              </a:ext>
            </a:extLst>
          </p:cNvPr>
          <p:cNvSpPr>
            <a:spLocks noGrp="1"/>
          </p:cNvSpPr>
          <p:nvPr>
            <p:ph type="title"/>
          </p:nvPr>
        </p:nvSpPr>
        <p:spPr/>
        <p:txBody>
          <a:bodyPr/>
          <a:lstStyle/>
          <a:p>
            <a:r>
              <a:rPr lang="en-US" dirty="0"/>
              <a:t>Security Communication Challenges Coordination</a:t>
            </a:r>
          </a:p>
        </p:txBody>
      </p:sp>
      <p:sp>
        <p:nvSpPr>
          <p:cNvPr id="4" name="Content Placeholder 3">
            <a:extLst>
              <a:ext uri="{FF2B5EF4-FFF2-40B4-BE49-F238E27FC236}">
                <a16:creationId xmlns:a16="http://schemas.microsoft.com/office/drawing/2014/main" id="{CE6E87A3-5A4B-3D43-B660-798FAC1FF925}"/>
              </a:ext>
            </a:extLst>
          </p:cNvPr>
          <p:cNvSpPr>
            <a:spLocks noGrp="1"/>
          </p:cNvSpPr>
          <p:nvPr>
            <p:ph idx="1"/>
          </p:nvPr>
        </p:nvSpPr>
        <p:spPr>
          <a:xfrm>
            <a:off x="680321" y="2174313"/>
            <a:ext cx="9613861" cy="3599316"/>
          </a:xfrm>
        </p:spPr>
        <p:txBody>
          <a:bodyPr>
            <a:normAutofit/>
          </a:bodyPr>
          <a:lstStyle/>
          <a:p>
            <a:pPr marL="0" indent="0">
              <a:buNone/>
            </a:pPr>
            <a:r>
              <a:rPr lang="en-US" b="1" dirty="0"/>
              <a:t>HOW?</a:t>
            </a:r>
          </a:p>
        </p:txBody>
      </p:sp>
      <p:sp>
        <p:nvSpPr>
          <p:cNvPr id="5" name="Date Placeholder 4">
            <a:extLst>
              <a:ext uri="{FF2B5EF4-FFF2-40B4-BE49-F238E27FC236}">
                <a16:creationId xmlns:a16="http://schemas.microsoft.com/office/drawing/2014/main" id="{1E8CA696-FE87-074D-8C97-75B2204C9DE8}"/>
              </a:ext>
            </a:extLst>
          </p:cNvPr>
          <p:cNvSpPr>
            <a:spLocks noGrp="1"/>
          </p:cNvSpPr>
          <p:nvPr>
            <p:ph type="dt" sz="half" idx="10"/>
          </p:nvPr>
        </p:nvSpPr>
        <p:spPr/>
        <p:txBody>
          <a:bodyPr/>
          <a:lstStyle/>
          <a:p>
            <a:r>
              <a:rPr lang="en-GB" dirty="0"/>
              <a:t>15 Oct 2019</a:t>
            </a:r>
            <a:endParaRPr lang="en-US" dirty="0"/>
          </a:p>
        </p:txBody>
      </p:sp>
      <p:sp>
        <p:nvSpPr>
          <p:cNvPr id="6" name="Footer Placeholder 5">
            <a:extLst>
              <a:ext uri="{FF2B5EF4-FFF2-40B4-BE49-F238E27FC236}">
                <a16:creationId xmlns:a16="http://schemas.microsoft.com/office/drawing/2014/main" id="{54E93635-F609-1C48-BFFA-A66DF5943C8A}"/>
              </a:ext>
            </a:extLst>
          </p:cNvPr>
          <p:cNvSpPr>
            <a:spLocks noGrp="1"/>
          </p:cNvSpPr>
          <p:nvPr>
            <p:ph type="ftr" sz="quarter" idx="11"/>
          </p:nvPr>
        </p:nvSpPr>
        <p:spPr/>
        <p:txBody>
          <a:bodyPr/>
          <a:lstStyle/>
          <a:p>
            <a:r>
              <a:rPr lang="en-US" dirty="0"/>
              <a:t>NSF Cybersecurity Summit 2019</a:t>
            </a:r>
          </a:p>
        </p:txBody>
      </p:sp>
      <p:sp>
        <p:nvSpPr>
          <p:cNvPr id="7" name="Rectangle 6">
            <a:extLst>
              <a:ext uri="{FF2B5EF4-FFF2-40B4-BE49-F238E27FC236}">
                <a16:creationId xmlns:a16="http://schemas.microsoft.com/office/drawing/2014/main" id="{4B650F70-D679-1744-AC23-3DCE0F8B32A5}"/>
              </a:ext>
            </a:extLst>
          </p:cNvPr>
          <p:cNvSpPr/>
          <p:nvPr/>
        </p:nvSpPr>
        <p:spPr>
          <a:xfrm>
            <a:off x="741281" y="2275984"/>
            <a:ext cx="11024000" cy="3693319"/>
          </a:xfrm>
          <a:prstGeom prst="rect">
            <a:avLst/>
          </a:prstGeom>
        </p:spPr>
        <p:txBody>
          <a:bodyPr wrap="square">
            <a:spAutoFit/>
          </a:bodyPr>
          <a:lstStyle/>
          <a:p>
            <a:endParaRPr lang="en-GB" dirty="0"/>
          </a:p>
          <a:p>
            <a:r>
              <a:rPr lang="en-GB" dirty="0"/>
              <a:t>•timeliness</a:t>
            </a:r>
          </a:p>
          <a:p>
            <a:r>
              <a:rPr lang="en-GB" dirty="0"/>
              <a:t>•investigative capability</a:t>
            </a:r>
          </a:p>
          <a:p>
            <a:r>
              <a:rPr lang="en-GB" dirty="0"/>
              <a:t>•confidentiality</a:t>
            </a:r>
          </a:p>
          <a:p>
            <a:r>
              <a:rPr lang="en-GB" dirty="0"/>
              <a:t>•ability to take action</a:t>
            </a:r>
          </a:p>
          <a:p>
            <a:r>
              <a:rPr lang="en-GB" dirty="0"/>
              <a:t>•….</a:t>
            </a:r>
          </a:p>
          <a:p>
            <a:endParaRPr lang="en-GB" dirty="0"/>
          </a:p>
          <a:p>
            <a:r>
              <a:rPr lang="en-GB" dirty="0"/>
              <a:t>but a single test can answer the questions of many</a:t>
            </a:r>
          </a:p>
          <a:p>
            <a:r>
              <a:rPr lang="en-GB" dirty="0"/>
              <a:t>•if the challenge measures responsiveness and the data are available, each infrastructure can set its </a:t>
            </a:r>
            <a:r>
              <a:rPr lang="en-GB" i="1" dirty="0"/>
              <a:t>own level </a:t>
            </a:r>
            <a:r>
              <a:rPr lang="en-GB" dirty="0"/>
              <a:t>of expectancy</a:t>
            </a:r>
          </a:p>
          <a:p>
            <a:endParaRPr lang="en-GB" dirty="0"/>
          </a:p>
          <a:p>
            <a:r>
              <a:rPr lang="en-GB" dirty="0"/>
              <a:t>•responsiveness vs. ability to take action or forensics/traceability capacity</a:t>
            </a:r>
          </a:p>
          <a:p>
            <a:endParaRPr lang="en-GB" i="1" dirty="0">
              <a:solidFill>
                <a:schemeClr val="tx1">
                  <a:lumMod val="95000"/>
                </a:schemeClr>
              </a:solidFill>
              <a:effectLst/>
              <a:latin typeface="Calibri" panose="020F0502020204030204" pitchFamily="34" charset="0"/>
            </a:endParaRPr>
          </a:p>
        </p:txBody>
      </p:sp>
    </p:spTree>
    <p:extLst>
      <p:ext uri="{BB962C8B-B14F-4D97-AF65-F5344CB8AC3E}">
        <p14:creationId xmlns:p14="http://schemas.microsoft.com/office/powerpoint/2010/main" val="3987805010"/>
      </p:ext>
    </p:extLst>
  </p:cSld>
  <p:clrMapOvr>
    <a:masterClrMapping/>
  </p:clrMapOvr>
</p:sld>
</file>

<file path=ppt/theme/theme1.xml><?xml version="1.0" encoding="utf-8"?>
<a:theme xmlns:a="http://schemas.openxmlformats.org/drawingml/2006/main" name="Berlijn">
  <a:themeElements>
    <a:clrScheme name="WISE 1">
      <a:dk1>
        <a:srgbClr val="04304A"/>
      </a:dk1>
      <a:lt1>
        <a:sysClr val="window" lastClr="FFFFFF"/>
      </a:lt1>
      <a:dk2>
        <a:srgbClr val="0C5428"/>
      </a:dk2>
      <a:lt2>
        <a:srgbClr val="E7E6E6"/>
      </a:lt2>
      <a:accent1>
        <a:srgbClr val="2199DA"/>
      </a:accent1>
      <a:accent2>
        <a:srgbClr val="E30179"/>
      </a:accent2>
      <a:accent3>
        <a:srgbClr val="E4001B"/>
      </a:accent3>
      <a:accent4>
        <a:srgbClr val="29AB5F"/>
      </a:accent4>
      <a:accent5>
        <a:srgbClr val="55555B"/>
      </a:accent5>
      <a:accent6>
        <a:srgbClr val="165B7D"/>
      </a:accent6>
      <a:hlink>
        <a:srgbClr val="F48017"/>
      </a:hlink>
      <a:folHlink>
        <a:srgbClr val="F37F16"/>
      </a:folHlink>
    </a:clrScheme>
    <a:fontScheme name="Berlin">
      <a:majorFont>
        <a:latin typeface="Trebuchet MS"/>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WISE PPT Template" id="{90583413-F761-4B40-95A7-15A2263F0ABC}" vid="{0B27235C-06D5-1E4F-AB0B-95551B399E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WISE PPT Template(1)</Template>
  <TotalTime>503</TotalTime>
  <Words>833</Words>
  <Application>Microsoft Macintosh PowerPoint</Application>
  <PresentationFormat>Widescreen</PresentationFormat>
  <Paragraphs>188</Paragraphs>
  <Slides>13</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Trebuchet MS</vt:lpstr>
      <vt:lpstr>Berlijn</vt:lpstr>
      <vt:lpstr>SCCC-JWG Sigita Jurkynaitė (GÉANT) NSF Cybersecurity Summit, San Diego, 15 October 2019</vt:lpstr>
      <vt:lpstr>GÉANT</vt:lpstr>
      <vt:lpstr>Security Communication Challenges Coordination – Joint Working Group</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lpstr>Security Communication Challenges Coordination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WISE 2016</dc:title>
  <dc:creator>Microsoft Office User</dc:creator>
  <cp:lastModifiedBy>Sigita Jurkynaite</cp:lastModifiedBy>
  <cp:revision>45</cp:revision>
  <cp:lastPrinted>2018-06-12T14:31:15Z</cp:lastPrinted>
  <dcterms:created xsi:type="dcterms:W3CDTF">2016-02-24T08:53:40Z</dcterms:created>
  <dcterms:modified xsi:type="dcterms:W3CDTF">2019-10-15T17:06:06Z</dcterms:modified>
</cp:coreProperties>
</file>