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5"/>
  </p:sldMasterIdLst>
  <p:notesMasterIdLst>
    <p:notesMasterId r:id="rId25"/>
  </p:notesMasterIdLst>
  <p:handoutMasterIdLst>
    <p:handoutMasterId r:id="rId26"/>
  </p:handoutMasterIdLst>
  <p:sldIdLst>
    <p:sldId id="282" r:id="rId6"/>
    <p:sldId id="283" r:id="rId7"/>
    <p:sldId id="257" r:id="rId8"/>
    <p:sldId id="258" r:id="rId9"/>
    <p:sldId id="260" r:id="rId10"/>
    <p:sldId id="284" r:id="rId11"/>
    <p:sldId id="285" r:id="rId12"/>
    <p:sldId id="265" r:id="rId13"/>
    <p:sldId id="274" r:id="rId14"/>
    <p:sldId id="272" r:id="rId15"/>
    <p:sldId id="271" r:id="rId16"/>
    <p:sldId id="269" r:id="rId17"/>
    <p:sldId id="266" r:id="rId18"/>
    <p:sldId id="267" r:id="rId19"/>
    <p:sldId id="268" r:id="rId20"/>
    <p:sldId id="270" r:id="rId21"/>
    <p:sldId id="275" r:id="rId22"/>
    <p:sldId id="286" r:id="rId23"/>
    <p:sldId id="264" r:id="rId2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2B32"/>
    <a:srgbClr val="EC7F3F"/>
    <a:srgbClr val="1D76BB"/>
    <a:srgbClr val="7C5AA4"/>
    <a:srgbClr val="509487"/>
    <a:srgbClr val="A32C26"/>
    <a:srgbClr val="D77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6586" autoAdjust="0"/>
  </p:normalViewPr>
  <p:slideViewPr>
    <p:cSldViewPr snapToGrid="0">
      <p:cViewPr varScale="1">
        <p:scale>
          <a:sx n="56" d="100"/>
          <a:sy n="56" d="100"/>
        </p:scale>
        <p:origin x="1176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78296A7-A880-46C7-AB3B-6A442F857F0C}" type="datetimeFigureOut">
              <a:rPr lang="en-CA" smtClean="0"/>
              <a:t>2020-06-11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A86C622-BCD4-43B7-BDF9-3D011579468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6968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B7602BF-05F2-4C93-99A9-8B040F0DFA17}" type="datetimeFigureOut">
              <a:rPr lang="en-CA" smtClean="0"/>
              <a:t>2020-06-11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72F3CFE-D6E6-458E-9FAB-852F1E9D1BA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8055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32A3AB-E60F-7B45-8B80-BAAF5A2572E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54" y="63523"/>
            <a:ext cx="3851646" cy="1238429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</a:p>
        </p:txBody>
      </p:sp>
    </p:spTree>
    <p:extLst>
      <p:ext uri="{BB962C8B-B14F-4D97-AF65-F5344CB8AC3E}">
        <p14:creationId xmlns:p14="http://schemas.microsoft.com/office/powerpoint/2010/main" val="309446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 userDrawn="1"/>
        </p:nvSpPr>
        <p:spPr>
          <a:xfrm>
            <a:off x="4322645" y="6447887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630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4302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33" y="295527"/>
            <a:ext cx="2351733" cy="199427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0421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400" y="1189497"/>
            <a:ext cx="8610600" cy="5087709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Calibri" panose="020F0502020204030204" pitchFamily="34" charset="0"/>
              <a:buChar char="&gt;"/>
              <a:defRPr b="0">
                <a:latin typeface="Calibri" panose="020F0502020204030204" pitchFamily="34" charset="0"/>
              </a:defRPr>
            </a:lvl1pPr>
            <a:lvl2pPr>
              <a:defRPr>
                <a:latin typeface="+mn-lt"/>
              </a:defRPr>
            </a:lvl2pPr>
            <a:lvl3pPr marL="1143000" indent="-228600">
              <a:buClr>
                <a:srgbClr val="C00000"/>
              </a:buClr>
              <a:buFont typeface="Calibri Light" panose="020F0302020204030204" pitchFamily="34" charset="0"/>
              <a:buChar char="─"/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25" name="Rectangle 2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6" name="Straight Connector 2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833674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2432678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79" y="123928"/>
            <a:ext cx="8610600" cy="920691"/>
          </a:xfrm>
        </p:spPr>
        <p:txBody>
          <a:bodyPr>
            <a:norm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200" b="1" kern="1200" dirty="0">
                <a:solidFill>
                  <a:srgbClr val="C00000"/>
                </a:solidFill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72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7725" y="1261251"/>
            <a:ext cx="3886200" cy="5015956"/>
          </a:xfrm>
        </p:spPr>
        <p:txBody>
          <a:bodyPr/>
          <a:lstStyle>
            <a:lvl1pPr marL="228600" indent="-228600">
              <a:buClr>
                <a:srgbClr val="C00000"/>
              </a:buClr>
              <a:defRPr lang="en-US" sz="2800" b="0" kern="1200" dirty="0" smtClean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 marL="1143000" indent="-228600">
              <a:buClr>
                <a:srgbClr val="C00000"/>
              </a:buClr>
              <a:defRPr lang="en-US" sz="20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>
              <a:defRPr>
                <a:latin typeface="Calibri Light" panose="020F0302020204030204" pitchFamily="34" charset="0"/>
              </a:defRPr>
            </a:lvl4pPr>
            <a:lvl5pPr>
              <a:defRPr>
                <a:latin typeface="Calibri Light" panose="020F0302020204030204" pitchFamily="34" charset="0"/>
              </a:defRPr>
            </a:lvl5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Edit Master text styles</a:t>
            </a:r>
          </a:p>
          <a:p>
            <a:pPr marL="228600" lvl="1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Second level</a:t>
            </a:r>
          </a:p>
          <a:p>
            <a:pPr marL="228600" lvl="2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Third level</a:t>
            </a:r>
          </a:p>
          <a:p>
            <a:pPr marL="228600" lvl="3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Fourth level</a:t>
            </a:r>
          </a:p>
          <a:p>
            <a:pPr marL="228600" lvl="4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D72B32"/>
              </a:buClr>
              <a:buFont typeface="Calibri" panose="020F0502020204030204" pitchFamily="34" charset="0"/>
              <a:buChar char="&gt;"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D72B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3596510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311446" y="6462655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949428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6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586"/>
            <a:ext cx="9144000" cy="226588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1947332" y="5691848"/>
            <a:ext cx="5249334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36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36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3600" b="1" dirty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36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2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36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133" y="295527"/>
            <a:ext cx="2351733" cy="199427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199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263" y="1893999"/>
            <a:ext cx="8551334" cy="1017643"/>
          </a:xfrm>
          <a:noFill/>
        </p:spPr>
        <p:txBody>
          <a:bodyPr anchor="ctr">
            <a:normAutofit/>
          </a:bodyPr>
          <a:lstStyle>
            <a:lvl1pPr algn="l">
              <a:defRPr sz="4400" b="1">
                <a:solidFill>
                  <a:srgbClr val="C00000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263" y="2924882"/>
            <a:ext cx="8551334" cy="708711"/>
          </a:xfrm>
        </p:spPr>
        <p:txBody>
          <a:bodyPr>
            <a:normAutofit/>
          </a:bodyPr>
          <a:lstStyle>
            <a:lvl1pPr marL="0" indent="0" algn="l">
              <a:buNone/>
              <a:defRPr sz="2400" b="0"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354" y="63523"/>
            <a:ext cx="3851646" cy="1238429"/>
          </a:xfrm>
          <a:prstGeom prst="rect">
            <a:avLst/>
          </a:prstGeom>
        </p:spPr>
      </p:pic>
      <p:sp>
        <p:nvSpPr>
          <p:cNvPr id="28" name="Rectangle 27"/>
          <p:cNvSpPr/>
          <p:nvPr userDrawn="1"/>
        </p:nvSpPr>
        <p:spPr>
          <a:xfrm>
            <a:off x="0" y="-42333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Rectangle 28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49252"/>
            <a:ext cx="9144000" cy="2265888"/>
          </a:xfrm>
          <a:prstGeom prst="rect">
            <a:avLst/>
          </a:prstGeom>
        </p:spPr>
      </p:pic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5990167" y="6352248"/>
            <a:ext cx="30861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CA" sz="1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sz="18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800" b="1" dirty="0">
                <a:solidFill>
                  <a:srgbClr val="C00000"/>
                </a:solidFill>
                <a:latin typeface="Gill Sans MT" panose="020B0502020104020203" pitchFamily="34" charset="0"/>
              </a:rPr>
              <a:t>|</a:t>
            </a:r>
            <a:r>
              <a:rPr lang="en-CA" sz="1800" dirty="0">
                <a:solidFill>
                  <a:srgbClr val="C00000"/>
                </a:solidFill>
                <a:latin typeface="Gill Sans MT" panose="020B0502020104020203" pitchFamily="34" charset="0"/>
              </a:rPr>
              <a:t> </a:t>
            </a:r>
            <a:r>
              <a:rPr lang="en-CA" sz="14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</a:t>
            </a:r>
            <a:r>
              <a:rPr lang="en-CA" sz="1800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canarie_inc</a:t>
            </a:r>
          </a:p>
        </p:txBody>
      </p:sp>
    </p:spTree>
    <p:extLst>
      <p:ext uri="{BB962C8B-B14F-4D97-AF65-F5344CB8AC3E}">
        <p14:creationId xmlns:p14="http://schemas.microsoft.com/office/powerpoint/2010/main" val="41082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61714"/>
            <a:ext cx="9144000" cy="2073189"/>
          </a:xfrm>
          <a:noFill/>
        </p:spPr>
        <p:txBody>
          <a:bodyPr anchor="ctr">
            <a:normAutofit/>
          </a:bodyPr>
          <a:lstStyle>
            <a:lvl1pPr>
              <a:defRPr sz="4400" b="1">
                <a:solidFill>
                  <a:schemeClr val="bg2">
                    <a:lumMod val="10000"/>
                  </a:schemeClr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63523"/>
          </a:xfrm>
          <a:prstGeom prst="rect">
            <a:avLst/>
          </a:prstGeom>
          <a:solidFill>
            <a:srgbClr val="D72B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0" y="639129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50" b="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canarie.ca</a:t>
            </a:r>
            <a:r>
              <a:rPr lang="en-CA" dirty="0">
                <a:solidFill>
                  <a:srgbClr val="C00000"/>
                </a:solidFill>
                <a:latin typeface="Gill Sans MT" panose="020B0502020104020203" pitchFamily="34" charset="0"/>
              </a:rPr>
              <a:t> |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  <a:latin typeface="Gill Sans MT" panose="020B0502020104020203" pitchFamily="34" charset="0"/>
              </a:rPr>
              <a:t>@canarie_inc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279" y="6362808"/>
            <a:ext cx="1375721" cy="442339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794477"/>
            <a:ext cx="9144000" cy="635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377053"/>
            <a:ext cx="9144000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313767" y="6460866"/>
            <a:ext cx="5164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710880D9-FB13-491F-96EE-F03F9D1DF4C0}" type="slidenum">
              <a:rPr lang="en-CA" sz="1000" smtClean="0"/>
              <a:pPr algn="ctr"/>
              <a:t>‹#›</a:t>
            </a:fld>
            <a:endParaRPr lang="en-CA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2956"/>
            <a:ext cx="9144000" cy="148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088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E890F-2E33-430A-BEB8-DBC6FA7F9640}" type="datetime1">
              <a:rPr lang="en-CA" smtClean="0"/>
              <a:t>2020-06-11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E2DA2-DD41-48DB-B949-694A8D20A05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660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6" r:id="rId6"/>
    <p:sldLayoutId id="2147483677" r:id="rId7"/>
    <p:sldLayoutId id="2147483661" r:id="rId8"/>
    <p:sldLayoutId id="2147483663" r:id="rId9"/>
    <p:sldLayoutId id="2147483666" r:id="rId10"/>
    <p:sldLayoutId id="2147483668" r:id="rId11"/>
    <p:sldLayoutId id="2147483678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SIG </a:t>
            </a:r>
            <a:r>
              <a:rPr lang="en-US" dirty="0" err="1"/>
              <a:t>MarComms</a:t>
            </a:r>
            <a:r>
              <a:rPr lang="en-US" dirty="0"/>
              <a:t> Meeting</a:t>
            </a:r>
            <a:br>
              <a:rPr lang="en-US" dirty="0"/>
            </a:br>
            <a:r>
              <a:rPr lang="en-US" dirty="0"/>
              <a:t>June 11 &amp; 12, 2020</a:t>
            </a:r>
            <a:br>
              <a:rPr lang="en-US" dirty="0"/>
            </a:br>
            <a:endParaRPr lang="en-CA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91262" y="2920299"/>
            <a:ext cx="8008797" cy="708711"/>
          </a:xfrm>
        </p:spPr>
        <p:txBody>
          <a:bodyPr>
            <a:normAutofit/>
          </a:bodyPr>
          <a:lstStyle/>
          <a:p>
            <a:r>
              <a:rPr lang="en-CA" dirty="0"/>
              <a:t>Kathryn Anthonisen, Vice President, External Relations</a:t>
            </a:r>
          </a:p>
        </p:txBody>
      </p:sp>
    </p:spTree>
    <p:extLst>
      <p:ext uri="{BB962C8B-B14F-4D97-AF65-F5344CB8AC3E}">
        <p14:creationId xmlns:p14="http://schemas.microsoft.com/office/powerpoint/2010/main" val="2979944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open window">
            <a:extLst>
              <a:ext uri="{FF2B5EF4-FFF2-40B4-BE49-F238E27FC236}">
                <a16:creationId xmlns:a16="http://schemas.microsoft.com/office/drawing/2014/main" id="{A2CFFBF7-5C23-794B-A491-6932A151D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801" y="1371602"/>
            <a:ext cx="2942638" cy="203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open window">
            <a:extLst>
              <a:ext uri="{FF2B5EF4-FFF2-40B4-BE49-F238E27FC236}">
                <a16:creationId xmlns:a16="http://schemas.microsoft.com/office/drawing/2014/main" id="{98D62674-1E52-9F4F-B689-657A00E96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26" y="1371601"/>
            <a:ext cx="2942638" cy="206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open window">
            <a:extLst>
              <a:ext uri="{FF2B5EF4-FFF2-40B4-BE49-F238E27FC236}">
                <a16:creationId xmlns:a16="http://schemas.microsoft.com/office/drawing/2014/main" id="{F095F21C-AC4C-6644-B26B-06F697E122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064" y="1371601"/>
            <a:ext cx="2942638" cy="204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6C67A9-A108-7247-90D8-2BFCFA2F5E0E}"/>
              </a:ext>
            </a:extLst>
          </p:cNvPr>
          <p:cNvCxnSpPr>
            <a:endCxn id="6" idx="2"/>
          </p:cNvCxnSpPr>
          <p:nvPr/>
        </p:nvCxnSpPr>
        <p:spPr>
          <a:xfrm flipH="1" flipV="1">
            <a:off x="1603745" y="3433602"/>
            <a:ext cx="2954682" cy="6126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3B323F4-660D-1740-A885-71C71B2F3EED}"/>
              </a:ext>
            </a:extLst>
          </p:cNvPr>
          <p:cNvCxnSpPr>
            <a:endCxn id="7" idx="2"/>
          </p:cNvCxnSpPr>
          <p:nvPr/>
        </p:nvCxnSpPr>
        <p:spPr>
          <a:xfrm flipH="1" flipV="1">
            <a:off x="4546383" y="3418504"/>
            <a:ext cx="12044" cy="6277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4938651-B0B6-B84E-B3A6-26C60B801D67}"/>
              </a:ext>
            </a:extLst>
          </p:cNvPr>
          <p:cNvCxnSpPr>
            <a:endCxn id="5" idx="2"/>
          </p:cNvCxnSpPr>
          <p:nvPr/>
        </p:nvCxnSpPr>
        <p:spPr>
          <a:xfrm flipV="1">
            <a:off x="4558427" y="3403409"/>
            <a:ext cx="2929693" cy="6428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28FAAEB-B5D4-B24B-B3E6-110913367C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67" b="17007"/>
          <a:stretch/>
        </p:blipFill>
        <p:spPr>
          <a:xfrm>
            <a:off x="3842147" y="1728302"/>
            <a:ext cx="1392793" cy="13120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CCF7E2-762D-154F-902C-2C8E2C5FEDCB}"/>
              </a:ext>
            </a:extLst>
          </p:cNvPr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4560" y="4094025"/>
            <a:ext cx="2307734" cy="2016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B2FEB56-B2A3-5449-9C3C-2C63A2689D28}"/>
              </a:ext>
            </a:extLst>
          </p:cNvPr>
          <p:cNvSpPr txBox="1"/>
          <p:nvPr/>
        </p:nvSpPr>
        <p:spPr>
          <a:xfrm>
            <a:off x="426720" y="4373880"/>
            <a:ext cx="2575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30 </a:t>
            </a:r>
            <a:r>
              <a:rPr lang="en-US" dirty="0" err="1">
                <a:latin typeface="+mj-lt"/>
              </a:rPr>
              <a:t>Metre</a:t>
            </a:r>
            <a:r>
              <a:rPr lang="en-US" dirty="0">
                <a:latin typeface="+mj-lt"/>
              </a:rPr>
              <a:t> Telescope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Large Hadron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Square </a:t>
            </a:r>
            <a:r>
              <a:rPr lang="en-US" dirty="0" err="1">
                <a:latin typeface="+mj-lt"/>
              </a:rPr>
              <a:t>Kilometre</a:t>
            </a:r>
            <a:r>
              <a:rPr lang="en-US" dirty="0">
                <a:latin typeface="+mj-lt"/>
              </a:rPr>
              <a:t> Array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F9579C-7CB3-4A49-B1C7-7601D9E99DC7}"/>
              </a:ext>
            </a:extLst>
          </p:cNvPr>
          <p:cNvSpPr txBox="1"/>
          <p:nvPr/>
        </p:nvSpPr>
        <p:spPr>
          <a:xfrm>
            <a:off x="6200339" y="4373880"/>
            <a:ext cx="2759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+mj-lt"/>
              </a:rPr>
              <a:t>Sensor networks worldwide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latin typeface="+mj-lt"/>
              </a:rPr>
              <a:t>Datasets in all research domains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BC63540-758D-B24F-A370-DC0473C1E9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5" t="13229" r="28966"/>
          <a:stretch/>
        </p:blipFill>
        <p:spPr>
          <a:xfrm>
            <a:off x="848299" y="1728302"/>
            <a:ext cx="1475122" cy="13472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45533E-E60F-9D42-98C9-FE6C950421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416" y="1706268"/>
            <a:ext cx="1483363" cy="1310297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279400" y="134016"/>
            <a:ext cx="8610600" cy="845662"/>
          </a:xfrm>
        </p:spPr>
        <p:txBody>
          <a:bodyPr/>
          <a:lstStyle/>
          <a:p>
            <a:r>
              <a:rPr lang="en-US" dirty="0"/>
              <a:t>…making distance irrelevant </a:t>
            </a:r>
          </a:p>
        </p:txBody>
      </p:sp>
    </p:spTree>
    <p:extLst>
      <p:ext uri="{BB962C8B-B14F-4D97-AF65-F5344CB8AC3E}">
        <p14:creationId xmlns:p14="http://schemas.microsoft.com/office/powerpoint/2010/main" val="3696243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the GREN works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Most countries have dedicated National Research and Education Network(s) – NRENs - which allow researchers, educators and students access to data and each other regardless of where they are in the world</a:t>
            </a:r>
          </a:p>
          <a:p>
            <a:endParaRPr lang="en-US" dirty="0"/>
          </a:p>
          <a:p>
            <a:r>
              <a:rPr lang="en-US" dirty="0"/>
              <a:t>These NRENs connect to each other – either directly, or through supra-national R&amp;E Networks</a:t>
            </a:r>
            <a:r>
              <a:rPr lang="en-US" dirty="0">
                <a:cs typeface="Calibri"/>
              </a:rPr>
              <a:t> (like GEANT or </a:t>
            </a:r>
            <a:r>
              <a:rPr lang="en-US" dirty="0" err="1">
                <a:cs typeface="Calibri"/>
              </a:rPr>
              <a:t>NORDUnet</a:t>
            </a:r>
            <a:r>
              <a:rPr lang="en-US" dirty="0">
                <a:cs typeface="Calibri"/>
              </a:rPr>
              <a:t>)</a:t>
            </a:r>
          </a:p>
          <a:p>
            <a:endParaRPr lang="en-US" dirty="0"/>
          </a:p>
          <a:p>
            <a:r>
              <a:rPr lang="en-US" dirty="0"/>
              <a:t>The global ecosystem of these NRENs and supra-national R&amp;E Networks makes up the Global Research and Education Network – or GREN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9047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the GREN unique?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399" y="1189497"/>
            <a:ext cx="8736413" cy="508770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Built for purpose, to support the unique needs of the research and education community</a:t>
            </a:r>
          </a:p>
          <a:p>
            <a:endParaRPr lang="en-US" dirty="0"/>
          </a:p>
          <a:p>
            <a:r>
              <a:rPr lang="en-US" dirty="0"/>
              <a:t>Globally collaborative community of support that enables international research and education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/>
              <a:t>Unique services developed to support the R&amp;E community – </a:t>
            </a:r>
            <a:r>
              <a:rPr lang="en-US" dirty="0" err="1"/>
              <a:t>eduroam</a:t>
            </a:r>
            <a:r>
              <a:rPr lang="en-US" dirty="0"/>
              <a:t>; </a:t>
            </a:r>
            <a:r>
              <a:rPr lang="en-US" dirty="0" err="1"/>
              <a:t>eduGAIN</a:t>
            </a:r>
            <a:r>
              <a:rPr lang="en-US" dirty="0"/>
              <a:t>; </a:t>
            </a:r>
            <a:r>
              <a:rPr lang="en-US" dirty="0" err="1"/>
              <a:t>eduVPN</a:t>
            </a:r>
            <a:endParaRPr lang="en-US" dirty="0"/>
          </a:p>
        </p:txBody>
      </p:sp>
      <p:pic>
        <p:nvPicPr>
          <p:cNvPr id="4" name="Picture 2" descr="Image result for eduroam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57" y="5101246"/>
            <a:ext cx="2102501" cy="91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Image result for eduga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333" y="5185875"/>
            <a:ext cx="2510733" cy="653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eduvp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835" y="5067300"/>
            <a:ext cx="2245627" cy="1172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690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GREN for Researchers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Dedicated R&amp;E networks are purpose-built to handle burst-y research workloads; commercial Internet providers cannot</a:t>
            </a:r>
            <a:r>
              <a:rPr lang="en-US" dirty="0">
                <a:cs typeface="Calibri"/>
              </a:rPr>
              <a:t> provide this cost-effectively</a:t>
            </a:r>
            <a:endParaRPr lang="en-US" dirty="0"/>
          </a:p>
          <a:p>
            <a:endParaRPr lang="en-US" dirty="0"/>
          </a:p>
          <a:p>
            <a:r>
              <a:rPr lang="en-US" dirty="0"/>
              <a:t>R&amp;E focus ensures networks - and their supporting software and applications - are built to handle and improve the research workflow</a:t>
            </a:r>
          </a:p>
          <a:p>
            <a:endParaRPr lang="en-US" dirty="0"/>
          </a:p>
          <a:p>
            <a:r>
              <a:rPr lang="en-US" dirty="0"/>
              <a:t>Data from many of the world’s leading science instruments and specialized data repositories are only accessible via the GREN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45250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GREN for Funders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The GREN's scope and reach erases country boundaries and supports groundbreaking collaborative research </a:t>
            </a:r>
          </a:p>
          <a:p>
            <a:pPr marL="0" indent="0">
              <a:buNone/>
            </a:pPr>
            <a:endParaRPr lang="en-US" dirty="0">
              <a:cs typeface="Calibri"/>
            </a:endParaRPr>
          </a:p>
          <a:p>
            <a:r>
              <a:rPr lang="en-US" dirty="0"/>
              <a:t>Relatively small R&amp;E Networking investments by individual governments and/or institutions leverage a much larger global investment - </a:t>
            </a:r>
            <a:r>
              <a:rPr lang="en-US" b="1" dirty="0"/>
              <a:t>$1.2B USD annually, with 55 networks and 50 regionals reporting</a:t>
            </a:r>
          </a:p>
          <a:p>
            <a:endParaRPr lang="en-US" dirty="0"/>
          </a:p>
          <a:p>
            <a:r>
              <a:rPr lang="en-US" dirty="0"/>
              <a:t>The GREN's purpose-built infrastructure increases speed to discovery, helps answer the pressing concerns of our time – medical, environmental, energy, etc. </a:t>
            </a:r>
            <a:endParaRPr lang="en-US" dirty="0"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160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GREN for Society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Powerful, purpose-built networks help researchers answer the pressing concerns of our time – medical; environmental; etc. </a:t>
            </a:r>
          </a:p>
          <a:p>
            <a:endParaRPr lang="en-US" dirty="0"/>
          </a:p>
          <a:p>
            <a:r>
              <a:rPr lang="en-US" dirty="0"/>
              <a:t>Dedicated R&amp;E networks represent strong return on taxpayer investments</a:t>
            </a:r>
          </a:p>
          <a:p>
            <a:endParaRPr lang="en-US" dirty="0"/>
          </a:p>
          <a:p>
            <a:r>
              <a:rPr lang="en-US" dirty="0"/>
              <a:t>Supporting the digital infrastructure enabling research and innovation drives the digital economy of tomorrow for all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651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GREN: Constantly evolving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GNA – To improve technical harmonization, and help maximize the impact of global investments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 The Field Stories – To increase understanding of the science and research enabled by the GREN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Knowledge Exchange activities – To help improve capacity in new and developing RENs</a:t>
            </a:r>
          </a:p>
        </p:txBody>
      </p:sp>
      <p:pic>
        <p:nvPicPr>
          <p:cNvPr id="2050" name="Picture 2" descr="Image result for in the field stori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679" y="4109313"/>
            <a:ext cx="4042668" cy="808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895" y="2221783"/>
            <a:ext cx="3630237" cy="85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2279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5D16A-6E43-4F0E-9331-CEC60FF19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GREN – Demonstrating Value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7E30DA-26E9-4982-A3C1-493228232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979678"/>
            <a:ext cx="8610600" cy="5087709"/>
          </a:xfrm>
        </p:spPr>
        <p:txBody>
          <a:bodyPr/>
          <a:lstStyle/>
          <a:p>
            <a:r>
              <a:rPr lang="en-US" dirty="0"/>
              <a:t> Global GREN Map</a:t>
            </a:r>
          </a:p>
          <a:p>
            <a:pPr lvl="1"/>
            <a:r>
              <a:rPr lang="en-US" dirty="0"/>
              <a:t>An interactive map showing institutions connected to the GREN around the world</a:t>
            </a:r>
          </a:p>
          <a:p>
            <a:pPr lvl="1"/>
            <a:r>
              <a:rPr lang="en-US" dirty="0"/>
              <a:t>Ability to move from local to global view of GREN-connected institutions</a:t>
            </a:r>
          </a:p>
          <a:p>
            <a:pPr lvl="1"/>
            <a:r>
              <a:rPr lang="en-US" dirty="0"/>
              <a:t>Powerful visual representation of this essential infrastructure</a:t>
            </a:r>
          </a:p>
          <a:p>
            <a:r>
              <a:rPr lang="en-US" dirty="0"/>
              <a:t> Global GREN Investment </a:t>
            </a:r>
          </a:p>
          <a:p>
            <a:pPr lvl="1"/>
            <a:r>
              <a:rPr lang="en-US" dirty="0"/>
              <a:t>Project to determine annual global investment in GREN</a:t>
            </a:r>
          </a:p>
          <a:p>
            <a:pPr lvl="1"/>
            <a:r>
              <a:rPr lang="en-US" dirty="0"/>
              <a:t>To illustrate significant leverage that individual NRENs benefit from, and thus, leverage that institutions connected to NRENs benefit from</a:t>
            </a:r>
          </a:p>
        </p:txBody>
      </p:sp>
    </p:spTree>
    <p:extLst>
      <p:ext uri="{BB962C8B-B14F-4D97-AF65-F5344CB8AC3E}">
        <p14:creationId xmlns:p14="http://schemas.microsoft.com/office/powerpoint/2010/main" val="27482386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6B93E-7DC9-4A8D-9AAB-1F6644179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GREN Website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D543C-E105-4DCE-B83C-603E6FBB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979678"/>
            <a:ext cx="8610600" cy="508770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Central location for all GREN value proposition materials</a:t>
            </a:r>
          </a:p>
          <a:p>
            <a:r>
              <a:rPr lang="en-US" dirty="0"/>
              <a:t>GREN.org URL is available</a:t>
            </a:r>
          </a:p>
          <a:p>
            <a:r>
              <a:rPr lang="en-US" dirty="0"/>
              <a:t>High-level architecture?</a:t>
            </a:r>
          </a:p>
          <a:p>
            <a:pPr lvl="1"/>
            <a:r>
              <a:rPr lang="en-US" dirty="0"/>
              <a:t>GREN.org</a:t>
            </a:r>
          </a:p>
          <a:p>
            <a:pPr lvl="2"/>
            <a:r>
              <a:rPr lang="en-US" dirty="0"/>
              <a:t>Light touch site, central location for VP materials:</a:t>
            </a:r>
          </a:p>
          <a:p>
            <a:pPr lvl="3"/>
            <a:r>
              <a:rPr lang="en-US" dirty="0"/>
              <a:t>Video</a:t>
            </a:r>
          </a:p>
          <a:p>
            <a:pPr lvl="3"/>
            <a:r>
              <a:rPr lang="en-US" dirty="0"/>
              <a:t>PPT deck</a:t>
            </a:r>
          </a:p>
          <a:p>
            <a:pPr lvl="3"/>
            <a:r>
              <a:rPr lang="en-US" dirty="0"/>
              <a:t>GREN map (when complete)</a:t>
            </a:r>
          </a:p>
          <a:p>
            <a:pPr lvl="1"/>
            <a:r>
              <a:rPr lang="en-US" dirty="0"/>
              <a:t>Links to</a:t>
            </a:r>
          </a:p>
          <a:p>
            <a:pPr lvl="2"/>
            <a:r>
              <a:rPr lang="en-US" dirty="0"/>
              <a:t>GNA-G website</a:t>
            </a:r>
          </a:p>
          <a:p>
            <a:pPr lvl="2"/>
            <a:r>
              <a:rPr lang="en-US" dirty="0"/>
              <a:t>Inthefieldstories.net</a:t>
            </a:r>
          </a:p>
          <a:p>
            <a:pPr lvl="1"/>
            <a:r>
              <a:rPr lang="en-US" dirty="0"/>
              <a:t>Centralized list of GREN members with links to NREN websites</a:t>
            </a:r>
          </a:p>
          <a:p>
            <a:pPr lvl="1"/>
            <a:r>
              <a:rPr lang="en-US" dirty="0"/>
              <a:t>Value to community of centralized repository/simplified messaging?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5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95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752FF-6BE0-4D47-84E3-6F8133622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Items for 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1E3A8-9022-4EA3-89D3-AF9C2DDF43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/>
              <a:t>GREN Map</a:t>
            </a:r>
          </a:p>
          <a:p>
            <a:pPr marL="514350" indent="-514350">
              <a:buAutoNum type="arabicPeriod"/>
            </a:pPr>
            <a:r>
              <a:rPr lang="en-US" dirty="0"/>
              <a:t>GREN Value Proposition</a:t>
            </a:r>
          </a:p>
          <a:p>
            <a:pPr marL="514350" indent="-514350">
              <a:buAutoNum type="arabicPeriod"/>
            </a:pPr>
            <a:r>
              <a:rPr lang="en-US" dirty="0"/>
              <a:t>GREN Website</a:t>
            </a:r>
          </a:p>
        </p:txBody>
      </p:sp>
    </p:spTree>
    <p:extLst>
      <p:ext uri="{BB962C8B-B14F-4D97-AF65-F5344CB8AC3E}">
        <p14:creationId xmlns:p14="http://schemas.microsoft.com/office/powerpoint/2010/main" val="313980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D4C66-96F7-1B4E-BF3D-A78B1A0E4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GREN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4F7F09-8D14-734C-A251-6FA4294C9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1189497"/>
            <a:ext cx="6129260" cy="5087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Objective:</a:t>
            </a:r>
          </a:p>
          <a:p>
            <a:r>
              <a:rPr lang="en-US" sz="2400" dirty="0"/>
              <a:t>A single unified map: a visual representation of Research &amp; Education Network connectivity over the entire GREN.</a:t>
            </a:r>
          </a:p>
          <a:p>
            <a:r>
              <a:rPr lang="en-US" sz="2400" dirty="0"/>
              <a:t>Primary goal: demonstrate the REN value proposition to all stakeholders.</a:t>
            </a:r>
          </a:p>
          <a:p>
            <a:r>
              <a:rPr lang="en-US" sz="2400" dirty="0"/>
              <a:t>Current and previous efforts are limited in one way or another: onerous, incomplete, stale, static, isolated, technical, …</a:t>
            </a:r>
          </a:p>
          <a:p>
            <a:r>
              <a:rPr lang="en-US" sz="2400" dirty="0"/>
              <a:t>Demand is high!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D13B23-E88E-6545-8B38-80192CC41B2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87110" y="6015141"/>
            <a:ext cx="34866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GREN Map Working Group: GNA-G Update May 2020</a:t>
            </a:r>
          </a:p>
        </p:txBody>
      </p:sp>
      <p:pic>
        <p:nvPicPr>
          <p:cNvPr id="9" name="Picture 8" descr="GÉANT Map">
            <a:extLst>
              <a:ext uri="{FF2B5EF4-FFF2-40B4-BE49-F238E27FC236}">
                <a16:creationId xmlns:a16="http://schemas.microsoft.com/office/drawing/2014/main" id="{0BADBA77-6632-CC4D-BF05-B20D4044D6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6250" y="3576141"/>
            <a:ext cx="2106690" cy="130414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GLIF Map">
            <a:extLst>
              <a:ext uri="{FF2B5EF4-FFF2-40B4-BE49-F238E27FC236}">
                <a16:creationId xmlns:a16="http://schemas.microsoft.com/office/drawing/2014/main" id="{BB7A789D-1358-984B-BDCF-8CB2048100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185" y="4781177"/>
            <a:ext cx="2269717" cy="11348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Submarine Cable Map">
            <a:extLst>
              <a:ext uri="{FF2B5EF4-FFF2-40B4-BE49-F238E27FC236}">
                <a16:creationId xmlns:a16="http://schemas.microsoft.com/office/drawing/2014/main" id="{09A30AD5-9528-F143-A891-1FA6C2436E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43185" y="1642044"/>
            <a:ext cx="1933438" cy="14657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2" descr="GÉANT Abstract Map">
            <a:extLst>
              <a:ext uri="{FF2B5EF4-FFF2-40B4-BE49-F238E27FC236}">
                <a16:creationId xmlns:a16="http://schemas.microsoft.com/office/drawing/2014/main" id="{BE67689A-A3A6-3E40-A4F4-B7A5E984BC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019" y="2763944"/>
            <a:ext cx="1498601" cy="124403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581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54787-8BF2-364A-827B-96FA0000A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GREN Mapping  Working Group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80124-86A2-F042-BB5F-8B9BEE9D7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9400" y="1189497"/>
            <a:ext cx="5489011" cy="5087709"/>
          </a:xfrm>
        </p:spPr>
        <p:txBody>
          <a:bodyPr>
            <a:normAutofit/>
          </a:bodyPr>
          <a:lstStyle/>
          <a:p>
            <a:r>
              <a:rPr lang="en-CA" sz="2400" dirty="0"/>
              <a:t>Formed in the fall of 2018</a:t>
            </a:r>
          </a:p>
          <a:p>
            <a:r>
              <a:rPr lang="en-CA" sz="2400" dirty="0"/>
              <a:t>Enjoys participation from a wide variety of regions</a:t>
            </a:r>
          </a:p>
          <a:p>
            <a:r>
              <a:rPr lang="en-CA" sz="2400" dirty="0"/>
              <a:t>Meets roughly bi-weekly; English as primary language</a:t>
            </a:r>
          </a:p>
          <a:p>
            <a:r>
              <a:rPr lang="en-CA" sz="2400" dirty="0"/>
              <a:t>Reports to the GNA-G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91DE18-F43A-DE4F-8EF1-A5529D8F637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159967" y="5989504"/>
            <a:ext cx="4112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GREN Map Working Group: GNA-G Update May 2020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A0FFFD-D534-B94D-A13F-1D2DEC08A696}"/>
              </a:ext>
            </a:extLst>
          </p:cNvPr>
          <p:cNvSpPr txBox="1"/>
          <p:nvPr/>
        </p:nvSpPr>
        <p:spPr>
          <a:xfrm>
            <a:off x="5887844" y="1404173"/>
            <a:ext cx="262750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+mj-lt"/>
              </a:rPr>
              <a:t>Chairs: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Tom Fryer, GÉANT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Ryan Davies, CANARIE</a:t>
            </a:r>
          </a:p>
          <a:p>
            <a:r>
              <a:rPr lang="en-US" sz="1100" b="1" dirty="0">
                <a:latin typeface="+mj-lt"/>
              </a:rPr>
              <a:t>Members (24):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Alain </a:t>
            </a:r>
            <a:r>
              <a:rPr lang="en-US" sz="1100" dirty="0" err="1">
                <a:latin typeface="+mj-lt"/>
              </a:rPr>
              <a:t>Aina</a:t>
            </a:r>
            <a:r>
              <a:rPr lang="en-US" sz="1100" dirty="0">
                <a:latin typeface="+mj-lt"/>
              </a:rPr>
              <a:t>, WACREN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Kathryn </a:t>
            </a:r>
            <a:r>
              <a:rPr lang="en-US" sz="1100" dirty="0" err="1">
                <a:latin typeface="+mj-lt"/>
              </a:rPr>
              <a:t>Anthonisen</a:t>
            </a:r>
            <a:r>
              <a:rPr lang="en-US" sz="1100" dirty="0">
                <a:latin typeface="+mj-lt"/>
              </a:rPr>
              <a:t>, CANARIE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Ed </a:t>
            </a:r>
            <a:r>
              <a:rPr lang="en-US" sz="1100" dirty="0" err="1">
                <a:latin typeface="+mj-lt"/>
              </a:rPr>
              <a:t>Balas</a:t>
            </a:r>
            <a:r>
              <a:rPr lang="en-US" sz="1100" dirty="0">
                <a:latin typeface="+mj-lt"/>
              </a:rPr>
              <a:t>, Indiana University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err="1">
                <a:latin typeface="+mj-lt"/>
              </a:rPr>
              <a:t>Tiwonge</a:t>
            </a:r>
            <a:r>
              <a:rPr lang="en-US" sz="1100" dirty="0">
                <a:latin typeface="+mj-lt"/>
              </a:rPr>
              <a:t> Banda, </a:t>
            </a:r>
            <a:r>
              <a:rPr lang="en-US" sz="1100" dirty="0" err="1">
                <a:latin typeface="+mj-lt"/>
              </a:rPr>
              <a:t>UbuntuNet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Erik-Jan Bos, </a:t>
            </a:r>
            <a:r>
              <a:rPr lang="en-US" sz="1100" dirty="0" err="1">
                <a:latin typeface="+mj-lt"/>
              </a:rPr>
              <a:t>NORDUnet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Wallace Chase, REANNZ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Leandro </a:t>
            </a:r>
            <a:r>
              <a:rPr lang="en-US" sz="1100" dirty="0" err="1">
                <a:latin typeface="+mj-lt"/>
              </a:rPr>
              <a:t>Ciuffo</a:t>
            </a:r>
            <a:r>
              <a:rPr lang="en-US" sz="1100" dirty="0">
                <a:latin typeface="+mj-lt"/>
              </a:rPr>
              <a:t>, RNP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Dale </a:t>
            </a:r>
            <a:r>
              <a:rPr lang="en-US" sz="1100" dirty="0" err="1">
                <a:latin typeface="+mj-lt"/>
              </a:rPr>
              <a:t>Finkelson</a:t>
            </a:r>
            <a:r>
              <a:rPr lang="en-US" sz="1100" dirty="0">
                <a:latin typeface="+mj-lt"/>
              </a:rPr>
              <a:t>, Internet2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Lars Fischer, </a:t>
            </a:r>
            <a:r>
              <a:rPr lang="en-US" sz="1100" dirty="0" err="1">
                <a:latin typeface="+mj-lt"/>
              </a:rPr>
              <a:t>NORDUnet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Lisandro </a:t>
            </a:r>
            <a:r>
              <a:rPr lang="en-US" sz="1100" dirty="0" err="1">
                <a:latin typeface="+mj-lt"/>
              </a:rPr>
              <a:t>Zambenedetti</a:t>
            </a:r>
            <a:r>
              <a:rPr lang="en-US" sz="1100" dirty="0">
                <a:latin typeface="+mj-lt"/>
              </a:rPr>
              <a:t> Granville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Carlos Gonzalez, </a:t>
            </a:r>
            <a:r>
              <a:rPr lang="en-US" sz="1100" dirty="0" err="1">
                <a:latin typeface="+mj-lt"/>
              </a:rPr>
              <a:t>RedCLARA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Laurent </a:t>
            </a:r>
            <a:r>
              <a:rPr lang="en-US" sz="1100" dirty="0" err="1">
                <a:latin typeface="+mj-lt"/>
              </a:rPr>
              <a:t>Gyde</a:t>
            </a:r>
            <a:r>
              <a:rPr lang="en-US" sz="1100" dirty="0">
                <a:latin typeface="+mj-lt"/>
              </a:rPr>
              <a:t>, RENATER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Andrew Howard, APAN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Jo </a:t>
            </a:r>
            <a:r>
              <a:rPr lang="en-US" sz="1100" dirty="0" err="1">
                <a:latin typeface="+mj-lt"/>
              </a:rPr>
              <a:t>Kimaili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UbuntuNet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John Macauley, </a:t>
            </a:r>
            <a:r>
              <a:rPr lang="en-US" sz="1100" dirty="0" err="1">
                <a:latin typeface="+mj-lt"/>
              </a:rPr>
              <a:t>ESnet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Alex Moura, RNP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Marcos Schwarz, RNP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Dan Sellars, CANARIE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Jerry Sobieski, </a:t>
            </a:r>
            <a:r>
              <a:rPr lang="en-US" sz="1100" dirty="0" err="1">
                <a:latin typeface="+mj-lt"/>
              </a:rPr>
              <a:t>NORDUnet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Michael Stanton, RNP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Thomas Tam, CANARIE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Marco Teixeira, </a:t>
            </a:r>
            <a:r>
              <a:rPr lang="en-US" sz="1100" dirty="0" err="1">
                <a:latin typeface="+mj-lt"/>
              </a:rPr>
              <a:t>RedCLARA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J.P. </a:t>
            </a:r>
            <a:r>
              <a:rPr lang="en-US" sz="1100" dirty="0" err="1">
                <a:latin typeface="+mj-lt"/>
              </a:rPr>
              <a:t>Velders</a:t>
            </a:r>
            <a:r>
              <a:rPr lang="en-US" sz="1100" dirty="0">
                <a:latin typeface="+mj-lt"/>
              </a:rPr>
              <a:t>, </a:t>
            </a:r>
            <a:r>
              <a:rPr lang="en-US" sz="1100" dirty="0" err="1">
                <a:latin typeface="+mj-lt"/>
              </a:rPr>
              <a:t>SURFnet</a:t>
            </a:r>
            <a:endParaRPr lang="en-US" sz="11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+mj-lt"/>
              </a:rPr>
              <a:t>Mark Wolff, CANARIE</a:t>
            </a:r>
          </a:p>
        </p:txBody>
      </p:sp>
    </p:spTree>
    <p:extLst>
      <p:ext uri="{BB962C8B-B14F-4D97-AF65-F5344CB8AC3E}">
        <p14:creationId xmlns:p14="http://schemas.microsoft.com/office/powerpoint/2010/main" val="2113277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CF3D8-33EE-D748-928D-26F481D304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Format: Working Draft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B97029-0058-C146-9BB2-BFDDB0246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To support the streamlined sharing of network data for visualising the GREN</a:t>
            </a:r>
          </a:p>
          <a:p>
            <a:r>
              <a:rPr lang="en-CA" dirty="0"/>
              <a:t>Requirements extrapolated from features identified by this working group</a:t>
            </a:r>
          </a:p>
          <a:p>
            <a:r>
              <a:rPr lang="en-CA" dirty="0"/>
              <a:t>Basis: NML — Network Markup Language (XML)</a:t>
            </a:r>
          </a:p>
          <a:p>
            <a:pPr lvl="1"/>
            <a:r>
              <a:rPr lang="en-CA" dirty="0"/>
              <a:t>Maintained by the Open Grid Forum</a:t>
            </a:r>
          </a:p>
          <a:p>
            <a:pPr lvl="1"/>
            <a:r>
              <a:rPr lang="en-CA" dirty="0"/>
              <a:t>Meets many requirements</a:t>
            </a:r>
          </a:p>
          <a:p>
            <a:r>
              <a:rPr lang="en-CA" dirty="0"/>
              <a:t>Extension: “GRENML”</a:t>
            </a:r>
          </a:p>
          <a:p>
            <a:pPr lvl="1"/>
            <a:r>
              <a:rPr lang="en-CA" dirty="0"/>
              <a:t>Added features</a:t>
            </a:r>
          </a:p>
          <a:p>
            <a:pPr lvl="2"/>
            <a:r>
              <a:rPr lang="en-CA" dirty="0"/>
              <a:t>focus on visual mapping</a:t>
            </a:r>
          </a:p>
          <a:p>
            <a:pPr lvl="1"/>
            <a:r>
              <a:rPr lang="en-CA" dirty="0"/>
              <a:t>Conveniences</a:t>
            </a:r>
          </a:p>
          <a:p>
            <a:pPr lvl="2"/>
            <a:r>
              <a:rPr lang="en-CA" dirty="0"/>
              <a:t>support easier translation to/from the format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F61E1-F10C-3541-99FB-D27416587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094643"/>
            <a:ext cx="4234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GREN Map Working Group: GNA-G Update May 2020</a:t>
            </a:r>
          </a:p>
        </p:txBody>
      </p:sp>
    </p:spTree>
    <p:extLst>
      <p:ext uri="{BB962C8B-B14F-4D97-AF65-F5344CB8AC3E}">
        <p14:creationId xmlns:p14="http://schemas.microsoft.com/office/powerpoint/2010/main" val="4201221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DC579-06C5-E445-BEE7-09DE58868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4BA4E8-C6DE-BE40-8288-69B9FC13A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Seek early adopters:</a:t>
            </a:r>
          </a:p>
          <a:p>
            <a:pPr lvl="1"/>
            <a:r>
              <a:rPr lang="en-US" dirty="0"/>
              <a:t>Gather more initial source data &amp; sources</a:t>
            </a:r>
          </a:p>
          <a:p>
            <a:pPr lvl="1"/>
            <a:r>
              <a:rPr lang="en-US" dirty="0"/>
              <a:t>Deploy “sandboxed” database node for alpha testing</a:t>
            </a:r>
          </a:p>
          <a:p>
            <a:pPr lvl="1"/>
            <a:r>
              <a:rPr lang="en-US" dirty="0"/>
              <a:t>Collect feedback</a:t>
            </a:r>
          </a:p>
          <a:p>
            <a:r>
              <a:rPr lang="en-US" dirty="0"/>
              <a:t>Recruit more software development support</a:t>
            </a:r>
          </a:p>
          <a:p>
            <a:r>
              <a:rPr lang="en-US" dirty="0"/>
              <a:t>Establish some conventions</a:t>
            </a:r>
          </a:p>
          <a:p>
            <a:pPr lvl="1"/>
            <a:r>
              <a:rPr lang="en-US" dirty="0"/>
              <a:t>Web registry</a:t>
            </a:r>
          </a:p>
          <a:p>
            <a:r>
              <a:rPr lang="en-US" dirty="0"/>
              <a:t>Canadian NREN map</a:t>
            </a:r>
          </a:p>
          <a:p>
            <a:pPr lvl="1"/>
            <a:r>
              <a:rPr lang="en-US" dirty="0"/>
              <a:t>Core functionality, except automatic data merging</a:t>
            </a:r>
          </a:p>
          <a:p>
            <a:pPr lvl="1"/>
            <a:r>
              <a:rPr lang="en-US" dirty="0"/>
              <a:t>Fall 2020</a:t>
            </a:r>
          </a:p>
          <a:p>
            <a:r>
              <a:rPr lang="en-US" dirty="0"/>
              <a:t>Global map</a:t>
            </a:r>
          </a:p>
          <a:p>
            <a:pPr lvl="1"/>
            <a:r>
              <a:rPr lang="en-US" dirty="0"/>
              <a:t>Core functionality</a:t>
            </a:r>
          </a:p>
          <a:p>
            <a:pPr lvl="1"/>
            <a:r>
              <a:rPr lang="en-US" dirty="0"/>
              <a:t>Some initial diverse global data — work with us by providing yours!</a:t>
            </a:r>
          </a:p>
          <a:p>
            <a:pPr lvl="1"/>
            <a:r>
              <a:rPr lang="en-US" dirty="0"/>
              <a:t>Summer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310E17-5FFD-CC47-B0DB-556B887B4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2549" y="6094643"/>
            <a:ext cx="40555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GREN Map Working Group: GNA-G Update May 2020</a:t>
            </a:r>
          </a:p>
        </p:txBody>
      </p:sp>
    </p:spTree>
    <p:extLst>
      <p:ext uri="{BB962C8B-B14F-4D97-AF65-F5344CB8AC3E}">
        <p14:creationId xmlns:p14="http://schemas.microsoft.com/office/powerpoint/2010/main" val="346543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2. GREN Value Proposition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 Propose three elements:</a:t>
            </a:r>
          </a:p>
          <a:p>
            <a:pPr lvl="1"/>
            <a:r>
              <a:rPr lang="en-CA" dirty="0"/>
              <a:t>Emotional appeal (video)</a:t>
            </a:r>
          </a:p>
          <a:p>
            <a:pPr lvl="1"/>
            <a:r>
              <a:rPr lang="en-CA" dirty="0"/>
              <a:t>Logical appeal (PPT deck, GREN map, global investment)</a:t>
            </a:r>
          </a:p>
          <a:p>
            <a:pPr lvl="1"/>
            <a:r>
              <a:rPr lang="en-CA" dirty="0"/>
              <a:t>Societal appeal (Inthefieldstories.net)</a:t>
            </a:r>
          </a:p>
          <a:p>
            <a:pPr lvl="1"/>
            <a:endParaRPr lang="en-CA" dirty="0"/>
          </a:p>
          <a:p>
            <a:pPr marL="457200" lvl="1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42231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1354277"/>
            <a:ext cx="8610600" cy="3602514"/>
          </a:xfrm>
        </p:spPr>
        <p:txBody>
          <a:bodyPr>
            <a:normAutofit/>
          </a:bodyPr>
          <a:lstStyle/>
          <a:p>
            <a:pPr algn="ctr"/>
            <a:r>
              <a:rPr lang="en-CA" sz="3600" dirty="0"/>
              <a:t>A dedicated network of networks…</a:t>
            </a:r>
            <a:br>
              <a:rPr lang="en-CA" sz="3600" dirty="0"/>
            </a:br>
            <a:br>
              <a:rPr lang="en-CA" sz="3600" dirty="0"/>
            </a:br>
            <a:r>
              <a:rPr lang="en-CA" sz="3600" dirty="0"/>
              <a:t> connecting researchers, educators, students, scientific instruments, and datasets, across the globe.</a:t>
            </a:r>
          </a:p>
        </p:txBody>
      </p:sp>
    </p:spTree>
    <p:extLst>
      <p:ext uri="{BB962C8B-B14F-4D97-AF65-F5344CB8AC3E}">
        <p14:creationId xmlns:p14="http://schemas.microsoft.com/office/powerpoint/2010/main" val="128536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C5EA31B-2FD1-9E46-B056-E0C7526249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4816"/>
            <a:ext cx="9144000" cy="50159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426AA28-31E1-4AD8-9B30-8ADE9AF4BAD7}"/>
              </a:ext>
            </a:extLst>
          </p:cNvPr>
          <p:cNvSpPr txBox="1"/>
          <p:nvPr/>
        </p:nvSpPr>
        <p:spPr>
          <a:xfrm>
            <a:off x="541020" y="2926080"/>
            <a:ext cx="81000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  <a:latin typeface="+mj-lt"/>
              </a:rPr>
              <a:t>Thousands of institutions and millions of researchers, faculty, and students connected to the GREN</a:t>
            </a:r>
          </a:p>
        </p:txBody>
      </p:sp>
    </p:spTree>
    <p:extLst>
      <p:ext uri="{BB962C8B-B14F-4D97-AF65-F5344CB8AC3E}">
        <p14:creationId xmlns:p14="http://schemas.microsoft.com/office/powerpoint/2010/main" val="5644330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ANARIE 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325C"/>
      </a:accent1>
      <a:accent2>
        <a:srgbClr val="E56317"/>
      </a:accent2>
      <a:accent3>
        <a:srgbClr val="3A6E64"/>
      </a:accent3>
      <a:accent4>
        <a:srgbClr val="233F70"/>
      </a:accent4>
      <a:accent5>
        <a:srgbClr val="C00000"/>
      </a:accent5>
      <a:accent6>
        <a:srgbClr val="757070"/>
      </a:accent6>
      <a:hlink>
        <a:srgbClr val="1F3864"/>
      </a:hlink>
      <a:folHlink>
        <a:srgbClr val="2F5496"/>
      </a:folHlink>
    </a:clrScheme>
    <a:fontScheme name="Calibri / Calibri Ligh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3E4265C-EC69-4968-8B38-336E43C0CF2D}" vid="{A228D2F2-8295-46CC-A845-8795C949C5C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ACF0376BEF774888BFA42CE624F312" ma:contentTypeVersion="0" ma:contentTypeDescription="Create a new document." ma:contentTypeScope="" ma:versionID="84796bd6e99dfae569432f6e5f8cb669">
  <xsd:schema xmlns:xsd="http://www.w3.org/2001/XMLSchema" xmlns:xs="http://www.w3.org/2001/XMLSchema" xmlns:p="http://schemas.microsoft.com/office/2006/metadata/properties" xmlns:ns2="833c888c-8685-4fc8-a8d8-dbccc705e524" targetNamespace="http://schemas.microsoft.com/office/2006/metadata/properties" ma:root="true" ma:fieldsID="b9a5740220cbd849bee092b154a1ca33" ns2:_="">
    <xsd:import namespace="833c888c-8685-4fc8-a8d8-dbccc705e52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3c888c-8685-4fc8-a8d8-dbccc705e52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33c888c-8685-4fc8-a8d8-dbccc705e524">375HZN6CS6Q7-214-1475</_dlc_DocId>
    <_dlc_DocIdUrl xmlns="833c888c-8685-4fc8-a8d8-dbccc705e524">
      <Url>https://my.canarie.ca/dept/mrktcomm/_layouts/15/DocIdRedir.aspx?ID=375HZN6CS6Q7-214-1475</Url>
      <Description>375HZN6CS6Q7-214-1475</Description>
    </_dlc_DocIdUrl>
  </documentManagement>
</p:properties>
</file>

<file path=customXml/itemProps1.xml><?xml version="1.0" encoding="utf-8"?>
<ds:datastoreItem xmlns:ds="http://schemas.openxmlformats.org/officeDocument/2006/customXml" ds:itemID="{AA6F5B66-FEE8-481C-B2C9-4C6E8C2EF65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F50E1A-C623-4D62-AA45-1F49154C1074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67E9347-0E64-43A6-939A-ACF7C87E67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3c888c-8685-4fc8-a8d8-dbccc705e52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A4575C6-CEB4-4161-8B58-B87DA37C50E3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833c888c-8685-4fc8-a8d8-dbccc705e524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CANARIE Standard PPT Template</Template>
  <TotalTime>743</TotalTime>
  <Words>1022</Words>
  <Application>Microsoft Office PowerPoint</Application>
  <PresentationFormat>On-screen Show (4:3)</PresentationFormat>
  <Paragraphs>149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Gill Sans MT</vt:lpstr>
      <vt:lpstr>1_Office Theme</vt:lpstr>
      <vt:lpstr>SIG MarComms Meeting June 11 &amp; 12, 2020 </vt:lpstr>
      <vt:lpstr>Items for Discussion</vt:lpstr>
      <vt:lpstr>1. GREN Map</vt:lpstr>
      <vt:lpstr>GREN Mapping  Working Group</vt:lpstr>
      <vt:lpstr>Data Format: Working Draft</vt:lpstr>
      <vt:lpstr>Next Steps</vt:lpstr>
      <vt:lpstr>2. GREN Value Proposition</vt:lpstr>
      <vt:lpstr>A dedicated network of networks…   connecting researchers, educators, students, scientific instruments, and datasets, across the globe.</vt:lpstr>
      <vt:lpstr>PowerPoint Presentation</vt:lpstr>
      <vt:lpstr>…making distance irrelevant </vt:lpstr>
      <vt:lpstr>How the GREN works</vt:lpstr>
      <vt:lpstr>Why is the GREN unique?</vt:lpstr>
      <vt:lpstr>The GREN for Researchers</vt:lpstr>
      <vt:lpstr>The GREN for Funders</vt:lpstr>
      <vt:lpstr>The GREN for Society</vt:lpstr>
      <vt:lpstr>The GREN: Constantly evolving</vt:lpstr>
      <vt:lpstr>The GREN – Demonstrating Value</vt:lpstr>
      <vt:lpstr>3. GREN Website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GREN?</dc:title>
  <dc:creator>Alex Bushell</dc:creator>
  <cp:lastModifiedBy>Kathryn Anthonisen</cp:lastModifiedBy>
  <cp:revision>19</cp:revision>
  <cp:lastPrinted>2015-03-12T20:01:27Z</cp:lastPrinted>
  <dcterms:created xsi:type="dcterms:W3CDTF">2019-10-22T13:41:50Z</dcterms:created>
  <dcterms:modified xsi:type="dcterms:W3CDTF">2020-06-11T09:47:28Z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eefa82b6-14ea-4167-907a-876e347aa10f</vt:lpwstr>
  </property>
  <property fmtid="{D5CDD505-2E9C-101B-9397-08002B2CF9AE}" pid="3" name="ContentTypeId">
    <vt:lpwstr>0x0101002AACF0376BEF774888BFA42CE624F312</vt:lpwstr>
  </property>
  <property fmtid="{D5CDD505-2E9C-101B-9397-08002B2CF9AE}" pid="4" name="TaxKeyword">
    <vt:lpwstr/>
  </property>
  <property fmtid="{D5CDD505-2E9C-101B-9397-08002B2CF9AE}" pid="5" name="Project">
    <vt:lpwstr/>
  </property>
  <property fmtid="{D5CDD505-2E9C-101B-9397-08002B2CF9AE}" pid="6" name="Service1">
    <vt:lpwstr/>
  </property>
  <property fmtid="{D5CDD505-2E9C-101B-9397-08002B2CF9AE}" pid="7" name="Collaboration">
    <vt:lpwstr/>
  </property>
  <property fmtid="{D5CDD505-2E9C-101B-9397-08002B2CF9AE}" pid="8" name="Contact">
    <vt:lpwstr/>
  </property>
  <property fmtid="{D5CDD505-2E9C-101B-9397-08002B2CF9AE}" pid="9" name="Organization">
    <vt:lpwstr/>
  </property>
</Properties>
</file>