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9" r:id="rId1"/>
    <p:sldMasterId id="2147483720" r:id="rId2"/>
    <p:sldMasterId id="2147483721" r:id="rId3"/>
    <p:sldMasterId id="2147483722" r:id="rId4"/>
  </p:sldMasterIdLst>
  <p:notesMasterIdLst>
    <p:notesMasterId r:id="rId17"/>
  </p:notesMasterIdLst>
  <p:sldIdLst>
    <p:sldId id="256" r:id="rId5"/>
    <p:sldId id="257" r:id="rId6"/>
    <p:sldId id="273" r:id="rId7"/>
    <p:sldId id="262" r:id="rId8"/>
    <p:sldId id="269" r:id="rId9"/>
    <p:sldId id="270" r:id="rId10"/>
    <p:sldId id="271" r:id="rId11"/>
    <p:sldId id="265" r:id="rId12"/>
    <p:sldId id="272" r:id="rId13"/>
    <p:sldId id="259" r:id="rId14"/>
    <p:sldId id="267" r:id="rId15"/>
    <p:sldId id="26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70" d="100"/>
          <a:sy n="170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5c50dac77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5c50dac7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4f967a7edb_6_2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g4f967a7edb_6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5c50dac77c_0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5c50dac77c_0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4f967a7edb_6_3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g4f967a7edb_6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/>
          <p:cNvPicPr preferRelativeResize="0"/>
          <p:nvPr/>
        </p:nvPicPr>
        <p:blipFill rotWithShape="1">
          <a:blip r:embed="rId2">
            <a:alphaModFix/>
          </a:blip>
          <a:srcRect l="34639"/>
          <a:stretch/>
        </p:blipFill>
        <p:spPr>
          <a:xfrm>
            <a:off x="7739742" y="0"/>
            <a:ext cx="140425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69" name="Google Shape;69;p1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1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7633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4" name="Google Shape;94;p20" descr="\\CHFILE02\Folders\Francesca\My Documents\GEANT\GN4\GN4-1\Templates\geant_logo_300dpi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8624" y="4534942"/>
            <a:ext cx="752951" cy="36957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0"/>
          <p:cNvSpPr/>
          <p:nvPr/>
        </p:nvSpPr>
        <p:spPr>
          <a:xfrm>
            <a:off x="7040837" y="4719727"/>
            <a:ext cx="856965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04" name="Google Shape;10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70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11" name="Google Shape;111;p2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16" name="Google Shape;116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2" name="Google Shape;12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2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2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2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47" name="Google Shape;147;p2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3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59" name="Google Shape;159;p3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3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3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1" name="Google Shape;171;p3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3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77" name="Google Shape;177;p3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34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3" name="Google Shape;183;p3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35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3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6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95" name="Google Shape;195;p3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7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3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38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07" name="Google Shape;207;p3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39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4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3" name="Google Shape;213;p4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40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4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19" name="Google Shape;219;p4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41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25" name="Google Shape;225;p4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42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4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31" name="Google Shape;231;p4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43"/>
          <p:cNvSpPr txBox="1"/>
          <p:nvPr/>
        </p:nvSpPr>
        <p:spPr>
          <a:xfrm>
            <a:off x="6588893" y="4738169"/>
            <a:ext cx="1149722" cy="255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7"/>
          <p:cNvPicPr preferRelativeResize="0"/>
          <p:nvPr/>
        </p:nvPicPr>
        <p:blipFill rotWithShape="1">
          <a:blip r:embed="rId2">
            <a:alphaModFix/>
          </a:blip>
          <a:srcRect l="34640"/>
          <a:stretch/>
        </p:blipFill>
        <p:spPr>
          <a:xfrm>
            <a:off x="7739742" y="0"/>
            <a:ext cx="140425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4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4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47"/>
          <p:cNvSpPr txBox="1">
            <a:spLocks noGrp="1"/>
          </p:cNvSpPr>
          <p:nvPr>
            <p:ph type="sldNum" idx="12"/>
          </p:nvPr>
        </p:nvSpPr>
        <p:spPr>
          <a:xfrm>
            <a:off x="6373883" y="4722703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3" name="Google Shape;263;p4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4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69" name="Google Shape;269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4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4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4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5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77" name="Google Shape;277;p5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5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9" name="Google Shape;279;p5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5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84" name="Google Shape;284;p5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5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p5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5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1" name="Google Shape;291;p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3" name="Google Shape;293;p5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5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5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298" name="Google Shape;298;p5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5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0" name="Google Shape;300;p5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5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04" name="Google Shape;304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2811" y="-6469"/>
            <a:ext cx="2151189" cy="5150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5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5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5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2" name="Google Shape;312;p5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5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5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5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18" name="Google Shape;318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5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5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1" name="Google Shape;321;p5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5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25" name="Google Shape;325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5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5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5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5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43226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5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33" name="Google Shape;333;p5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5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5" name="Google Shape;335;p5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5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5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0" name="Google Shape;340;p5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5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5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5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6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47" name="Google Shape;347;p6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6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6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6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6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54" name="Google Shape;354;p6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6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6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6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6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1" name="Google Shape;361;p6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6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6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6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6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68" name="Google Shape;368;p6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6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0" name="Google Shape;370;p6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6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6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6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75" name="Google Shape;375;p6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6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6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6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6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2" name="Google Shape;382;p6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6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4" name="Google Shape;384;p6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6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6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89" name="Google Shape;389;p6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6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6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6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6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96" name="Google Shape;396;p6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6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67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67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68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03" name="Google Shape;403;p6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8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68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68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6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0" name="Google Shape;410;p6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6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2" name="Google Shape;412;p69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69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7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17" name="Google Shape;417;p7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7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9" name="Google Shape;419;p70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70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Google Shape;422;p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7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24" name="Google Shape;424;p7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7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6" name="Google Shape;426;p71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71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7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1" name="Google Shape;431;p7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7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3" name="Google Shape;433;p72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72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-41563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7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38" name="Google Shape;438;p7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7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0" name="Google Shape;440;p73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73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7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45" name="Google Shape;445;p7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7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7" name="Google Shape;447;p74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Google Shape;448;p74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7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452" name="Google Shape;452;p7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89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7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54" name="Google Shape;454;p75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75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68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slideLayout" Target="../slideLayouts/slideLayout67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29" Type="http://schemas.openxmlformats.org/officeDocument/2006/relationships/slideLayout" Target="../slideLayouts/slideLayout71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28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Relationship Id="rId27" Type="http://schemas.openxmlformats.org/officeDocument/2006/relationships/slideLayout" Target="../slideLayouts/slideLayout69.xml"/><Relationship Id="rId30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37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749171" y="4672013"/>
            <a:ext cx="99537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36" name="Google Shape;236;p4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7" name="Google Shape;237;p4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8" name="Google Shape;238;p4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9" name="Google Shape;239;p4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0" name="Google Shape;240;p44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18048"/>
            <a:ext cx="9156607" cy="516154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4"/>
          <p:cNvSpPr txBox="1"/>
          <p:nvPr/>
        </p:nvSpPr>
        <p:spPr>
          <a:xfrm>
            <a:off x="749171" y="1903679"/>
            <a:ext cx="4565326" cy="354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" sz="3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3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44"/>
          <p:cNvSpPr txBox="1"/>
          <p:nvPr/>
        </p:nvSpPr>
        <p:spPr>
          <a:xfrm>
            <a:off x="749171" y="3833117"/>
            <a:ext cx="1820980" cy="32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44"/>
          <p:cNvSpPr txBox="1"/>
          <p:nvPr/>
        </p:nvSpPr>
        <p:spPr>
          <a:xfrm>
            <a:off x="749172" y="2517796"/>
            <a:ext cx="3752453" cy="27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44"/>
          <p:cNvSpPr txBox="1"/>
          <p:nvPr/>
        </p:nvSpPr>
        <p:spPr>
          <a:xfrm>
            <a:off x="1216512" y="4581086"/>
            <a:ext cx="176111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010" y="4618114"/>
            <a:ext cx="426502" cy="272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4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50" name="Google Shape;250;p46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6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p46"/>
          <p:cNvSpPr txBox="1">
            <a:spLocks noGrp="1"/>
          </p:cNvSpPr>
          <p:nvPr>
            <p:ph type="sldNum" idx="12"/>
          </p:nvPr>
        </p:nvSpPr>
        <p:spPr>
          <a:xfrm>
            <a:off x="6373883" y="4712310"/>
            <a:ext cx="502800" cy="2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  |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6"/>
          <p:cNvSpPr txBox="1"/>
          <p:nvPr/>
        </p:nvSpPr>
        <p:spPr>
          <a:xfrm>
            <a:off x="6588893" y="4738169"/>
            <a:ext cx="114960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18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7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200"/>
              <a:buFont typeface="Calibri"/>
              <a:buNone/>
            </a:pPr>
            <a:endParaRPr sz="2200"/>
          </a:p>
        </p:txBody>
      </p:sp>
      <p:sp>
        <p:nvSpPr>
          <p:cNvPr id="461" name="Google Shape;461;p7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None/>
            </a:pPr>
            <a:endParaRPr/>
          </a:p>
        </p:txBody>
      </p:sp>
      <p:sp>
        <p:nvSpPr>
          <p:cNvPr id="462" name="Google Shape;462;p76"/>
          <p:cNvSpPr txBox="1"/>
          <p:nvPr/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400"/>
              <a:buFont typeface="Calibri"/>
              <a:buNone/>
            </a:pPr>
            <a:r>
              <a:rPr lang="en" sz="2400" b="1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 sz="2400" b="1" i="0" u="none" strike="noStrike" cap="none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76"/>
          <p:cNvSpPr txBox="1"/>
          <p:nvPr/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Click to edit Master text styles</a:t>
            </a:r>
            <a:endParaRPr sz="1100"/>
          </a:p>
          <a:p>
            <a:pPr marL="520700" marR="0" lvl="1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Second level</a:t>
            </a:r>
            <a:endParaRPr sz="1100"/>
          </a:p>
          <a:p>
            <a:pPr marL="863600" marR="0" lvl="2" indent="-1714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</a:pPr>
            <a:r>
              <a:rPr lang="en"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Third level</a:t>
            </a:r>
            <a:endParaRPr sz="1100"/>
          </a:p>
          <a:p>
            <a:pPr marL="1206500" marR="0" lvl="3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Fourth level</a:t>
            </a:r>
            <a:endParaRPr sz="1100"/>
          </a:p>
          <a:p>
            <a:pPr marL="1549400" marR="0" lvl="4" indent="-177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</a:pPr>
            <a:r>
              <a:rPr lang="en"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Fifth level</a:t>
            </a:r>
            <a:endParaRPr sz="1400" b="0" i="0" u="none" strike="noStrike" cap="none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76"/>
          <p:cNvSpPr txBox="1"/>
          <p:nvPr/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24/04/2019</a:t>
            </a:r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76"/>
          <p:cNvSpPr txBox="1"/>
          <p:nvPr/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Google Shape;466;p76"/>
          <p:cNvPicPr preferRelativeResize="0"/>
          <p:nvPr/>
        </p:nvPicPr>
        <p:blipFill rotWithShape="1">
          <a:blip r:embed="rId3">
            <a:alphaModFix/>
          </a:blip>
          <a:srcRect l="29115" t="13460" r="32412" b="53351"/>
          <a:stretch/>
        </p:blipFill>
        <p:spPr>
          <a:xfrm flipH="1">
            <a:off x="0" y="-18048"/>
            <a:ext cx="9156607" cy="51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76"/>
          <p:cNvSpPr txBox="1"/>
          <p:nvPr/>
        </p:nvSpPr>
        <p:spPr>
          <a:xfrm>
            <a:off x="662195" y="1375838"/>
            <a:ext cx="5577000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Trust &amp; Identity Incubator</a:t>
            </a:r>
            <a:endParaRPr sz="2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90000"/>
              </a:lnSpc>
              <a:buClr>
                <a:schemeClr val="lt1"/>
              </a:buClr>
              <a:buSzPts val="2100"/>
            </a:pPr>
            <a:r>
              <a:rPr lang="en-US" sz="1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Instant </a:t>
            </a:r>
            <a:r>
              <a:rPr lang="en-US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User Provisioning and </a:t>
            </a:r>
            <a:r>
              <a:rPr lang="en-US" sz="1800" b="1" dirty="0" err="1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Deprovisioning</a:t>
            </a:r>
            <a:r>
              <a:rPr lang="en" sz="1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76"/>
          <p:cNvSpPr txBox="1"/>
          <p:nvPr/>
        </p:nvSpPr>
        <p:spPr>
          <a:xfrm>
            <a:off x="669328" y="4565458"/>
            <a:ext cx="18210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9" name="Google Shape;469;p76"/>
          <p:cNvPicPr preferRelativeResize="0"/>
          <p:nvPr/>
        </p:nvPicPr>
        <p:blipFill rotWithShape="1">
          <a:blip r:embed="rId4">
            <a:alphaModFix/>
          </a:blip>
          <a:srcRect b="-7434"/>
          <a:stretch/>
        </p:blipFill>
        <p:spPr>
          <a:xfrm>
            <a:off x="749171" y="390222"/>
            <a:ext cx="1074337" cy="657668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76"/>
          <p:cNvSpPr txBox="1"/>
          <p:nvPr/>
        </p:nvSpPr>
        <p:spPr>
          <a:xfrm>
            <a:off x="669329" y="2705054"/>
            <a:ext cx="46230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</a:pPr>
            <a:r>
              <a:rPr lang="en" sz="17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Uros </a:t>
            </a:r>
            <a:r>
              <a:rPr lang="en" sz="17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Stevanovic</a:t>
            </a:r>
            <a:endParaRPr sz="1500" b="0" i="1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76"/>
          <p:cNvSpPr txBox="1"/>
          <p:nvPr/>
        </p:nvSpPr>
        <p:spPr>
          <a:xfrm>
            <a:off x="669329" y="3555653"/>
            <a:ext cx="3752700" cy="2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</a:pPr>
            <a:r>
              <a:rPr lang="en" sz="15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GEANT Symposim</a:t>
            </a:r>
            <a:r>
              <a:rPr lang="en" sz="1500" b="0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2020-02-03</a:t>
            </a:r>
            <a:endParaRPr sz="15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76"/>
          <p:cNvSpPr txBox="1"/>
          <p:nvPr/>
        </p:nvSpPr>
        <p:spPr>
          <a:xfrm>
            <a:off x="662185" y="3917837"/>
            <a:ext cx="1796100" cy="32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</a:t>
            </a:r>
            <a:endParaRPr sz="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7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7026034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✅ </a:t>
            </a:r>
            <a:r>
              <a:rPr lang="en" dirty="0" smtClean="0"/>
              <a:t>Done:</a:t>
            </a:r>
          </a:p>
          <a:p>
            <a:pPr marL="800100" lvl="1"/>
            <a:r>
              <a:rPr lang="en-US" dirty="0" smtClean="0"/>
              <a:t>No standardized data format (too much work, no visible gain)</a:t>
            </a:r>
            <a:endParaRPr lang="en-US" dirty="0" smtClean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 smtClean="0"/>
              <a:t>▢ </a:t>
            </a:r>
            <a:r>
              <a:rPr lang="en" dirty="0" smtClean="0"/>
              <a:t>Next:</a:t>
            </a:r>
          </a:p>
          <a:p>
            <a:pPr marL="800100" lvl="1"/>
            <a:r>
              <a:rPr lang="en" dirty="0" smtClean="0"/>
              <a:t>Connect FEUDAL to eduTEAMS</a:t>
            </a:r>
          </a:p>
          <a:p>
            <a:pPr marL="800100" lvl="1"/>
            <a:r>
              <a:rPr lang="en" dirty="0" smtClean="0"/>
              <a:t>Connect FEUDAL and PERUN</a:t>
            </a:r>
          </a:p>
          <a:p>
            <a:pPr marL="800100" lvl="1"/>
            <a:r>
              <a:rPr lang="en" dirty="0" smtClean="0"/>
              <a:t>Connect FEUDAL and Windows test environment</a:t>
            </a:r>
          </a:p>
          <a:p>
            <a:pPr marL="800100" lvl="1"/>
            <a:r>
              <a:rPr lang="en" dirty="0" smtClean="0"/>
              <a:t>Discuss with stakeholders about use cases (!)</a:t>
            </a: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⛔ </a:t>
            </a:r>
            <a:r>
              <a:rPr lang="en" dirty="0" smtClean="0"/>
              <a:t>Blocker:</a:t>
            </a:r>
          </a:p>
          <a:p>
            <a:pPr marL="800100" lvl="1"/>
            <a:r>
              <a:rPr lang="en" dirty="0" smtClean="0"/>
              <a:t>None </a:t>
            </a:r>
            <a:endParaRPr dirty="0"/>
          </a:p>
        </p:txBody>
      </p:sp>
      <p:sp>
        <p:nvSpPr>
          <p:cNvPr id="494" name="Google Shape;494;p7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100" cy="3231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Status and next steps</a:t>
            </a:r>
            <a:endParaRPr/>
          </a:p>
        </p:txBody>
      </p:sp>
      <p:pic>
        <p:nvPicPr>
          <p:cNvPr id="495" name="Google Shape;495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86" y="418561"/>
            <a:ext cx="543738" cy="543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190829" y="1071038"/>
            <a:ext cx="3823618" cy="3751974"/>
          </a:xfrm>
        </p:spPr>
        <p:txBody>
          <a:bodyPr/>
          <a:lstStyle/>
          <a:p>
            <a:r>
              <a:rPr lang="en-US" sz="1600" dirty="0" smtClean="0"/>
              <a:t>Web portal (user interaction point)</a:t>
            </a:r>
          </a:p>
          <a:p>
            <a:r>
              <a:rPr lang="en-US" sz="1600" dirty="0"/>
              <a:t>REST </a:t>
            </a:r>
            <a:r>
              <a:rPr lang="en-US" sz="1600" dirty="0" smtClean="0"/>
              <a:t>API</a:t>
            </a:r>
          </a:p>
          <a:p>
            <a:r>
              <a:rPr lang="en-US" sz="1600" dirty="0" smtClean="0"/>
              <a:t>Backend</a:t>
            </a:r>
          </a:p>
          <a:p>
            <a:pPr lvl="1"/>
            <a:r>
              <a:rPr lang="en-US" sz="1300" dirty="0" smtClean="0"/>
              <a:t>Django</a:t>
            </a:r>
          </a:p>
          <a:p>
            <a:r>
              <a:rPr lang="en-US" sz="1600" dirty="0" err="1" smtClean="0"/>
              <a:t>RabbitMQ</a:t>
            </a:r>
            <a:r>
              <a:rPr lang="en-US" sz="1600" dirty="0" smtClean="0"/>
              <a:t> (Pub-Sub)</a:t>
            </a:r>
          </a:p>
          <a:p>
            <a:r>
              <a:rPr lang="en-US" sz="1600" dirty="0" smtClean="0"/>
              <a:t>Clients (Go, Python,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Scripts</a:t>
            </a:r>
          </a:p>
          <a:p>
            <a:pPr lvl="1"/>
            <a:r>
              <a:rPr lang="en-US" sz="1300" dirty="0" smtClean="0"/>
              <a:t>Adapters</a:t>
            </a:r>
          </a:p>
          <a:p>
            <a:r>
              <a:rPr lang="en-US" sz="1600" dirty="0" smtClean="0"/>
              <a:t>JSON data format:</a:t>
            </a:r>
          </a:p>
          <a:p>
            <a:pPr lvl="1"/>
            <a:r>
              <a:rPr lang="en-US" sz="1300" dirty="0" smtClean="0"/>
              <a:t>Status</a:t>
            </a:r>
          </a:p>
          <a:p>
            <a:pPr lvl="1"/>
            <a:r>
              <a:rPr lang="en-US" sz="1300" dirty="0" smtClean="0"/>
              <a:t>User info</a:t>
            </a:r>
          </a:p>
          <a:p>
            <a:pPr lvl="1"/>
            <a:r>
              <a:rPr lang="en-US" sz="1300" dirty="0" smtClean="0"/>
              <a:t>credentials</a:t>
            </a:r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5" y="1129356"/>
            <a:ext cx="3381895" cy="310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32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1042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2200"/>
              <a:buFont typeface="Calibri"/>
              <a:buNone/>
            </a:pPr>
            <a:r>
              <a:rPr lang="en" sz="2200"/>
              <a:t> Overview</a:t>
            </a:r>
            <a:endParaRPr sz="2200"/>
          </a:p>
        </p:txBody>
      </p:sp>
      <p:sp>
        <p:nvSpPr>
          <p:cNvPr id="478" name="Google Shape;478;p7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28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11150" indent="-171450">
              <a:spcBef>
                <a:spcPts val="0"/>
              </a:spcBef>
            </a:pPr>
            <a:r>
              <a:rPr lang="en-US" sz="1800" dirty="0" smtClean="0"/>
              <a:t>Provision users on federated downstream services (e.g. behind a proxy)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Create accounts 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Provide necessary information to services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err="1" smtClean="0"/>
              <a:t>Deprovision</a:t>
            </a:r>
            <a:r>
              <a:rPr lang="en-US" sz="1500" dirty="0" smtClean="0"/>
              <a:t> users</a:t>
            </a:r>
          </a:p>
          <a:p>
            <a:pPr marL="311150" indent="-171450">
              <a:spcBef>
                <a:spcPts val="0"/>
              </a:spcBef>
            </a:pPr>
            <a:endParaRPr lang="en-US" sz="1800" dirty="0" smtClean="0"/>
          </a:p>
          <a:p>
            <a:pPr marL="311150" indent="-171450">
              <a:spcBef>
                <a:spcPts val="0"/>
              </a:spcBef>
            </a:pPr>
            <a:r>
              <a:rPr lang="en-US" sz="1800" dirty="0" smtClean="0"/>
              <a:t>Two </a:t>
            </a:r>
            <a:r>
              <a:rPr lang="en-US" sz="1800" dirty="0" smtClean="0"/>
              <a:t>(at least) solutions: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FEUDAL</a:t>
            </a:r>
          </a:p>
          <a:p>
            <a:pPr marL="768350" lvl="1" indent="-171450">
              <a:spcBef>
                <a:spcPts val="0"/>
              </a:spcBef>
            </a:pPr>
            <a:r>
              <a:rPr lang="en-US" sz="1500" dirty="0" smtClean="0"/>
              <a:t>PERUN</a:t>
            </a:r>
            <a:endParaRPr lang="en-US" sz="1500" dirty="0" smtClean="0"/>
          </a:p>
        </p:txBody>
      </p:sp>
      <p:pic>
        <p:nvPicPr>
          <p:cNvPr id="479" name="Google Shape;479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02235" y="0"/>
            <a:ext cx="1456677" cy="5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9176" y="409823"/>
            <a:ext cx="561289" cy="561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Provide a </a:t>
            </a:r>
            <a:r>
              <a:rPr lang="en-US" sz="1800" smtClean="0"/>
              <a:t>“robust” </a:t>
            </a:r>
            <a:r>
              <a:rPr lang="en-US" sz="1800" dirty="0" smtClean="0"/>
              <a:t>solution</a:t>
            </a:r>
            <a:endParaRPr lang="en-US" sz="1800" dirty="0" smtClean="0"/>
          </a:p>
          <a:p>
            <a:r>
              <a:rPr lang="en-US" sz="1800" dirty="0" smtClean="0"/>
              <a:t>Test services, “real” use cases</a:t>
            </a:r>
            <a:endParaRPr lang="en-US" sz="1800" dirty="0" smtClean="0"/>
          </a:p>
          <a:p>
            <a:r>
              <a:rPr lang="en-US" sz="1800" dirty="0" smtClean="0"/>
              <a:t>Deployment and usage scenarios</a:t>
            </a:r>
          </a:p>
          <a:p>
            <a:pPr lvl="1"/>
            <a:r>
              <a:rPr lang="en-US" sz="1500" dirty="0" smtClean="0"/>
              <a:t>Provision local users</a:t>
            </a:r>
          </a:p>
          <a:p>
            <a:pPr lvl="1"/>
            <a:r>
              <a:rPr lang="en-US" sz="1500" dirty="0" smtClean="0"/>
              <a:t>Provision users for local applications</a:t>
            </a:r>
          </a:p>
          <a:p>
            <a:pPr lvl="1"/>
            <a:r>
              <a:rPr lang="en-US" sz="1500" dirty="0" smtClean="0"/>
              <a:t>Cloud applications</a:t>
            </a:r>
          </a:p>
          <a:p>
            <a:r>
              <a:rPr lang="en-US" sz="1800" dirty="0" err="1" smtClean="0"/>
              <a:t>Deprovisioning</a:t>
            </a:r>
            <a:r>
              <a:rPr lang="en-US" sz="1800" dirty="0" smtClean="0"/>
              <a:t> of the users</a:t>
            </a:r>
          </a:p>
          <a:p>
            <a:pPr lvl="1"/>
            <a:endParaRPr lang="en-US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8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04884" y="1099088"/>
            <a:ext cx="4100776" cy="3263504"/>
          </a:xfrm>
        </p:spPr>
        <p:txBody>
          <a:bodyPr/>
          <a:lstStyle/>
          <a:p>
            <a:r>
              <a:rPr lang="en-US" sz="1600" dirty="0" smtClean="0"/>
              <a:t>OIDC client</a:t>
            </a:r>
          </a:p>
          <a:p>
            <a:r>
              <a:rPr lang="en-US" sz="1600" dirty="0" smtClean="0"/>
              <a:t>User-centric flow</a:t>
            </a:r>
          </a:p>
          <a:p>
            <a:pPr lvl="1"/>
            <a:r>
              <a:rPr lang="en-US" sz="1300" dirty="0" smtClean="0"/>
              <a:t>Typically user is in control</a:t>
            </a:r>
          </a:p>
          <a:p>
            <a:pPr lvl="1"/>
            <a:r>
              <a:rPr lang="en-US" sz="1300" dirty="0" smtClean="0"/>
              <a:t>Deployment per service, per VO</a:t>
            </a:r>
            <a:endParaRPr lang="en-US" sz="1300" dirty="0" smtClean="0"/>
          </a:p>
          <a:p>
            <a:r>
              <a:rPr lang="en-US" sz="1600" dirty="0" smtClean="0"/>
              <a:t>Decentralized model</a:t>
            </a:r>
          </a:p>
          <a:p>
            <a:pPr lvl="1"/>
            <a:r>
              <a:rPr lang="en-US" sz="1300" dirty="0" smtClean="0"/>
              <a:t>Server + client model</a:t>
            </a:r>
          </a:p>
          <a:p>
            <a:pPr lvl="1"/>
            <a:r>
              <a:rPr lang="en-US" sz="1300" dirty="0" smtClean="0"/>
              <a:t>Clients runs at sites (admin control), trust level not necessarily very high</a:t>
            </a:r>
          </a:p>
          <a:p>
            <a:pPr lvl="1"/>
            <a:r>
              <a:rPr lang="en-US" sz="1300" dirty="0" smtClean="0"/>
              <a:t>Client only receives the info (</a:t>
            </a:r>
            <a:r>
              <a:rPr lang="en-US" sz="1300" dirty="0" err="1" smtClean="0"/>
              <a:t>user_info</a:t>
            </a:r>
            <a:r>
              <a:rPr lang="en-US" sz="1300" dirty="0" smtClean="0"/>
              <a:t>, JSON)</a:t>
            </a:r>
          </a:p>
          <a:p>
            <a:pPr lvl="1"/>
            <a:r>
              <a:rPr lang="en-US" sz="1300" dirty="0" smtClean="0"/>
              <a:t>Standardized communication</a:t>
            </a:r>
          </a:p>
          <a:p>
            <a:r>
              <a:rPr lang="en-US" sz="1600" dirty="0" smtClean="0"/>
              <a:t>Asynchronous communication</a:t>
            </a:r>
          </a:p>
          <a:p>
            <a:pPr lvl="1"/>
            <a:r>
              <a:rPr lang="en-US" sz="1300" dirty="0" smtClean="0"/>
              <a:t>Pub-sub, outgoing connection at clients</a:t>
            </a:r>
          </a:p>
          <a:p>
            <a:pPr lvl="1"/>
            <a:r>
              <a:rPr lang="en-US" sz="1300" dirty="0" smtClean="0"/>
              <a:t>Flexible messaging (resending upon failure, onboarding, </a:t>
            </a:r>
            <a:r>
              <a:rPr lang="en-US" sz="1300" dirty="0" err="1" smtClean="0"/>
              <a:t>etc</a:t>
            </a:r>
            <a:r>
              <a:rPr lang="en-US" sz="1300" dirty="0" smtClean="0"/>
              <a:t>)</a:t>
            </a:r>
            <a:endParaRPr lang="en-US" sz="1300" dirty="0" smtClean="0"/>
          </a:p>
          <a:p>
            <a:pPr lvl="1"/>
            <a:endParaRPr lang="en-US" sz="1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characteristics</a:t>
            </a:r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39796" y="852055"/>
            <a:ext cx="941517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b="0" dirty="0" smtClean="0"/>
              <a:t>FEUDAL</a:t>
            </a:r>
            <a:endParaRPr lang="en-US" b="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414928" y="1138352"/>
            <a:ext cx="422419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1700" dirty="0" smtClean="0"/>
              <a:t>MMS (Membership management service)</a:t>
            </a:r>
          </a:p>
          <a:p>
            <a:pPr lvl="1"/>
            <a:r>
              <a:rPr lang="en-US" sz="1300" dirty="0" smtClean="0"/>
              <a:t>Flow is not very “user-centric”, i.e. deployment is typically not decided by the user</a:t>
            </a:r>
          </a:p>
          <a:p>
            <a:r>
              <a:rPr lang="en-US" sz="1700" dirty="0" smtClean="0"/>
              <a:t>Centralized model</a:t>
            </a:r>
          </a:p>
          <a:p>
            <a:pPr lvl="1"/>
            <a:r>
              <a:rPr lang="en-US" sz="1300" dirty="0" smtClean="0"/>
              <a:t>Master + slave model</a:t>
            </a:r>
          </a:p>
          <a:p>
            <a:pPr lvl="1"/>
            <a:r>
              <a:rPr lang="en-US" sz="1300" dirty="0" smtClean="0"/>
              <a:t>More tightly integrated (akin to “business environment”)</a:t>
            </a:r>
          </a:p>
          <a:p>
            <a:pPr lvl="1"/>
            <a:r>
              <a:rPr lang="en-US" sz="1300" dirty="0" smtClean="0"/>
              <a:t>Trust level required between sites and PERUN is higher</a:t>
            </a:r>
          </a:p>
          <a:p>
            <a:pPr lvl="1"/>
            <a:r>
              <a:rPr lang="en-US" sz="1300" dirty="0" smtClean="0"/>
              <a:t>Customized communication (format per service)</a:t>
            </a:r>
          </a:p>
          <a:p>
            <a:r>
              <a:rPr lang="en-US" sz="1600" dirty="0" smtClean="0"/>
              <a:t>Synchronous deployment</a:t>
            </a:r>
          </a:p>
          <a:p>
            <a:pPr lvl="1"/>
            <a:r>
              <a:rPr lang="en-US" sz="1300" dirty="0" smtClean="0"/>
              <a:t>Service needs to be online</a:t>
            </a:r>
          </a:p>
          <a:p>
            <a:pPr lvl="1"/>
            <a:r>
              <a:rPr lang="en-US" sz="1300" dirty="0" smtClean="0"/>
              <a:t>Typically SSH connection to services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940530" y="852055"/>
            <a:ext cx="941517" cy="3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Font typeface="Calibri"/>
              <a:buNone/>
              <a:defRPr sz="24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b="0" dirty="0" smtClean="0"/>
              <a:t>PERUN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3851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8"/>
            <a:ext cx="7421042" cy="3263504"/>
          </a:xfrm>
        </p:spPr>
        <p:txBody>
          <a:bodyPr/>
          <a:lstStyle/>
          <a:p>
            <a:r>
              <a:rPr lang="en-US" dirty="0" smtClean="0"/>
              <a:t>FEUDAL and PERUN have complementing flows/use cases</a:t>
            </a:r>
          </a:p>
          <a:p>
            <a:r>
              <a:rPr lang="en-US" dirty="0" smtClean="0"/>
              <a:t>Tight integration, easy-to-understand deployment, easy VO deployment </a:t>
            </a:r>
            <a:r>
              <a:rPr lang="en-US" dirty="0" smtClean="0">
                <a:sym typeface="Wingdings" panose="05000000000000000000" pitchFamily="2" charset="2"/>
              </a:rPr>
              <a:t> PERUN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Flexible model, user may decide, asynchronous decentralized communication  FEUDAL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18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9171" y="1071038"/>
            <a:ext cx="7421042" cy="3263504"/>
          </a:xfrm>
        </p:spPr>
        <p:txBody>
          <a:bodyPr/>
          <a:lstStyle/>
          <a:p>
            <a:r>
              <a:rPr lang="en-US" dirty="0" smtClean="0"/>
              <a:t>FEUDAL and PERUN have complementing flows/use cases</a:t>
            </a:r>
          </a:p>
          <a:p>
            <a:r>
              <a:rPr lang="en-US" dirty="0" smtClean="0"/>
              <a:t>Tight integration, easy-to-understand deployment, easy VO deployment </a:t>
            </a:r>
            <a:r>
              <a:rPr lang="en-US" dirty="0" smtClean="0">
                <a:sym typeface="Wingdings" panose="05000000000000000000" pitchFamily="2" charset="2"/>
              </a:rPr>
              <a:t> PERUN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Flexible model, user may decide, asynchronous decentralized communication  FEUDAL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9525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How to proceed?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03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PERUN or FEUDAL, but both</a:t>
            </a:r>
          </a:p>
          <a:p>
            <a:r>
              <a:rPr lang="en-US" dirty="0" smtClean="0"/>
              <a:t>PERUN deploys via FEUDAL</a:t>
            </a:r>
          </a:p>
          <a:p>
            <a:pPr lvl="1"/>
            <a:r>
              <a:rPr lang="en-US" dirty="0" smtClean="0"/>
              <a:t>PERUN is a “special” client of FEUDAL</a:t>
            </a:r>
          </a:p>
          <a:p>
            <a:pPr lvl="1"/>
            <a:r>
              <a:rPr lang="en-US" dirty="0" smtClean="0"/>
              <a:t>PERUN is an MMS </a:t>
            </a:r>
            <a:r>
              <a:rPr lang="en-US" dirty="0" smtClean="0">
                <a:sym typeface="Wingdings" panose="05000000000000000000" pitchFamily="2" charset="2"/>
              </a:rPr>
              <a:t> aware of all changes in user status</a:t>
            </a:r>
          </a:p>
          <a:p>
            <a:pPr lvl="1"/>
            <a:r>
              <a:rPr lang="en-US" dirty="0" smtClean="0"/>
              <a:t>Timely propagation of user information</a:t>
            </a:r>
          </a:p>
          <a:p>
            <a:r>
              <a:rPr lang="en-US" dirty="0" smtClean="0"/>
              <a:t>Possible scenarios:</a:t>
            </a:r>
          </a:p>
          <a:p>
            <a:pPr lvl="1"/>
            <a:r>
              <a:rPr lang="en-US" dirty="0" smtClean="0"/>
              <a:t>PERUN </a:t>
            </a:r>
            <a:r>
              <a:rPr lang="en-US" dirty="0" smtClean="0">
                <a:sym typeface="Wingdings" panose="05000000000000000000" pitchFamily="2" charset="2"/>
              </a:rPr>
              <a:t> Access token  FEUDAL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PERUN  </a:t>
            </a:r>
            <a:r>
              <a:rPr lang="en-US" dirty="0" err="1" smtClean="0">
                <a:sym typeface="Wingdings" panose="05000000000000000000" pitchFamily="2" charset="2"/>
              </a:rPr>
              <a:t>user_info</a:t>
            </a:r>
            <a:r>
              <a:rPr lang="en-US" dirty="0" smtClean="0">
                <a:sym typeface="Wingdings" panose="05000000000000000000" pitchFamily="2" charset="2"/>
              </a:rPr>
              <a:t> JSON  FEUDAL</a:t>
            </a:r>
          </a:p>
          <a:p>
            <a:pPr lvl="1"/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FEUDAL + Refresh tokens</a:t>
            </a:r>
            <a:endParaRPr lang="en-US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93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PERUN is available (via </a:t>
            </a:r>
            <a:r>
              <a:rPr lang="en-US" dirty="0" err="1" smtClean="0"/>
              <a:t>eduTEAMS</a:t>
            </a:r>
            <a:r>
              <a:rPr lang="en-US" dirty="0" smtClean="0"/>
              <a:t> AAI)</a:t>
            </a:r>
          </a:p>
          <a:p>
            <a:pPr lvl="1"/>
            <a:r>
              <a:rPr lang="en-US" dirty="0" smtClean="0"/>
              <a:t>Production </a:t>
            </a:r>
          </a:p>
          <a:p>
            <a:pPr lvl="1"/>
            <a:r>
              <a:rPr lang="en-US" dirty="0" smtClean="0"/>
              <a:t>Acceptance</a:t>
            </a:r>
          </a:p>
          <a:p>
            <a:r>
              <a:rPr lang="en-US" dirty="0" smtClean="0"/>
              <a:t>FEUDAL is available (KIT)</a:t>
            </a:r>
          </a:p>
          <a:p>
            <a:pPr lvl="1"/>
            <a:r>
              <a:rPr lang="en-US" dirty="0" smtClean="0"/>
              <a:t>Dev instance</a:t>
            </a:r>
          </a:p>
          <a:p>
            <a:pPr lvl="1"/>
            <a:r>
              <a:rPr lang="en-US" dirty="0" smtClean="0"/>
              <a:t>Production instance </a:t>
            </a:r>
          </a:p>
          <a:p>
            <a:r>
              <a:rPr lang="en-US" dirty="0" smtClean="0"/>
              <a:t>Connection FEUDAL + </a:t>
            </a:r>
            <a:r>
              <a:rPr lang="en-US" dirty="0" err="1" smtClean="0"/>
              <a:t>eduTEAMS</a:t>
            </a:r>
            <a:endParaRPr lang="en-US" dirty="0" smtClean="0"/>
          </a:p>
          <a:p>
            <a:pPr lvl="1"/>
            <a:r>
              <a:rPr lang="en-US" dirty="0" smtClean="0"/>
              <a:t>Acceptance </a:t>
            </a:r>
            <a:r>
              <a:rPr lang="en-US" dirty="0" err="1" smtClean="0"/>
              <a:t>env</a:t>
            </a:r>
            <a:r>
              <a:rPr lang="en-US" dirty="0" smtClean="0"/>
              <a:t> ongoing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9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 PERUN to FEUDAL</a:t>
            </a:r>
          </a:p>
          <a:p>
            <a:pPr lvl="1"/>
            <a:r>
              <a:rPr lang="en-US" dirty="0" smtClean="0"/>
              <a:t>Development started</a:t>
            </a:r>
          </a:p>
          <a:p>
            <a:r>
              <a:rPr lang="en-US" dirty="0" smtClean="0"/>
              <a:t>Mode of authentication </a:t>
            </a:r>
            <a:r>
              <a:rPr lang="en-US" dirty="0" err="1" smtClean="0"/>
              <a:t>tbd</a:t>
            </a:r>
            <a:endParaRPr lang="en-US" dirty="0" smtClean="0"/>
          </a:p>
          <a:p>
            <a:r>
              <a:rPr lang="en-US" dirty="0" smtClean="0"/>
              <a:t>Define API</a:t>
            </a:r>
          </a:p>
          <a:p>
            <a:r>
              <a:rPr lang="en-US" dirty="0" smtClean="0"/>
              <a:t>Data format</a:t>
            </a:r>
          </a:p>
          <a:p>
            <a:pPr lvl="1"/>
            <a:r>
              <a:rPr lang="en-US" dirty="0" err="1" smtClean="0"/>
              <a:t>User_info</a:t>
            </a:r>
            <a:r>
              <a:rPr lang="en-US" dirty="0" smtClean="0"/>
              <a:t> </a:t>
            </a:r>
            <a:r>
              <a:rPr lang="en-US" dirty="0" err="1" smtClean="0"/>
              <a:t>json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FEUDAL + Windows use case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9179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504</Words>
  <Application>Microsoft Office PowerPoint</Application>
  <PresentationFormat>On-screen Show (16:9)</PresentationFormat>
  <Paragraphs>117</Paragraphs>
  <Slides>12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Wingdings</vt:lpstr>
      <vt:lpstr>Simple Light</vt:lpstr>
      <vt:lpstr>Office Theme</vt:lpstr>
      <vt:lpstr>1_Custom Design</vt:lpstr>
      <vt:lpstr>Office Theme</vt:lpstr>
      <vt:lpstr>PowerPoint Presentation</vt:lpstr>
      <vt:lpstr> Overview</vt:lpstr>
      <vt:lpstr>Goals</vt:lpstr>
      <vt:lpstr>Tools characteristics</vt:lpstr>
      <vt:lpstr>Usage consideration</vt:lpstr>
      <vt:lpstr>Usage consideration</vt:lpstr>
      <vt:lpstr>Future consideration</vt:lpstr>
      <vt:lpstr>Current status</vt:lpstr>
      <vt:lpstr>Next steps</vt:lpstr>
      <vt:lpstr> Status and next steps</vt:lpstr>
      <vt:lpstr>FEUDAL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Uros Uros</dc:creator>
  <cp:lastModifiedBy>Uros Uros</cp:lastModifiedBy>
  <cp:revision>19</cp:revision>
  <dcterms:modified xsi:type="dcterms:W3CDTF">2020-02-02T19:22:39Z</dcterms:modified>
</cp:coreProperties>
</file>