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5"/>
    <p:sldMasterId id="2147483688" r:id="rId6"/>
    <p:sldMasterId id="2147483648" r:id="rId7"/>
  </p:sldMasterIdLst>
  <p:notesMasterIdLst>
    <p:notesMasterId r:id="rId15"/>
  </p:notesMasterIdLst>
  <p:sldIdLst>
    <p:sldId id="360" r:id="rId8"/>
    <p:sldId id="499" r:id="rId9"/>
    <p:sldId id="500" r:id="rId10"/>
    <p:sldId id="501" r:id="rId11"/>
    <p:sldId id="503" r:id="rId12"/>
    <p:sldId id="502" r:id="rId13"/>
    <p:sldId id="36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E24301"/>
    <a:srgbClr val="003F5F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03" autoAdjust="0"/>
    <p:restoredTop sz="81703" autoAdjust="0"/>
  </p:normalViewPr>
  <p:slideViewPr>
    <p:cSldViewPr snapToGrid="0">
      <p:cViewPr>
        <p:scale>
          <a:sx n="75" d="100"/>
          <a:sy n="75" d="100"/>
        </p:scale>
        <p:origin x="-1733" y="-93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17/12/2019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01E27FC-F0C6-48C9-9B7A-E74549739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 descr="\\CHFILE02\Folders\Francesca\My Documents\GEANT\GN4\GN4-1\Templates\geant_logo_300dpi.jpg">
            <a:extLst>
              <a:ext uri="{FF2B5EF4-FFF2-40B4-BE49-F238E27FC236}">
                <a16:creationId xmlns:a16="http://schemas.microsoft.com/office/drawing/2014/main" xmlns="" id="{9DF325C2-97E1-4B76-9BCE-F933E25D432F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8165" y="6046590"/>
            <a:ext cx="1003935" cy="4927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078EFB8-5C6E-4D25-A3F1-8CB179D56254}"/>
              </a:ext>
            </a:extLst>
          </p:cNvPr>
          <p:cNvSpPr/>
          <p:nvPr userDrawn="1"/>
        </p:nvSpPr>
        <p:spPr>
          <a:xfrm>
            <a:off x="9387782" y="6292970"/>
            <a:ext cx="11426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8510212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31" Type="http://schemas.openxmlformats.org/officeDocument/2006/relationships/theme" Target="../theme/theme3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17/12/2019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Trust &amp; Identity Incubator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Community-Based Trust Establishment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 err="1" smtClean="0">
                <a:solidFill>
                  <a:schemeClr val="bg1"/>
                </a:solidFill>
                <a:latin typeface="+mn-lt"/>
              </a:rPr>
              <a:t>Branko</a:t>
            </a:r>
            <a:r>
              <a:rPr lang="en-US" sz="2200" b="1" i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2200" b="1" i="0" dirty="0" err="1" smtClean="0">
                <a:solidFill>
                  <a:schemeClr val="bg1"/>
                </a:solidFill>
                <a:latin typeface="+mn-lt"/>
              </a:rPr>
              <a:t>Marovi</a:t>
            </a:r>
            <a:r>
              <a:rPr lang="sr-Latn-RS" sz="2200" b="1" i="0" dirty="0" smtClean="0">
                <a:solidFill>
                  <a:schemeClr val="bg1"/>
                </a:solidFill>
                <a:latin typeface="+mn-lt"/>
              </a:rPr>
              <a:t>ć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sr-Latn-RS" sz="2000" i="1" dirty="0" smtClean="0">
                <a:solidFill>
                  <a:schemeClr val="bg1"/>
                </a:solidFill>
                <a:latin typeface="+mn-lt"/>
              </a:rPr>
              <a:t> 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  <a:latin typeface="+mn-lt"/>
              </a:rPr>
              <a:t>Sprint Demo, 12-17-2019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 smtClean="0">
                <a:solidFill>
                  <a:schemeClr val="bg1"/>
                </a:solidFill>
                <a:latin typeface="+mn-lt"/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17/12/2019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3 project (GN4-3).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856726 (GN4-3).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  <p:sldLayoutId id="2147483690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Overall Community Vetting Workflow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4797"/>
            <a:ext cx="12192000" cy="412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s://lh6.googleusercontent.com/IafUYLc5GJgCbR2v0zluO2qV4BdcfoNa6_4tz8Hl9nJU3m6Ln8g5B-4J9j2ov2sVNOqyHZEsmOGAQ_9LXgljrv8HJDZW_NxqJFhwxSYbYf2o3r5Ynpj1P4rZdriIR8N2QbjLG-OERv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-1"/>
            <a:ext cx="1898078" cy="689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90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Technical Community Vetting Workflow Outline</a:t>
            </a:r>
            <a:endParaRPr lang="en-GB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37" y="1128156"/>
            <a:ext cx="11076726" cy="5729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https://lh6.googleusercontent.com/IafUYLc5GJgCbR2v0zluO2qV4BdcfoNa6_4tz8Hl9nJU3m6Ln8g5B-4J9j2ov2sVNOqyHZEsmOGAQ_9LXgljrv8HJDZW_NxqJFhwxSYbYf2o3r5Ynpj1P4rZdriIR8N2QbjLG-OERv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-1"/>
            <a:ext cx="1898078" cy="689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90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28594" indent="-228594"/>
            <a:r>
              <a:rPr lang="en-US" dirty="0"/>
              <a:t>Various potential sources</a:t>
            </a:r>
          </a:p>
          <a:p>
            <a:pPr marL="761981" lvl="1" indent="-228594" fontAlgn="base"/>
            <a:r>
              <a:rPr lang="en-US" dirty="0"/>
              <a:t>Passport (or other IDs)</a:t>
            </a:r>
          </a:p>
          <a:p>
            <a:pPr marL="761981" lvl="1" indent="-228594" fontAlgn="base"/>
            <a:r>
              <a:rPr lang="en-US" dirty="0"/>
              <a:t>Attributes/claims as provided through federated identity     </a:t>
            </a:r>
          </a:p>
          <a:p>
            <a:pPr marL="761981" lvl="1" indent="-228594" fontAlgn="base"/>
            <a:r>
              <a:rPr lang="en-US" dirty="0"/>
              <a:t>Affiliation (as validated via </a:t>
            </a:r>
            <a:r>
              <a:rPr lang="en-US" dirty="0" err="1"/>
              <a:t>InAcademia</a:t>
            </a:r>
            <a:r>
              <a:rPr lang="en-US" dirty="0"/>
              <a:t>)</a:t>
            </a:r>
          </a:p>
          <a:p>
            <a:pPr marL="761981" lvl="1" indent="-228594" fontAlgn="base"/>
            <a:r>
              <a:rPr lang="en-US" dirty="0"/>
              <a:t>ORCID ID (optional)</a:t>
            </a:r>
          </a:p>
          <a:p>
            <a:pPr marL="761981" lvl="1" indent="-228594" fontAlgn="base"/>
            <a:r>
              <a:rPr lang="en-US" dirty="0"/>
              <a:t>RA (mediator) attestations</a:t>
            </a:r>
          </a:p>
          <a:p>
            <a:pPr marL="228594" indent="-228594"/>
            <a:r>
              <a:rPr lang="en-US" dirty="0"/>
              <a:t>Additional requirements</a:t>
            </a:r>
          </a:p>
          <a:p>
            <a:pPr marL="761981" lvl="1" indent="-228594" fontAlgn="base"/>
            <a:r>
              <a:rPr lang="en-US" dirty="0"/>
              <a:t>Minimal storage of personal data</a:t>
            </a:r>
          </a:p>
          <a:p>
            <a:pPr marL="761981" lvl="1" indent="-228594" fontAlgn="base"/>
            <a:r>
              <a:rPr lang="en-US" dirty="0"/>
              <a:t>Self-service for both end-users and RAs, making then aware of stored data</a:t>
            </a:r>
          </a:p>
          <a:p>
            <a:pPr marL="761981" lvl="1" indent="-228594" fontAlgn="base"/>
            <a:r>
              <a:rPr lang="en-US" dirty="0"/>
              <a:t>Validation based on real-time information </a:t>
            </a:r>
            <a:r>
              <a:rPr lang="en-US" dirty="0" smtClean="0"/>
              <a:t>exchange</a:t>
            </a:r>
            <a:r>
              <a:rPr lang="en-US" sz="2100" dirty="0"/>
              <a:t>  </a:t>
            </a:r>
            <a:endParaRPr lang="en-GB" sz="21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Community Trust Vetting Demonstrator</a:t>
            </a:r>
            <a:endParaRPr lang="en-GB" dirty="0"/>
          </a:p>
        </p:txBody>
      </p:sp>
      <p:pic>
        <p:nvPicPr>
          <p:cNvPr id="5" name="Picture 2" descr="https://lh6.googleusercontent.com/IafUYLc5GJgCbR2v0zluO2qV4BdcfoNa6_4tz8Hl9nJU3m6Ln8g5B-4J9j2ov2sVNOqyHZEsmOGAQ_9LXgljrv8HJDZW_NxqJFhwxSYbYf2o3r5Ynpj1P4rZdriIR8N2QbjLG-OERv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-1"/>
            <a:ext cx="1898078" cy="689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775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28594" indent="-228594"/>
            <a:r>
              <a:rPr lang="en-US" dirty="0"/>
              <a:t>Various potential sources</a:t>
            </a:r>
          </a:p>
          <a:p>
            <a:pPr marL="761981" lvl="1" indent="-228594" fontAlgn="base"/>
            <a:r>
              <a:rPr lang="en-US" dirty="0"/>
              <a:t>Passport (or other IDs)</a:t>
            </a:r>
          </a:p>
          <a:p>
            <a:pPr marL="761981" lvl="1" indent="-228594" fontAlgn="base"/>
            <a:r>
              <a:rPr lang="en-US" dirty="0"/>
              <a:t>Attributes/claims as provided through federated identity     </a:t>
            </a:r>
          </a:p>
          <a:p>
            <a:pPr marL="761981" lvl="1" indent="-228594" fontAlgn="base"/>
            <a:r>
              <a:rPr lang="en-US" dirty="0"/>
              <a:t>Affiliation (as validated via </a:t>
            </a:r>
            <a:r>
              <a:rPr lang="en-US" dirty="0" err="1"/>
              <a:t>InAcademia</a:t>
            </a:r>
            <a:r>
              <a:rPr lang="en-US" dirty="0"/>
              <a:t>)</a:t>
            </a:r>
          </a:p>
          <a:p>
            <a:pPr marL="761981" lvl="1" indent="-228594" fontAlgn="base"/>
            <a:r>
              <a:rPr lang="en-US" dirty="0"/>
              <a:t>ORCID ID (optional)</a:t>
            </a:r>
          </a:p>
          <a:p>
            <a:pPr marL="761981" lvl="1" indent="-228594" fontAlgn="base"/>
            <a:r>
              <a:rPr lang="en-US" dirty="0"/>
              <a:t>RA (mediator) attestations</a:t>
            </a:r>
          </a:p>
          <a:p>
            <a:pPr marL="228594" indent="-228594"/>
            <a:r>
              <a:rPr lang="en-US" dirty="0"/>
              <a:t>Additional requirements</a:t>
            </a:r>
          </a:p>
          <a:p>
            <a:pPr marL="761981" lvl="1" indent="-228594" fontAlgn="base"/>
            <a:r>
              <a:rPr lang="en-US" dirty="0"/>
              <a:t>Minimal storage of personal data</a:t>
            </a:r>
          </a:p>
          <a:p>
            <a:pPr marL="761981" lvl="1" indent="-228594" fontAlgn="base"/>
            <a:r>
              <a:rPr lang="en-US" dirty="0"/>
              <a:t>Self-service for both end-users and RAs, making then aware of stored data</a:t>
            </a:r>
          </a:p>
          <a:p>
            <a:pPr marL="761981" lvl="1" indent="-228594" fontAlgn="base"/>
            <a:r>
              <a:rPr lang="en-US" dirty="0"/>
              <a:t>Validation based on real-time information </a:t>
            </a:r>
            <a:r>
              <a:rPr lang="en-US" dirty="0" smtClean="0"/>
              <a:t>exchange</a:t>
            </a:r>
            <a:r>
              <a:rPr lang="en-US" sz="2100" dirty="0"/>
              <a:t>  </a:t>
            </a:r>
            <a:endParaRPr lang="en-GB" sz="21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Community Trust Vetting Demonstrator</a:t>
            </a:r>
            <a:endParaRPr lang="en-GB" dirty="0"/>
          </a:p>
        </p:txBody>
      </p:sp>
      <p:pic>
        <p:nvPicPr>
          <p:cNvPr id="5" name="Picture 2" descr="https://lh6.googleusercontent.com/IafUYLc5GJgCbR2v0zluO2qV4BdcfoNa6_4tz8Hl9nJU3m6Ln8g5B-4J9j2ov2sVNOqyHZEsmOGAQ_9LXgljrv8HJDZW_NxqJFhwxSYbYf2o3r5Ynpj1P4rZdriIR8N2QbjLG-OERv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-1"/>
            <a:ext cx="1898078" cy="689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26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Technical Requirements and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228594" indent="-228594" fontAlgn="base"/>
            <a:r>
              <a:rPr lang="en-US" sz="8000" dirty="0"/>
              <a:t>Web-based GUI</a:t>
            </a:r>
          </a:p>
          <a:p>
            <a:pPr marL="228594" indent="-228594" fontAlgn="base"/>
            <a:r>
              <a:rPr lang="en-US" sz="8000" dirty="0"/>
              <a:t>Start with token self-registration (?)</a:t>
            </a:r>
          </a:p>
          <a:p>
            <a:pPr marL="228594" indent="-228594" fontAlgn="base"/>
            <a:r>
              <a:rPr lang="en-US" sz="8000" dirty="0"/>
              <a:t>Collection of attestations by querying  external sources</a:t>
            </a:r>
          </a:p>
          <a:p>
            <a:pPr marL="228594" indent="-228594" fontAlgn="base"/>
            <a:r>
              <a:rPr lang="en-US" sz="8000" dirty="0"/>
              <a:t>Federated </a:t>
            </a:r>
            <a:r>
              <a:rPr lang="en-US" sz="8000" dirty="0" err="1"/>
              <a:t>authN</a:t>
            </a:r>
            <a:r>
              <a:rPr lang="en-US" sz="8000" dirty="0"/>
              <a:t>: act as SAML SP (eduGAIN) or OIDC RP (</a:t>
            </a:r>
            <a:r>
              <a:rPr lang="en-US" sz="8000" dirty="0" err="1"/>
              <a:t>InAcademia</a:t>
            </a:r>
            <a:r>
              <a:rPr lang="en-US" sz="8000" dirty="0" smtClean="0"/>
              <a:t>)</a:t>
            </a:r>
            <a:endParaRPr lang="en-US" sz="8000" dirty="0"/>
          </a:p>
          <a:p>
            <a:pPr marL="228594" indent="-228594" fontAlgn="base"/>
            <a:r>
              <a:rPr lang="en-US" sz="8000" dirty="0"/>
              <a:t>Data from </a:t>
            </a:r>
            <a:r>
              <a:rPr lang="en-US" sz="8000" dirty="0" err="1"/>
              <a:t>ReadID</a:t>
            </a:r>
            <a:r>
              <a:rPr lang="en-US" sz="8000" dirty="0"/>
              <a:t> app (via the vendor’s API</a:t>
            </a:r>
            <a:r>
              <a:rPr lang="en-US" sz="8000" dirty="0" smtClean="0"/>
              <a:t>?)</a:t>
            </a:r>
            <a:endParaRPr lang="en-US" sz="8000" dirty="0"/>
          </a:p>
          <a:p>
            <a:pPr marL="228594" indent="-228594" fontAlgn="base"/>
            <a:r>
              <a:rPr lang="en-US" sz="8000" dirty="0"/>
              <a:t>Querying  ORCID </a:t>
            </a:r>
            <a:r>
              <a:rPr lang="en-US" sz="8000" dirty="0"/>
              <a:t>records</a:t>
            </a:r>
          </a:p>
          <a:p>
            <a:pPr marL="228594" indent="-228594" fontAlgn="base"/>
            <a:r>
              <a:rPr lang="en-US" sz="8000" dirty="0" smtClean="0"/>
              <a:t>Potential implementation elements</a:t>
            </a:r>
            <a:endParaRPr lang="en-US" sz="8000" dirty="0"/>
          </a:p>
          <a:p>
            <a:pPr marL="685794" lvl="1" indent="-228594" fontAlgn="base"/>
            <a:r>
              <a:rPr lang="en-US" sz="7200" dirty="0"/>
              <a:t>Data recording API </a:t>
            </a:r>
            <a:r>
              <a:rPr lang="en-US" sz="7200" dirty="0" smtClean="0"/>
              <a:t>for RAs </a:t>
            </a:r>
            <a:r>
              <a:rPr lang="en-US" sz="7200" dirty="0"/>
              <a:t>and </a:t>
            </a:r>
            <a:r>
              <a:rPr lang="en-US" sz="7200" dirty="0" smtClean="0"/>
              <a:t>end-users </a:t>
            </a:r>
            <a:r>
              <a:rPr lang="en-US" sz="7200" dirty="0"/>
              <a:t>to attest </a:t>
            </a:r>
            <a:r>
              <a:rPr lang="en-US" sz="7200" dirty="0" smtClean="0"/>
              <a:t>the </a:t>
            </a:r>
            <a:r>
              <a:rPr lang="en-US" sz="7200" dirty="0"/>
              <a:t>use of tools and </a:t>
            </a:r>
            <a:r>
              <a:rPr lang="en-US" sz="7200" dirty="0" smtClean="0"/>
              <a:t>actions</a:t>
            </a:r>
            <a:endParaRPr lang="en-US" sz="7200" dirty="0"/>
          </a:p>
          <a:p>
            <a:pPr marL="685794" lvl="1" indent="-228594" fontAlgn="base"/>
            <a:r>
              <a:rPr lang="en-US" sz="7200" dirty="0" smtClean="0"/>
              <a:t>RAs statements to be stored in the </a:t>
            </a:r>
            <a:r>
              <a:rPr lang="en-US" sz="7200" dirty="0"/>
              <a:t>same way as technical </a:t>
            </a:r>
            <a:r>
              <a:rPr lang="en-US" sz="7200" dirty="0" smtClean="0"/>
              <a:t>attestations</a:t>
            </a:r>
            <a:endParaRPr lang="en-US" sz="7200" dirty="0"/>
          </a:p>
          <a:p>
            <a:pPr marL="685794" lvl="1" indent="-228594" fontAlgn="base"/>
            <a:r>
              <a:rPr lang="en-US" sz="7200" dirty="0"/>
              <a:t>Express </a:t>
            </a:r>
            <a:r>
              <a:rPr lang="en-US" sz="7200" dirty="0" smtClean="0"/>
              <a:t>agglomerations </a:t>
            </a:r>
            <a:r>
              <a:rPr lang="en-US" sz="7200" dirty="0"/>
              <a:t>and </a:t>
            </a:r>
            <a:r>
              <a:rPr lang="en-US" sz="7200" dirty="0" smtClean="0"/>
              <a:t>states </a:t>
            </a:r>
            <a:r>
              <a:rPr lang="en-US" sz="7200" dirty="0"/>
              <a:t>(</a:t>
            </a:r>
            <a:r>
              <a:rPr lang="en-US" sz="7200" dirty="0" smtClean="0"/>
              <a:t>hardcoded, via rule expressions?)</a:t>
            </a:r>
            <a:endParaRPr lang="en-US" sz="7200" dirty="0"/>
          </a:p>
          <a:p>
            <a:pPr marL="685794" lvl="1" indent="-228594" fontAlgn="base"/>
            <a:r>
              <a:rPr lang="en-US" sz="7200" dirty="0"/>
              <a:t>Asynchronous notification of the applicant and RA needed (email, OTP …?)     </a:t>
            </a:r>
          </a:p>
          <a:p>
            <a:pPr marL="685794" lvl="1" indent="-228594" fontAlgn="base"/>
            <a:r>
              <a:rPr lang="en-US" sz="7200" dirty="0"/>
              <a:t>Status, based on defined agglomerations or state sequences.</a:t>
            </a:r>
          </a:p>
          <a:p>
            <a:pPr marL="685794" lvl="1" indent="-228594" fontAlgn="base"/>
            <a:r>
              <a:rPr lang="en-US" sz="7200" dirty="0" err="1"/>
              <a:t>SimpleSAMLphp</a:t>
            </a:r>
            <a:r>
              <a:rPr lang="en-US" sz="7200" dirty="0" smtClean="0"/>
              <a:t>?</a:t>
            </a:r>
          </a:p>
          <a:p>
            <a:pPr marL="685794" lvl="1" indent="-228594" fontAlgn="base"/>
            <a:r>
              <a:rPr lang="en-US" sz="7200" dirty="0" smtClean="0">
                <a:solidFill>
                  <a:srgbClr val="C00000"/>
                </a:solidFill>
              </a:rPr>
              <a:t>Hierarchical data storage (LDAP, MongoDB, </a:t>
            </a:r>
            <a:r>
              <a:rPr lang="en-US" sz="7200" dirty="0" err="1" smtClean="0">
                <a:solidFill>
                  <a:srgbClr val="C00000"/>
                </a:solidFill>
              </a:rPr>
              <a:t>CouchDB</a:t>
            </a:r>
            <a:r>
              <a:rPr lang="en-US" sz="7200" dirty="0" smtClean="0">
                <a:solidFill>
                  <a:srgbClr val="C00000"/>
                </a:solidFill>
              </a:rPr>
              <a:t>…) or perhaps RDBMS?</a:t>
            </a:r>
          </a:p>
          <a:p>
            <a:pPr marL="685794" lvl="1" indent="-228594" fontAlgn="base"/>
            <a:r>
              <a:rPr lang="en-US" sz="7200" dirty="0" smtClean="0">
                <a:solidFill>
                  <a:srgbClr val="C00000"/>
                </a:solidFill>
              </a:rPr>
              <a:t>Updates from several sources (via template-based plug-ins?)</a:t>
            </a:r>
          </a:p>
          <a:p>
            <a:pPr marL="685794" lvl="1" indent="-228594" fontAlgn="base"/>
            <a:r>
              <a:rPr lang="en-US" sz="7200" dirty="0" smtClean="0">
                <a:solidFill>
                  <a:srgbClr val="C00000"/>
                </a:solidFill>
              </a:rPr>
              <a:t>Listeners for changes/events in the DB</a:t>
            </a:r>
            <a:r>
              <a:rPr lang="en-US" sz="7200" dirty="0">
                <a:solidFill>
                  <a:srgbClr val="C00000"/>
                </a:solidFill>
              </a:rPr>
              <a:t> </a:t>
            </a:r>
            <a:r>
              <a:rPr lang="en-US" sz="7200" dirty="0" smtClean="0">
                <a:solidFill>
                  <a:srgbClr val="C00000"/>
                </a:solidFill>
              </a:rPr>
              <a:t>(a few related </a:t>
            </a:r>
            <a:r>
              <a:rPr lang="en-US" sz="7200" dirty="0">
                <a:solidFill>
                  <a:srgbClr val="C00000"/>
                </a:solidFill>
              </a:rPr>
              <a:t>plug-ins?)</a:t>
            </a:r>
          </a:p>
          <a:p>
            <a:endParaRPr lang="en-GB" dirty="0"/>
          </a:p>
        </p:txBody>
      </p:sp>
      <p:pic>
        <p:nvPicPr>
          <p:cNvPr id="5" name="Picture 2" descr="https://lh6.googleusercontent.com/IafUYLc5GJgCbR2v0zluO2qV4BdcfoNa6_4tz8Hl9nJU3m6Ln8g5B-4J9j2ov2sVNOqyHZEsmOGAQ_9LXgljrv8HJDZW_NxqJFhwxSYbYf2o3r5Ynpj1P4rZdriIR8N2QbjLG-OERv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-1"/>
            <a:ext cx="1898078" cy="689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29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ÉANT Presentation Template - January 2019.potx" id="{C75197DE-6BC4-482B-99D9-4AADF1BC1D3E}" vid="{F0D53517-DC4C-42F8-B944-CCCDD25CB367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ÉANT Presentation Template - January 2019.potx" id="{C75197DE-6BC4-482B-99D9-4AADF1BC1D3E}" vid="{5273F204-CA29-4970-A291-96C38A254A9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ÉANT Presentation Template - January 2019.potx" id="{C75197DE-6BC4-482B-99D9-4AADF1BC1D3E}" vid="{4F2CA9C0-1B7A-4C8E-87BD-92F52FBB38D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ID xmlns="33c70a20-266a-45ad-bf4a-dd457e1766dc" xsi:nil="true"/>
    <_dlc_DocId xmlns="e2e8627e-9120-4592-bf70-1c86d23ddb27">GN43-515-136</_dlc_DocId>
    <_dlc_DocIdUrl xmlns="e2e8627e-9120-4592-bf70-1c86d23ddb27">
      <Url>https://intranet.geant.org/gn4/3/_layouts/15/DocIdRedir.aspx?ID=GN43-515-136</Url>
      <Description>GN43-515-136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0D0CCC116D824E94D5197157A71E74" ma:contentTypeVersion="9" ma:contentTypeDescription="Create a new document." ma:contentTypeScope="" ma:versionID="b0dc93aec97a195a8c44618334346013">
  <xsd:schema xmlns:xsd="http://www.w3.org/2001/XMLSchema" xmlns:xs="http://www.w3.org/2001/XMLSchema" xmlns:p="http://schemas.microsoft.com/office/2006/metadata/properties" xmlns:ns2="e2e8627e-9120-4592-bf70-1c86d23ddb27" xmlns:ns3="33c70a20-266a-45ad-bf4a-dd457e1766dc" targetNamespace="http://schemas.microsoft.com/office/2006/metadata/properties" ma:root="true" ma:fieldsID="562224ac87c608219a36e8f3c48ed8c7" ns2:_="" ns3:_=""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7D2B90-AB67-48DF-A1BF-15BE24952868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8649602F-C3B1-4A2D-B384-20C27439F6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12A78A-BF01-44C7-9E35-6D822C0E8866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3c70a20-266a-45ad-bf4a-dd457e1766dc"/>
    <ds:schemaRef ds:uri="e2e8627e-9120-4592-bf70-1c86d23ddb27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5FF711D7-E087-42F7-91E8-A6E1BBB82B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GÉANT Presentation Template - January 2019</Template>
  <TotalTime>44</TotalTime>
  <Words>148</Words>
  <Application>Microsoft Office PowerPoint</Application>
  <PresentationFormat>Custom</PresentationFormat>
  <Paragraphs>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Custom Design</vt:lpstr>
      <vt:lpstr>1_Custom Design</vt:lpstr>
      <vt:lpstr>Office Theme</vt:lpstr>
      <vt:lpstr>PowerPoint Presentation</vt:lpstr>
      <vt:lpstr>Overall Community Vetting Workflow</vt:lpstr>
      <vt:lpstr>Technical Community Vetting Workflow Outline</vt:lpstr>
      <vt:lpstr>Community Trust Vetting Demonstrator</vt:lpstr>
      <vt:lpstr>Community Trust Vetting Demonstrator</vt:lpstr>
      <vt:lpstr>Technical Requirements and Design</vt:lpstr>
      <vt:lpstr>PowerPoint Presentation</vt:lpstr>
    </vt:vector>
  </TitlesOfParts>
  <Company>DANTE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Gina Kramer</dc:creator>
  <cp:lastModifiedBy>Branko Marović</cp:lastModifiedBy>
  <cp:revision>5</cp:revision>
  <dcterms:created xsi:type="dcterms:W3CDTF">2019-08-27T11:11:06Z</dcterms:created>
  <dcterms:modified xsi:type="dcterms:W3CDTF">2019-12-17T16:13:21Z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0x010100EC0D0CCC116D824E94D5197157A71E74</vt:lpwstr>
  </property>
  <property fmtid="{D5CDD505-2E9C-101B-9397-08002B2CF9AE}" pid="3" name="_dlc_DocIdItemGuid">
    <vt:lpwstr>68c1bbe1-8a69-42b5-8706-d750b32199af</vt:lpwstr>
  </property>
</Properties>
</file>