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4" r:id="rId4"/>
    <p:sldId id="265" r:id="rId5"/>
    <p:sldId id="266" r:id="rId6"/>
    <p:sldId id="267" r:id="rId7"/>
    <p:sldId id="268" r:id="rId8"/>
    <p:sldId id="269" r:id="rId9"/>
    <p:sldId id="263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ixamYmQy9+GQbAgI3+rUo0Kg0+L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4" d="100"/>
          <a:sy n="114" d="100"/>
        </p:scale>
        <p:origin x="2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3504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3646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2828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1878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88643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56448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>
            <a:spLocks noGrp="1"/>
          </p:cNvSpPr>
          <p:nvPr>
            <p:ph type="ctrTitle"/>
          </p:nvPr>
        </p:nvSpPr>
        <p:spPr>
          <a:xfrm>
            <a:off x="838201" y="1790721"/>
            <a:ext cx="10515600" cy="173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subTitle" idx="1"/>
          </p:nvPr>
        </p:nvSpPr>
        <p:spPr>
          <a:xfrm>
            <a:off x="828261" y="3661062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i="1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ftr" idx="11"/>
          </p:nvPr>
        </p:nvSpPr>
        <p:spPr>
          <a:xfrm>
            <a:off x="838201" y="6336882"/>
            <a:ext cx="105156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" name="Google Shape;17;p9"/>
          <p:cNvPicPr preferRelativeResize="0"/>
          <p:nvPr/>
        </p:nvPicPr>
        <p:blipFill rotWithShape="1">
          <a:blip r:embed="rId2">
            <a:alphaModFix amt="60000"/>
          </a:blip>
          <a:srcRect/>
          <a:stretch/>
        </p:blipFill>
        <p:spPr>
          <a:xfrm>
            <a:off x="2540000" y="0"/>
            <a:ext cx="7111999" cy="169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9"/>
          <p:cNvSpPr txBox="1"/>
          <p:nvPr/>
        </p:nvSpPr>
        <p:spPr>
          <a:xfrm>
            <a:off x="1523999" y="4537319"/>
            <a:ext cx="9144000" cy="592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9"/>
          <p:cNvSpPr txBox="1"/>
          <p:nvPr/>
        </p:nvSpPr>
        <p:spPr>
          <a:xfrm>
            <a:off x="838201" y="5768282"/>
            <a:ext cx="394024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perfSONAR is developed by a partnership of</a:t>
            </a:r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body" idx="2"/>
          </p:nvPr>
        </p:nvSpPr>
        <p:spPr>
          <a:xfrm>
            <a:off x="838201" y="4518986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6E1229-E659-9246-9E1C-65F3E30B69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78449" y="5649867"/>
            <a:ext cx="6565412" cy="4991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 rot="5400000">
            <a:off x="7101832" y="1988193"/>
            <a:ext cx="5875036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 rot="5400000">
            <a:off x="1767832" y="-564507"/>
            <a:ext cx="5875037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1" name="Google Shape;101;p19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105" name="Google Shape;105;p19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5D5146-EE10-144A-886F-A4D827ED5CF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5" name="Google Shape;25;p10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29" name="Google Shape;29;p10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689365C-384B-8B41-B5DD-0B73D0E575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12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1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47" name="Google Shape;47;p12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8EE7FE-7923-BE43-B173-A716B4AE2A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BD0A259-956A-C74C-9078-C6ECE66FC2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C600D2-B8A0-704F-BA96-67B37A298B8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DF8ABD-8B0B-B14E-9079-F8781F8908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2"/>
          </p:nvPr>
        </p:nvSpPr>
        <p:spPr>
          <a:xfrm>
            <a:off x="839788" y="2057399"/>
            <a:ext cx="3932237" cy="4071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7D0307-518E-BD4E-9FA2-B15FF224D0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839788" y="2057399"/>
            <a:ext cx="3932237" cy="4096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F93496-0093-DF41-8CA4-9B71F8D39E2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 rot="5400000">
            <a:off x="3888732" y="-1224907"/>
            <a:ext cx="4414537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3" name="Google Shape;93;p18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8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B2070D-9772-8A44-9ECF-3CB23B7749F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/>
          <p:nvPr/>
        </p:nvSpPr>
        <p:spPr>
          <a:xfrm>
            <a:off x="-1" y="0"/>
            <a:ext cx="200025" cy="6858000"/>
          </a:xfrm>
          <a:prstGeom prst="rect">
            <a:avLst/>
          </a:prstGeom>
          <a:solidFill>
            <a:srgbClr val="31B6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imemap.geant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838201" y="1790721"/>
            <a:ext cx="10515600" cy="173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lvl="0"/>
            <a:r>
              <a:rPr lang="en-GB" b="0" dirty="0" err="1"/>
              <a:t>pS</a:t>
            </a:r>
            <a:r>
              <a:rPr lang="en-GB" b="0" dirty="0"/>
              <a:t> TWAMP monitoring with Juniper routers</a:t>
            </a:r>
            <a:endParaRPr dirty="0"/>
          </a:p>
        </p:txBody>
      </p:sp>
      <p:sp>
        <p:nvSpPr>
          <p:cNvPr id="111" name="Google Shape;111;p1"/>
          <p:cNvSpPr txBox="1">
            <a:spLocks noGrp="1"/>
          </p:cNvSpPr>
          <p:nvPr>
            <p:ph type="subTitle" idx="1"/>
          </p:nvPr>
        </p:nvSpPr>
        <p:spPr>
          <a:xfrm>
            <a:off x="828261" y="3661062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>
              <a:spcBef>
                <a:spcPts val="0"/>
              </a:spcBef>
            </a:pPr>
            <a:r>
              <a:rPr lang="en-US" dirty="0" smtClean="0"/>
              <a:t>GÉANT Operations experience</a:t>
            </a:r>
            <a:endParaRPr dirty="0"/>
          </a:p>
        </p:txBody>
      </p:sp>
      <p:sp>
        <p:nvSpPr>
          <p:cNvPr id="112" name="Google Shape;112;p1"/>
          <p:cNvSpPr txBox="1">
            <a:spLocks noGrp="1"/>
          </p:cNvSpPr>
          <p:nvPr>
            <p:ph type="ftr" idx="11"/>
          </p:nvPr>
        </p:nvSpPr>
        <p:spPr>
          <a:xfrm>
            <a:off x="838201" y="6336882"/>
            <a:ext cx="105156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95DFCF03-1A66-E648-B330-C2D527BB11C2}" type="datetimeyyyy">
              <a:rPr lang="en-US" smtClean="0"/>
              <a:t>2021</a:t>
            </a:fld>
            <a:r>
              <a:rPr lang="en-US" dirty="0"/>
              <a:t> The perfSONAR Project and its Contributors  ・  Licensed CC BY-SA 4.0  ・  https://</a:t>
            </a:r>
            <a:r>
              <a:rPr lang="en-US" dirty="0" err="1"/>
              <a:t>www.perfsonar.net</a:t>
            </a:r>
            <a:endParaRPr dirty="0"/>
          </a:p>
        </p:txBody>
      </p:sp>
      <p:sp>
        <p:nvSpPr>
          <p:cNvPr id="113" name="Google Shape;113;p1"/>
          <p:cNvSpPr txBox="1">
            <a:spLocks noGrp="1"/>
          </p:cNvSpPr>
          <p:nvPr>
            <p:ph type="body" idx="2"/>
          </p:nvPr>
        </p:nvSpPr>
        <p:spPr>
          <a:xfrm>
            <a:off x="838201" y="4518986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50"/>
              <a:buNone/>
            </a:pPr>
            <a:r>
              <a:rPr lang="en-US" sz="1850" i="1" dirty="0" smtClean="0"/>
              <a:t>Ivan Garnizov・FAU/DFN・ivan.Garnizov@fau.de</a:t>
            </a:r>
            <a:endParaRPr sz="1850" i="1" dirty="0"/>
          </a:p>
          <a:p>
            <a:pPr marL="0" lvl="0" indent="0">
              <a:lnSpc>
                <a:spcPct val="80000"/>
              </a:lnSpc>
              <a:buSzPts val="1850"/>
            </a:pPr>
            <a:r>
              <a:rPr lang="en-GB" dirty="0"/>
              <a:t>2nd European </a:t>
            </a:r>
            <a:r>
              <a:rPr lang="en-GB" dirty="0" err="1"/>
              <a:t>perfSONAR</a:t>
            </a:r>
            <a:r>
              <a:rPr lang="en-GB" dirty="0"/>
              <a:t> Users </a:t>
            </a:r>
            <a:r>
              <a:rPr lang="en-GB" dirty="0" smtClean="0"/>
              <a:t>Workshop, </a:t>
            </a:r>
            <a:r>
              <a:rPr lang="en-GB" dirty="0"/>
              <a:t>April </a:t>
            </a:r>
            <a:r>
              <a:rPr lang="en-GB" dirty="0" smtClean="0"/>
              <a:t>14</a:t>
            </a:r>
            <a:r>
              <a:rPr lang="en-GB" baseline="30000" dirty="0" smtClean="0"/>
              <a:t>th</a:t>
            </a:r>
            <a:r>
              <a:rPr lang="en-GB" dirty="0" smtClean="0"/>
              <a:t> 2021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GB" dirty="0" smtClean="0"/>
              <a:t>Agenda</a:t>
            </a:r>
            <a:br>
              <a:rPr lang="en-GB" dirty="0" smtClean="0"/>
            </a:br>
            <a:endParaRPr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 smtClean="0"/>
              <a:t>Current implementation for GÉANT Operations</a:t>
            </a:r>
            <a:endParaRPr dirty="0"/>
          </a:p>
          <a:p>
            <a:pPr marL="228600" indent="-228600">
              <a:spcBef>
                <a:spcPts val="500"/>
              </a:spcBef>
              <a:buSzPts val="2400"/>
            </a:pPr>
            <a:r>
              <a:rPr lang="en-GB" dirty="0" smtClean="0"/>
              <a:t>Measurement result details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 smtClean="0"/>
              <a:t>Implementation challenges TWAMP</a:t>
            </a:r>
          </a:p>
          <a:p>
            <a:pPr marL="228600" indent="-228600">
              <a:buSzPts val="2800"/>
            </a:pPr>
            <a:r>
              <a:rPr lang="en-GB" dirty="0" smtClean="0"/>
              <a:t>Implementation challenge RTT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 smtClean="0"/>
              <a:t>Future for GÉANT Ops dashboard</a:t>
            </a:r>
          </a:p>
          <a:p>
            <a:pPr marL="228600" indent="-228600">
              <a:buSzPts val="2800"/>
            </a:pPr>
            <a:r>
              <a:rPr lang="en-GB" dirty="0" smtClean="0"/>
              <a:t>Possible </a:t>
            </a:r>
            <a:r>
              <a:rPr lang="en-GB" dirty="0" err="1" smtClean="0"/>
              <a:t>pS</a:t>
            </a:r>
            <a:r>
              <a:rPr lang="en-GB" dirty="0" smtClean="0"/>
              <a:t> future improvements</a:t>
            </a: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339D7454-1DBB-DF41-A206-AB4792FB049C}" type="datetimeyyyy">
              <a:rPr lang="en-US" smtClean="0"/>
              <a:t>2021</a:t>
            </a:fld>
            <a:r>
              <a:rPr lang="en-US" dirty="0"/>
              <a:t> The perfSONAR Project and its Contributors  ・  https://</a:t>
            </a:r>
            <a:r>
              <a:rPr lang="en-US" dirty="0" err="1"/>
              <a:t>www.perfsonar.net</a:t>
            </a:r>
            <a:r>
              <a:rPr lang="en-US" dirty="0"/>
              <a:t>  </a:t>
            </a:r>
            <a:endParaRPr dirty="0"/>
          </a:p>
        </p:txBody>
      </p:sp>
      <p:sp>
        <p:nvSpPr>
          <p:cNvPr id="129" name="Google Shape;129;p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dirty="0"/>
              <a:t>Current implementation</a:t>
            </a:r>
            <a:br>
              <a:rPr lang="en-GB" dirty="0"/>
            </a:br>
            <a:endParaRPr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 smtClean="0"/>
              <a:t>Considerations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37 Juniper routers with TWAMP reflectors to test against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Regular testing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Non-intrusive to the network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GÉANT </a:t>
            </a:r>
            <a:r>
              <a:rPr lang="en-GB" dirty="0" err="1" smtClean="0"/>
              <a:t>pS</a:t>
            </a:r>
            <a:r>
              <a:rPr lang="en-GB" dirty="0" smtClean="0"/>
              <a:t> deployment, benefit of the partners</a:t>
            </a:r>
          </a:p>
          <a:p>
            <a:pPr marL="228600" indent="-228600">
              <a:spcBef>
                <a:spcPts val="0"/>
              </a:spcBef>
              <a:buSzPts val="2800"/>
            </a:pPr>
            <a:endParaRPr lang="en-GB" dirty="0" smtClean="0"/>
          </a:p>
          <a:p>
            <a:pPr marL="228600" indent="-228600">
              <a:spcBef>
                <a:spcPts val="0"/>
              </a:spcBef>
              <a:buSzPts val="2800"/>
            </a:pPr>
            <a:r>
              <a:rPr lang="en-GB" dirty="0" smtClean="0"/>
              <a:t>A dashboard and a measurements history</a:t>
            </a:r>
          </a:p>
          <a:p>
            <a:pPr marL="685800" lvl="1" indent="-228600">
              <a:spcBef>
                <a:spcPts val="0"/>
              </a:spcBef>
              <a:buSzPts val="2800"/>
            </a:pPr>
            <a:endParaRPr lang="en-GB" dirty="0" smtClean="0"/>
          </a:p>
          <a:p>
            <a:pPr marL="228600" indent="-228600">
              <a:spcBef>
                <a:spcPts val="0"/>
              </a:spcBef>
              <a:buSzPts val="2800"/>
            </a:pPr>
            <a:endParaRPr lang="en-GB" dirty="0" smtClean="0"/>
          </a:p>
          <a:p>
            <a:pPr marL="685800" lvl="1" indent="-228600">
              <a:spcBef>
                <a:spcPts val="0"/>
              </a:spcBef>
              <a:buSzPts val="2800"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339D7454-1DBB-DF41-A206-AB4792FB049C}" type="datetimeyyyy">
              <a:rPr lang="en-US" smtClean="0"/>
              <a:t>2021</a:t>
            </a:fld>
            <a:r>
              <a:rPr lang="en-US" dirty="0"/>
              <a:t> The perfSONAR Project and its Contributors  ・  https://</a:t>
            </a:r>
            <a:r>
              <a:rPr lang="en-US" dirty="0" err="1"/>
              <a:t>www.perfsonar.net</a:t>
            </a:r>
            <a:r>
              <a:rPr lang="en-US" dirty="0"/>
              <a:t>  </a:t>
            </a:r>
            <a:endParaRPr dirty="0"/>
          </a:p>
        </p:txBody>
      </p:sp>
      <p:sp>
        <p:nvSpPr>
          <p:cNvPr id="129" name="Google Shape;129;p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461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228600" indent="-228600">
              <a:spcBef>
                <a:spcPts val="500"/>
              </a:spcBef>
              <a:buSzPts val="2400"/>
            </a:pPr>
            <a:r>
              <a:rPr lang="en-GB" dirty="0"/>
              <a:t>Measurement result </a:t>
            </a:r>
            <a:r>
              <a:rPr lang="en-GB" dirty="0" smtClean="0"/>
              <a:t>details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indent="-228600">
              <a:spcBef>
                <a:spcPts val="0"/>
              </a:spcBef>
              <a:buSzPts val="2800"/>
            </a:pPr>
            <a:r>
              <a:rPr lang="en-GB" dirty="0"/>
              <a:t>Misses and expectations on graph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Single </a:t>
            </a:r>
            <a:r>
              <a:rPr lang="en-GB" dirty="0"/>
              <a:t>result </a:t>
            </a:r>
            <a:r>
              <a:rPr lang="en-GB" dirty="0" smtClean="0"/>
              <a:t>for the forward one-way delay and loss measurement</a:t>
            </a:r>
            <a:endParaRPr lang="en-GB" dirty="0"/>
          </a:p>
          <a:p>
            <a:pPr marL="228600" indent="-228600">
              <a:spcBef>
                <a:spcPts val="0"/>
              </a:spcBef>
              <a:buSzPts val="2800"/>
            </a:pPr>
            <a:endParaRPr lang="en-GB" dirty="0" smtClean="0"/>
          </a:p>
          <a:p>
            <a:pPr marL="228600" indent="-228600">
              <a:spcBef>
                <a:spcPts val="0"/>
              </a:spcBef>
              <a:buSzPts val="2800"/>
            </a:pPr>
            <a:r>
              <a:rPr lang="en-GB" dirty="0" smtClean="0"/>
              <a:t>Added RTT tests</a:t>
            </a:r>
            <a:endParaRPr lang="en-GB" dirty="0"/>
          </a:p>
          <a:p>
            <a:pPr marL="228600" lvl="0" indent="-228600">
              <a:spcBef>
                <a:spcPts val="0"/>
              </a:spcBef>
              <a:buSzPts val="2800"/>
            </a:pPr>
            <a:endParaRPr lang="en-GB" dirty="0" smtClean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en-GB" dirty="0" smtClean="0"/>
              <a:t>Comparison </a:t>
            </a:r>
            <a:r>
              <a:rPr lang="en-GB" dirty="0" err="1"/>
              <a:t>LoLa</a:t>
            </a:r>
            <a:r>
              <a:rPr lang="en-GB" dirty="0"/>
              <a:t> </a:t>
            </a:r>
            <a:r>
              <a:rPr lang="en-GB" dirty="0" smtClean="0"/>
              <a:t>team implementation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err="1" smtClean="0"/>
              <a:t>pS</a:t>
            </a:r>
            <a:r>
              <a:rPr lang="en-GB" dirty="0" smtClean="0"/>
              <a:t> based TWAMP</a:t>
            </a:r>
            <a:endParaRPr lang="en-GB"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339D7454-1DBB-DF41-A206-AB4792FB049C}" type="datetimeyyyy">
              <a:rPr lang="en-US" smtClean="0"/>
              <a:t>2021</a:t>
            </a:fld>
            <a:r>
              <a:rPr lang="en-US" dirty="0"/>
              <a:t> The perfSONAR Project and its Contributors  ・  https://</a:t>
            </a:r>
            <a:r>
              <a:rPr lang="en-US" dirty="0" err="1"/>
              <a:t>www.perfsonar.net</a:t>
            </a:r>
            <a:r>
              <a:rPr lang="en-US" dirty="0"/>
              <a:t>  </a:t>
            </a:r>
            <a:endParaRPr dirty="0"/>
          </a:p>
        </p:txBody>
      </p:sp>
      <p:sp>
        <p:nvSpPr>
          <p:cNvPr id="129" name="Google Shape;129;p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396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GB" dirty="0"/>
              <a:t>Implementation </a:t>
            </a:r>
            <a:r>
              <a:rPr lang="en-GB" dirty="0" smtClean="0"/>
              <a:t>challenges: </a:t>
            </a:r>
            <a:r>
              <a:rPr lang="en-GB" dirty="0"/>
              <a:t>TWAMP</a:t>
            </a:r>
            <a:br>
              <a:rPr lang="en-GB" dirty="0"/>
            </a:br>
            <a:endParaRPr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 smtClean="0"/>
              <a:t>TWAMP test type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Latency (only) 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class Normal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err="1" smtClean="0"/>
              <a:t>pS</a:t>
            </a:r>
            <a:r>
              <a:rPr lang="en-GB" dirty="0" smtClean="0"/>
              <a:t> </a:t>
            </a:r>
            <a:r>
              <a:rPr lang="en-GB" dirty="0" err="1" smtClean="0"/>
              <a:t>MaDDash</a:t>
            </a:r>
            <a:r>
              <a:rPr lang="en-GB" dirty="0" smtClean="0"/>
              <a:t>: loss alerts</a:t>
            </a:r>
          </a:p>
          <a:p>
            <a:pPr marL="228600" indent="-228600">
              <a:spcBef>
                <a:spcPts val="0"/>
              </a:spcBef>
              <a:buSzPts val="2800"/>
            </a:pPr>
            <a:endParaRPr lang="en-GB" dirty="0" smtClean="0"/>
          </a:p>
          <a:p>
            <a:pPr marL="228600" indent="-228600">
              <a:spcBef>
                <a:spcPts val="0"/>
              </a:spcBef>
              <a:buSzPts val="2800"/>
            </a:pPr>
            <a:r>
              <a:rPr lang="en-GB" dirty="0" err="1" smtClean="0"/>
              <a:t>pScheduler</a:t>
            </a:r>
            <a:r>
              <a:rPr lang="en-GB" dirty="0" smtClean="0"/>
              <a:t> management challenge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sv-SE" dirty="0"/>
              <a:t>37x (10s + 5s) / 30min = 10min / 30min </a:t>
            </a:r>
            <a:r>
              <a:rPr lang="sv-SE" dirty="0" smtClean="0"/>
              <a:t>= 1 / 3 of the time</a:t>
            </a:r>
            <a:endParaRPr lang="en-GB" dirty="0" smtClean="0"/>
          </a:p>
          <a:p>
            <a:pPr marL="228600" indent="-228600">
              <a:spcBef>
                <a:spcPts val="0"/>
              </a:spcBef>
              <a:buSzPts val="2800"/>
            </a:pPr>
            <a:endParaRPr lang="en-GB" dirty="0" smtClean="0"/>
          </a:p>
          <a:p>
            <a:pPr marL="228600" indent="-228600">
              <a:spcBef>
                <a:spcPts val="0"/>
              </a:spcBef>
              <a:buSzPts val="2800"/>
            </a:pPr>
            <a:r>
              <a:rPr lang="en-GB" dirty="0" err="1" smtClean="0"/>
              <a:t>pSconfig</a:t>
            </a:r>
            <a:r>
              <a:rPr lang="en-GB" dirty="0" smtClean="0"/>
              <a:t> hint on slip time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err="1" smtClean="0"/>
              <a:t>pS</a:t>
            </a:r>
            <a:r>
              <a:rPr lang="en-GB" dirty="0" smtClean="0"/>
              <a:t> </a:t>
            </a:r>
            <a:r>
              <a:rPr lang="en-GB" dirty="0" err="1" smtClean="0"/>
              <a:t>MaDDash</a:t>
            </a:r>
            <a:r>
              <a:rPr lang="en-GB" dirty="0" smtClean="0"/>
              <a:t> stability</a:t>
            </a:r>
          </a:p>
          <a:p>
            <a:pPr marL="0" indent="0">
              <a:spcBef>
                <a:spcPts val="0"/>
              </a:spcBef>
              <a:buSzPts val="2800"/>
              <a:buNone/>
            </a:pPr>
            <a:endParaRPr lang="en-GB" dirty="0" smtClean="0"/>
          </a:p>
          <a:p>
            <a:pPr marL="228600" indent="-228600">
              <a:spcBef>
                <a:spcPts val="0"/>
              </a:spcBef>
              <a:buSzPts val="2800"/>
            </a:pPr>
            <a:r>
              <a:rPr lang="en-GB" dirty="0" smtClean="0"/>
              <a:t>Time synchronisation</a:t>
            </a: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339D7454-1DBB-DF41-A206-AB4792FB049C}" type="datetimeyyyy">
              <a:rPr lang="en-US" smtClean="0"/>
              <a:t>2021</a:t>
            </a:fld>
            <a:r>
              <a:rPr lang="en-US" dirty="0"/>
              <a:t> The perfSONAR Project and its Contributors  ・  https://</a:t>
            </a:r>
            <a:r>
              <a:rPr lang="en-US" dirty="0" err="1"/>
              <a:t>www.perfsonar.net</a:t>
            </a:r>
            <a:r>
              <a:rPr lang="en-US" dirty="0"/>
              <a:t>  </a:t>
            </a:r>
            <a:endParaRPr dirty="0"/>
          </a:p>
        </p:txBody>
      </p:sp>
      <p:sp>
        <p:nvSpPr>
          <p:cNvPr id="129" name="Google Shape;129;p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343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GB" dirty="0"/>
              <a:t>Implementation </a:t>
            </a:r>
            <a:r>
              <a:rPr lang="en-GB" dirty="0" smtClean="0"/>
              <a:t>challenges: </a:t>
            </a:r>
            <a:r>
              <a:rPr lang="en-GB" dirty="0"/>
              <a:t>RTT</a:t>
            </a:r>
            <a:br>
              <a:rPr lang="en-GB" dirty="0"/>
            </a:br>
            <a:endParaRPr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spcBef>
                <a:spcPts val="0"/>
              </a:spcBef>
              <a:buSzPts val="2800"/>
            </a:pPr>
            <a:r>
              <a:rPr lang="en-GB" dirty="0" smtClean="0"/>
              <a:t>RTT </a:t>
            </a:r>
            <a:r>
              <a:rPr lang="en-GB" dirty="0"/>
              <a:t>test type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RTT</a:t>
            </a:r>
            <a:endParaRPr lang="en-GB" dirty="0"/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/>
              <a:t>class </a:t>
            </a:r>
            <a:r>
              <a:rPr lang="en-GB" dirty="0" smtClean="0"/>
              <a:t>Background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err="1" smtClean="0"/>
              <a:t>pS</a:t>
            </a:r>
            <a:r>
              <a:rPr lang="en-GB" dirty="0" smtClean="0"/>
              <a:t> </a:t>
            </a:r>
            <a:r>
              <a:rPr lang="en-GB" dirty="0" err="1" smtClean="0"/>
              <a:t>MaDDash</a:t>
            </a:r>
            <a:r>
              <a:rPr lang="en-GB" dirty="0" smtClean="0"/>
              <a:t>: loss alerts</a:t>
            </a:r>
            <a:endParaRPr lang="en-GB" dirty="0"/>
          </a:p>
          <a:p>
            <a:pPr marL="228600" indent="-228600">
              <a:spcBef>
                <a:spcPts val="0"/>
              </a:spcBef>
              <a:buSzPts val="2800"/>
            </a:pPr>
            <a:endParaRPr lang="en-GB" dirty="0"/>
          </a:p>
          <a:p>
            <a:pPr marL="228600" indent="-228600">
              <a:spcBef>
                <a:spcPts val="0"/>
              </a:spcBef>
              <a:buSzPts val="2800"/>
            </a:pPr>
            <a:r>
              <a:rPr lang="en-GB" dirty="0" err="1" smtClean="0"/>
              <a:t>pSconfig</a:t>
            </a:r>
            <a:r>
              <a:rPr lang="en-GB" dirty="0" smtClean="0"/>
              <a:t> </a:t>
            </a:r>
            <a:r>
              <a:rPr lang="en-GB" dirty="0"/>
              <a:t>management challenge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Number of runs to schedule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37x 6x 24h = 5 328 at </a:t>
            </a:r>
            <a:r>
              <a:rPr lang="en-GB" dirty="0" err="1" smtClean="0"/>
              <a:t>pSconfig</a:t>
            </a:r>
            <a:r>
              <a:rPr lang="en-GB" dirty="0" smtClean="0"/>
              <a:t> run</a:t>
            </a:r>
            <a:endParaRPr lang="en-GB" dirty="0"/>
          </a:p>
          <a:p>
            <a:pPr marL="228600" indent="-228600">
              <a:spcBef>
                <a:spcPts val="0"/>
              </a:spcBef>
              <a:buSzPts val="2800"/>
            </a:pPr>
            <a:endParaRPr lang="en-GB" dirty="0"/>
          </a:p>
          <a:p>
            <a:pPr marL="228600" indent="-228600">
              <a:spcBef>
                <a:spcPts val="0"/>
              </a:spcBef>
              <a:buSzPts val="2800"/>
            </a:pPr>
            <a:r>
              <a:rPr lang="en-GB" dirty="0" smtClean="0"/>
              <a:t>Time synchronisation </a:t>
            </a:r>
            <a:endParaRPr lang="en-GB"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339D7454-1DBB-DF41-A206-AB4792FB049C}" type="datetimeyyyy">
              <a:rPr lang="en-US" smtClean="0"/>
              <a:t>2021</a:t>
            </a:fld>
            <a:r>
              <a:rPr lang="en-US" dirty="0"/>
              <a:t> The perfSONAR Project and its Contributors  ・  https://</a:t>
            </a:r>
            <a:r>
              <a:rPr lang="en-US" dirty="0" err="1"/>
              <a:t>www.perfsonar.net</a:t>
            </a:r>
            <a:r>
              <a:rPr lang="en-US" dirty="0"/>
              <a:t>  </a:t>
            </a:r>
            <a:endParaRPr dirty="0"/>
          </a:p>
        </p:txBody>
      </p:sp>
      <p:sp>
        <p:nvSpPr>
          <p:cNvPr id="129" name="Google Shape;129;p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094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dirty="0"/>
              <a:t>Future for </a:t>
            </a:r>
            <a:r>
              <a:rPr lang="en-GB" dirty="0" smtClean="0"/>
              <a:t>GÉANT </a:t>
            </a:r>
            <a:r>
              <a:rPr lang="en-GB" dirty="0"/>
              <a:t>Ops dashboard</a:t>
            </a:r>
            <a:br>
              <a:rPr lang="en-GB" dirty="0"/>
            </a:br>
            <a:endParaRPr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 smtClean="0"/>
              <a:t>Juniper </a:t>
            </a:r>
            <a:r>
              <a:rPr lang="en-GB" dirty="0" smtClean="0"/>
              <a:t>routers </a:t>
            </a:r>
            <a:r>
              <a:rPr lang="en-GB" dirty="0" smtClean="0"/>
              <a:t>are being upgraded with TWAMP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Measurements </a:t>
            </a:r>
            <a:r>
              <a:rPr lang="en-GB" dirty="0"/>
              <a:t>in between routers </a:t>
            </a:r>
            <a:r>
              <a:rPr lang="en-GB" dirty="0" smtClean="0"/>
              <a:t>only</a:t>
            </a:r>
          </a:p>
          <a:p>
            <a:pPr marL="228600" indent="-228600">
              <a:spcBef>
                <a:spcPts val="0"/>
              </a:spcBef>
              <a:buSzPts val="2800"/>
            </a:pPr>
            <a:endParaRPr lang="en-GB" dirty="0"/>
          </a:p>
          <a:p>
            <a:pPr marL="228600" indent="-228600">
              <a:spcBef>
                <a:spcPts val="0"/>
              </a:spcBef>
              <a:buSzPts val="2800"/>
            </a:pPr>
            <a:r>
              <a:rPr lang="en-GB" dirty="0" smtClean="0"/>
              <a:t>Solution aims at a full map coverage</a:t>
            </a:r>
            <a:endParaRPr lang="en-GB" dirty="0"/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timemap.geant.org/</a:t>
            </a:r>
            <a:r>
              <a:rPr lang="en-GB" dirty="0" smtClean="0"/>
              <a:t> 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err="1" smtClean="0"/>
              <a:t>Grafana</a:t>
            </a:r>
            <a:r>
              <a:rPr lang="en-GB" dirty="0" smtClean="0"/>
              <a:t> + </a:t>
            </a:r>
            <a:r>
              <a:rPr lang="en-GB" dirty="0" err="1" smtClean="0"/>
              <a:t>Elasticsearh</a:t>
            </a:r>
            <a:r>
              <a:rPr lang="en-GB" dirty="0" smtClean="0"/>
              <a:t> / </a:t>
            </a:r>
            <a:r>
              <a:rPr lang="en-GB" dirty="0" err="1" smtClean="0"/>
              <a:t>InfluxDB</a:t>
            </a:r>
            <a:endParaRPr lang="en-GB" dirty="0" smtClean="0"/>
          </a:p>
          <a:p>
            <a:pPr marL="228600" lvl="0" indent="-228600">
              <a:spcBef>
                <a:spcPts val="0"/>
              </a:spcBef>
              <a:buSzPts val="2800"/>
            </a:pPr>
            <a:endParaRPr lang="en-GB" dirty="0" smtClean="0"/>
          </a:p>
          <a:p>
            <a:pPr marL="228600" lvl="0" indent="-228600">
              <a:spcBef>
                <a:spcPts val="0"/>
              </a:spcBef>
              <a:buSzPts val="2800"/>
            </a:pPr>
            <a:endParaRPr lang="en-GB" dirty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en-GB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339D7454-1DBB-DF41-A206-AB4792FB049C}" type="datetimeyyyy">
              <a:rPr lang="en-US" smtClean="0"/>
              <a:t>2021</a:t>
            </a:fld>
            <a:r>
              <a:rPr lang="en-US" dirty="0"/>
              <a:t> The perfSONAR Project and its Contributors  ・  https://</a:t>
            </a:r>
            <a:r>
              <a:rPr lang="en-US" dirty="0" err="1"/>
              <a:t>www.perfsonar.net</a:t>
            </a:r>
            <a:r>
              <a:rPr lang="en-US" dirty="0"/>
              <a:t>  </a:t>
            </a:r>
            <a:endParaRPr dirty="0"/>
          </a:p>
        </p:txBody>
      </p:sp>
      <p:sp>
        <p:nvSpPr>
          <p:cNvPr id="129" name="Google Shape;129;p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784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dirty="0"/>
              <a:t>Possible </a:t>
            </a:r>
            <a:r>
              <a:rPr lang="en-GB" dirty="0" err="1"/>
              <a:t>pS</a:t>
            </a:r>
            <a:r>
              <a:rPr lang="en-GB" dirty="0"/>
              <a:t> future improvements</a:t>
            </a:r>
            <a:br>
              <a:rPr lang="en-GB" dirty="0"/>
            </a:br>
            <a:endParaRPr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dirty="0" smtClean="0"/>
              <a:t>Collection and/or submission of all TWAMP measurement results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err="1" smtClean="0"/>
              <a:t>pScheduler</a:t>
            </a:r>
            <a:r>
              <a:rPr lang="en-GB" dirty="0" smtClean="0"/>
              <a:t> server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err="1" smtClean="0"/>
              <a:t>pScheduler</a:t>
            </a:r>
            <a:r>
              <a:rPr lang="en-GB" dirty="0" smtClean="0"/>
              <a:t> Test plugin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err="1" smtClean="0"/>
              <a:t>pScheduler</a:t>
            </a:r>
            <a:r>
              <a:rPr lang="en-GB" dirty="0" smtClean="0"/>
              <a:t> Archiver plugin</a:t>
            </a:r>
          </a:p>
          <a:p>
            <a:pPr marL="457200" lvl="1" indent="0">
              <a:spcBef>
                <a:spcPts val="0"/>
              </a:spcBef>
              <a:buSzPts val="2800"/>
              <a:buNone/>
            </a:pPr>
            <a:endParaRPr lang="en-GB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smtClean="0"/>
              <a:t>“background-multi</a:t>
            </a:r>
            <a:r>
              <a:rPr lang="en-GB" dirty="0" smtClean="0"/>
              <a:t>” </a:t>
            </a:r>
            <a:r>
              <a:rPr lang="en-GB" dirty="0" smtClean="0"/>
              <a:t>test implementation for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TWAMP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GB" dirty="0" smtClean="0"/>
              <a:t>RTT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339D7454-1DBB-DF41-A206-AB4792FB049C}" type="datetimeyyyy">
              <a:rPr lang="en-US" smtClean="0"/>
              <a:t>2021</a:t>
            </a:fld>
            <a:r>
              <a:rPr lang="en-US" dirty="0"/>
              <a:t> The perfSONAR Project and its Contributors  ・  https://</a:t>
            </a:r>
            <a:r>
              <a:rPr lang="en-US" dirty="0" err="1"/>
              <a:t>www.perfsonar.net</a:t>
            </a:r>
            <a:r>
              <a:rPr lang="en-US" dirty="0"/>
              <a:t>  </a:t>
            </a:r>
            <a:endParaRPr dirty="0"/>
          </a:p>
        </p:txBody>
      </p:sp>
      <p:sp>
        <p:nvSpPr>
          <p:cNvPr id="129" name="Google Shape;129;p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3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"/>
          <p:cNvSpPr txBox="1">
            <a:spLocks noGrp="1"/>
          </p:cNvSpPr>
          <p:nvPr>
            <p:ph type="ctrTitle"/>
          </p:nvPr>
        </p:nvSpPr>
        <p:spPr>
          <a:xfrm>
            <a:off x="6095999" y="1790721"/>
            <a:ext cx="5257801" cy="3599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Calibri"/>
              <a:buNone/>
            </a:pPr>
            <a:r>
              <a:rPr lang="en-US" sz="6400"/>
              <a:t>Thanks!</a:t>
            </a:r>
            <a:r>
              <a:rPr lang="en-US"/>
              <a:t/>
            </a:r>
            <a:br>
              <a:rPr lang="en-US"/>
            </a:br>
            <a:r>
              <a:rPr lang="en-US" sz="3600"/>
              <a:t/>
            </a:r>
            <a:br>
              <a:rPr lang="en-US" sz="3600"/>
            </a:br>
            <a:r>
              <a:rPr lang="en-US" sz="2800" b="0"/>
              <a:t>For more information,</a:t>
            </a:r>
            <a:br>
              <a:rPr lang="en-US" sz="2800" b="0"/>
            </a:br>
            <a:r>
              <a:rPr lang="en-US" sz="2800" b="0"/>
              <a:t>please visit our web site:</a:t>
            </a:r>
            <a:r>
              <a:rPr lang="en-US" sz="2800"/>
              <a:t/>
            </a:r>
            <a:br>
              <a:rPr lang="en-US" sz="2800"/>
            </a:br>
            <a:r>
              <a:rPr lang="en-US" sz="3200"/>
              <a:t>https://www.perfsonar.net</a:t>
            </a:r>
            <a:endParaRPr/>
          </a:p>
        </p:txBody>
      </p:sp>
      <p:sp>
        <p:nvSpPr>
          <p:cNvPr id="169" name="Google Shape;169;p7"/>
          <p:cNvSpPr txBox="1">
            <a:spLocks noGrp="1"/>
          </p:cNvSpPr>
          <p:nvPr>
            <p:ph type="ftr" idx="11"/>
          </p:nvPr>
        </p:nvSpPr>
        <p:spPr>
          <a:xfrm>
            <a:off x="838201" y="6336882"/>
            <a:ext cx="105156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E68DD877-6B89-E645-8E33-E8549EC6896A}" type="datetimeyyyy">
              <a:rPr lang="en-US" smtClean="0"/>
              <a:t>2021</a:t>
            </a:fld>
            <a:r>
              <a:rPr lang="en-US" dirty="0"/>
              <a:t> The perfSONAR Project and its Contributors  ・  Licensed CC BY-SA 4.0  ・  https://</a:t>
            </a:r>
            <a:r>
              <a:rPr lang="en-US" dirty="0" err="1"/>
              <a:t>www.perfsonar.net</a:t>
            </a:r>
            <a:endParaRPr dirty="0"/>
          </a:p>
        </p:txBody>
      </p:sp>
      <p:pic>
        <p:nvPicPr>
          <p:cNvPr id="170" name="Google Shape;17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01486" y="1852863"/>
            <a:ext cx="3188928" cy="315227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7"/>
          <p:cNvSpPr txBox="1"/>
          <p:nvPr/>
        </p:nvSpPr>
        <p:spPr>
          <a:xfrm>
            <a:off x="2001484" y="5195409"/>
            <a:ext cx="3188929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Thanks icon by priyanka from The Noun Project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</Words>
  <Application>Microsoft Office PowerPoint</Application>
  <PresentationFormat>Breitbild</PresentationFormat>
  <Paragraphs>90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pS TWAMP monitoring with Juniper routers</vt:lpstr>
      <vt:lpstr>Agenda </vt:lpstr>
      <vt:lpstr>Current implementation </vt:lpstr>
      <vt:lpstr>Measurement result details </vt:lpstr>
      <vt:lpstr>Implementation challenges: TWAMP </vt:lpstr>
      <vt:lpstr>Implementation challenges: RTT </vt:lpstr>
      <vt:lpstr>Future for GÉANT Ops dashboard </vt:lpstr>
      <vt:lpstr>Possible pS future improvements </vt:lpstr>
      <vt:lpstr>Thanks!  For more information, please visit our web site: https://www.perfsonar.net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Mark Feit</dc:creator>
  <cp:lastModifiedBy>rrze</cp:lastModifiedBy>
  <cp:revision>35</cp:revision>
  <dcterms:created xsi:type="dcterms:W3CDTF">2020-10-09T20:16:01Z</dcterms:created>
  <dcterms:modified xsi:type="dcterms:W3CDTF">2021-04-14T05:28:18Z</dcterms:modified>
</cp:coreProperties>
</file>