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48" r:id="rId3"/>
  </p:sldMasterIdLst>
  <p:notesMasterIdLst>
    <p:notesMasterId r:id="rId10"/>
  </p:notesMasterIdLst>
  <p:sldIdLst>
    <p:sldId id="360" r:id="rId4"/>
    <p:sldId id="364" r:id="rId5"/>
    <p:sldId id="367" r:id="rId6"/>
    <p:sldId id="365" r:id="rId7"/>
    <p:sldId id="366" r:id="rId8"/>
    <p:sldId id="3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3" autoAdjust="0"/>
    <p:restoredTop sz="81703" autoAdjust="0"/>
  </p:normalViewPr>
  <p:slideViewPr>
    <p:cSldViewPr snapToGrid="0">
      <p:cViewPr varScale="1">
        <p:scale>
          <a:sx n="87" d="100"/>
          <a:sy n="87" d="100"/>
        </p:scale>
        <p:origin x="224" y="8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‹nr.›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‹nr.›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‹nr.›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23/04/2020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-16809" y="2412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bg1"/>
                </a:solidFill>
                <a:latin typeface="+mn-lt"/>
              </a:rPr>
              <a:t>SIG-ISM - </a:t>
            </a:r>
            <a:r>
              <a:rPr lang="en-US" sz="2800" b="1" i="1" dirty="0">
                <a:solidFill>
                  <a:schemeClr val="bg1"/>
                </a:solidFill>
                <a:latin typeface="+mn-lt"/>
              </a:rPr>
              <a:t>Online</a:t>
            </a:r>
          </a:p>
          <a:p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dirty="0">
                <a:solidFill>
                  <a:schemeClr val="bg1"/>
                </a:solidFill>
              </a:rPr>
              <a:t>Alf Moens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cap="all" baseline="0" dirty="0">
                <a:solidFill>
                  <a:schemeClr val="bg1"/>
                </a:solidFill>
              </a:rPr>
              <a:t>Chair steering committee SIG-ISM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4465186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olidFill>
                  <a:schemeClr val="bg1"/>
                </a:solidFill>
              </a:rPr>
              <a:t>SIG-ISM/WISE</a:t>
            </a:r>
            <a:r>
              <a:rPr lang="en-US" sz="2000">
                <a:solidFill>
                  <a:schemeClr val="bg1"/>
                </a:solidFill>
                <a:latin typeface="+mn-lt"/>
              </a:rPr>
              <a:t>, </a:t>
            </a:r>
            <a:r>
              <a:rPr lang="en-US" sz="2000" dirty="0">
                <a:solidFill>
                  <a:schemeClr val="bg1"/>
                </a:solidFill>
              </a:rPr>
              <a:t>Online-trilogy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, 23 April</a:t>
            </a:r>
            <a:r>
              <a:rPr lang="en-US" sz="2000" dirty="0">
                <a:solidFill>
                  <a:schemeClr val="bg1"/>
                </a:solidFill>
              </a:rPr>
              <a:t> 2020</a:t>
            </a:r>
          </a:p>
          <a:p>
            <a:r>
              <a:rPr lang="en-US" sz="2000" dirty="0">
                <a:solidFill>
                  <a:schemeClr val="bg1"/>
                </a:solidFill>
              </a:rPr>
              <a:t>15.00 -17.00 CEST</a:t>
            </a:r>
          </a:p>
          <a:p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</a:t>
            </a:r>
            <a:endParaRPr lang="en-US" sz="1000" dirty="0">
              <a:solidFill>
                <a:schemeClr val="bg1"/>
              </a:solidFill>
            </a:endParaRPr>
          </a:p>
          <a:p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11E3A2F0-E2EB-4C47-BD63-D2D13F626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8109" y="3199836"/>
            <a:ext cx="7968124" cy="2640525"/>
          </a:xfrm>
          <a:ln w="57150">
            <a:solidFill>
              <a:srgbClr val="FF0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/>
              <a:t>Online meeting: rules of engagement</a:t>
            </a:r>
          </a:p>
          <a:p>
            <a:r>
              <a:rPr lang="en-GB" dirty="0"/>
              <a:t>Confidentiality: respect personal opinions</a:t>
            </a:r>
          </a:p>
          <a:p>
            <a:r>
              <a:rPr lang="en-GB" dirty="0"/>
              <a:t>No recording!</a:t>
            </a:r>
          </a:p>
          <a:p>
            <a:r>
              <a:rPr lang="en-GB" dirty="0"/>
              <a:t>Stay muted!</a:t>
            </a:r>
          </a:p>
          <a:p>
            <a:r>
              <a:rPr lang="en-GB" dirty="0"/>
              <a:t>Use the ‘Raise hand’ option or the chat</a:t>
            </a:r>
          </a:p>
          <a:p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0F5D763-655D-404B-A72E-BBC08A09B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147" y="1017639"/>
            <a:ext cx="7171711" cy="79917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Welcome to session 3 </a:t>
            </a:r>
            <a:br>
              <a:rPr lang="en-GB" dirty="0"/>
            </a:br>
            <a:r>
              <a:rPr lang="en-GB" dirty="0"/>
              <a:t>of </a:t>
            </a:r>
            <a:br>
              <a:rPr lang="en-GB" dirty="0"/>
            </a:br>
            <a:r>
              <a:rPr lang="en-GB" dirty="0"/>
              <a:t>the SIG-ISM/WISE Online Trilogy April 2020</a:t>
            </a:r>
          </a:p>
        </p:txBody>
      </p:sp>
    </p:spTree>
    <p:extLst>
      <p:ext uri="{BB962C8B-B14F-4D97-AF65-F5344CB8AC3E}">
        <p14:creationId xmlns:p14="http://schemas.microsoft.com/office/powerpoint/2010/main" val="1556330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8718A24-93B6-9F41-8DDD-95FE51660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589292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Platform for security officers</a:t>
            </a:r>
          </a:p>
          <a:p>
            <a:r>
              <a:rPr lang="en-GB" dirty="0"/>
              <a:t>Security policy and organisation, main focus on NRENs</a:t>
            </a:r>
          </a:p>
          <a:p>
            <a:r>
              <a:rPr lang="en-GB" dirty="0"/>
              <a:t>Steering Committee</a:t>
            </a:r>
          </a:p>
          <a:p>
            <a:pPr lvl="1"/>
            <a:r>
              <a:rPr lang="en-GB" dirty="0"/>
              <a:t>Alf Moens (SURFnet – chair), Rolf Sture Norman (</a:t>
            </a:r>
            <a:r>
              <a:rPr lang="en-GB" dirty="0" err="1"/>
              <a:t>Uninett</a:t>
            </a:r>
            <a:r>
              <a:rPr lang="en-GB" dirty="0"/>
              <a:t>), James Davis (JISC) , </a:t>
            </a:r>
            <a:r>
              <a:rPr lang="en-GB" dirty="0" err="1"/>
              <a:t>Urpo</a:t>
            </a:r>
            <a:r>
              <a:rPr lang="en-GB" dirty="0"/>
              <a:t> Kaila (CSC), </a:t>
            </a:r>
            <a:r>
              <a:rPr lang="en-GB" dirty="0" err="1"/>
              <a:t>Sigita</a:t>
            </a:r>
            <a:r>
              <a:rPr lang="en-GB" dirty="0"/>
              <a:t> </a:t>
            </a:r>
            <a:r>
              <a:rPr lang="en-GB" dirty="0" err="1"/>
              <a:t>Jurkynaite</a:t>
            </a:r>
            <a:r>
              <a:rPr lang="en-GB" dirty="0"/>
              <a:t> (GÉANT – </a:t>
            </a:r>
            <a:r>
              <a:rPr lang="en-GB" dirty="0" err="1"/>
              <a:t>coördinator</a:t>
            </a:r>
            <a:r>
              <a:rPr lang="en-GB" dirty="0"/>
              <a:t>)</a:t>
            </a:r>
          </a:p>
          <a:p>
            <a:r>
              <a:rPr lang="en-GB" dirty="0"/>
              <a:t>Mailing list and wiki</a:t>
            </a:r>
          </a:p>
          <a:p>
            <a:endParaRPr lang="en-GB" dirty="0"/>
          </a:p>
          <a:p>
            <a:r>
              <a:rPr lang="en-GB" dirty="0"/>
              <a:t>Other communities</a:t>
            </a:r>
          </a:p>
          <a:p>
            <a:pPr lvl="1"/>
            <a:r>
              <a:rPr lang="en-GB" dirty="0"/>
              <a:t>WISE</a:t>
            </a:r>
          </a:p>
          <a:p>
            <a:pPr lvl="1"/>
            <a:r>
              <a:rPr lang="en-GB" dirty="0"/>
              <a:t>TF-CSIRT, FIRST</a:t>
            </a:r>
          </a:p>
          <a:p>
            <a:pPr lvl="1"/>
            <a:r>
              <a:rPr lang="en-GB" dirty="0"/>
              <a:t>Global NREN CEO Forum Security group</a:t>
            </a:r>
          </a:p>
          <a:p>
            <a:r>
              <a:rPr lang="en-GB" dirty="0"/>
              <a:t>Joint activities</a:t>
            </a:r>
          </a:p>
          <a:p>
            <a:pPr lvl="1"/>
            <a:r>
              <a:rPr lang="en-GB" dirty="0"/>
              <a:t>GN4-3 WP8 Security</a:t>
            </a:r>
          </a:p>
          <a:p>
            <a:pPr lvl="1"/>
            <a:r>
              <a:rPr lang="en-GB" dirty="0"/>
              <a:t>Security day at TNC</a:t>
            </a:r>
          </a:p>
          <a:p>
            <a:pPr lvl="1"/>
            <a:r>
              <a:rPr lang="en-GB" dirty="0"/>
              <a:t>SCCC: </a:t>
            </a:r>
            <a:r>
              <a:rPr lang="nl-NL" dirty="0"/>
              <a:t>Security Communications Challenge </a:t>
            </a:r>
            <a:r>
              <a:rPr lang="nl-NL" dirty="0" err="1"/>
              <a:t>Coordination</a:t>
            </a:r>
            <a:r>
              <a:rPr lang="nl-NL" dirty="0"/>
              <a:t> </a:t>
            </a:r>
            <a:r>
              <a:rPr lang="nl-NL" dirty="0" err="1"/>
              <a:t>Working</a:t>
            </a:r>
            <a:r>
              <a:rPr lang="nl-NL" dirty="0"/>
              <a:t> Group</a:t>
            </a:r>
            <a:endParaRPr lang="en-GB" dirty="0"/>
          </a:p>
          <a:p>
            <a:pPr lvl="1"/>
            <a:r>
              <a:rPr lang="en-GB" dirty="0"/>
              <a:t>CLAW: Crisis </a:t>
            </a:r>
            <a:r>
              <a:rPr lang="en-GB" dirty="0" err="1"/>
              <a:t>exercisis</a:t>
            </a:r>
            <a:r>
              <a:rPr lang="en-GB" dirty="0"/>
              <a:t>, train-the-trainer, crisis management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CF01217-3563-1D48-9285-B6D1D5ABA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Introduction SIG-ISM</a:t>
            </a:r>
          </a:p>
        </p:txBody>
      </p:sp>
    </p:spTree>
    <p:extLst>
      <p:ext uri="{BB962C8B-B14F-4D97-AF65-F5344CB8AC3E}">
        <p14:creationId xmlns:p14="http://schemas.microsoft.com/office/powerpoint/2010/main" val="3765632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5501E83-C2F8-3243-85CA-7AD30D506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Agenda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CA037813-2943-224C-A8D0-64D9087932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236086"/>
              </p:ext>
            </p:extLst>
          </p:nvPr>
        </p:nvGraphicFramePr>
        <p:xfrm>
          <a:off x="889000" y="1583277"/>
          <a:ext cx="9583056" cy="4302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9061">
                  <a:extLst>
                    <a:ext uri="{9D8B030D-6E8A-4147-A177-3AD203B41FA5}">
                      <a16:colId xmlns:a16="http://schemas.microsoft.com/office/drawing/2014/main" val="997114138"/>
                    </a:ext>
                  </a:extLst>
                </a:gridCol>
                <a:gridCol w="5049643">
                  <a:extLst>
                    <a:ext uri="{9D8B030D-6E8A-4147-A177-3AD203B41FA5}">
                      <a16:colId xmlns:a16="http://schemas.microsoft.com/office/drawing/2014/main" val="4262251825"/>
                    </a:ext>
                  </a:extLst>
                </a:gridCol>
                <a:gridCol w="3194352">
                  <a:extLst>
                    <a:ext uri="{9D8B030D-6E8A-4147-A177-3AD203B41FA5}">
                      <a16:colId xmlns:a16="http://schemas.microsoft.com/office/drawing/2014/main" val="4236637362"/>
                    </a:ext>
                  </a:extLst>
                </a:gridCol>
              </a:tblGrid>
              <a:tr h="41011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536373"/>
                  </a:ext>
                </a:extLst>
              </a:tr>
              <a:tr h="410110">
                <a:tc>
                  <a:txBody>
                    <a:bodyPr/>
                    <a:lstStyle/>
                    <a:p>
                      <a:r>
                        <a:rPr lang="en-GB" dirty="0"/>
                        <a:t>!5.00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Welcome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Alf Moens (SURFnet)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1975375"/>
                  </a:ext>
                </a:extLst>
              </a:tr>
              <a:tr h="410110">
                <a:tc>
                  <a:txBody>
                    <a:bodyPr/>
                    <a:lstStyle/>
                    <a:p>
                      <a:r>
                        <a:rPr lang="en-GB" dirty="0"/>
                        <a:t>15.05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Introduction SIG-ISM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Alf Moens (SURFnet)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8690402"/>
                  </a:ext>
                </a:extLst>
              </a:tr>
              <a:tr h="410110">
                <a:tc>
                  <a:txBody>
                    <a:bodyPr/>
                    <a:lstStyle/>
                    <a:p>
                      <a:r>
                        <a:rPr lang="en-GB" dirty="0"/>
                        <a:t>15.20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Security baseline for NRENs, project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Michael Schmidt (LRZ)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611657"/>
                  </a:ext>
                </a:extLst>
              </a:tr>
              <a:tr h="1021712">
                <a:tc>
                  <a:txBody>
                    <a:bodyPr/>
                    <a:lstStyle/>
                    <a:p>
                      <a:r>
                        <a:rPr lang="en-GB" dirty="0"/>
                        <a:t>15.35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Business Continuity </a:t>
                      </a:r>
                      <a:r>
                        <a:rPr lang="nl-NL" dirty="0" err="1"/>
                        <a:t>Recommendations</a:t>
                      </a:r>
                      <a:r>
                        <a:rPr lang="nl-NL" dirty="0"/>
                        <a:t>: project update + feedback </a:t>
                      </a:r>
                      <a:r>
                        <a:rPr lang="nl-NL" dirty="0" err="1"/>
                        <a:t>session</a:t>
                      </a:r>
                      <a:r>
                        <a:rPr lang="nl-NL" dirty="0"/>
                        <a:t> 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Vladislav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Bidikov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and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Anastas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Mishev</a:t>
                      </a:r>
                      <a:r>
                        <a:rPr lang="nl-NL" dirty="0"/>
                        <a:t> (Ss. Cyril </a:t>
                      </a:r>
                      <a:r>
                        <a:rPr lang="nl-NL" dirty="0" err="1"/>
                        <a:t>and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Methodius</a:t>
                      </a:r>
                      <a:r>
                        <a:rPr lang="nl-NL" dirty="0"/>
                        <a:t> University in Skopje)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019292"/>
                  </a:ext>
                </a:extLst>
              </a:tr>
              <a:tr h="410110">
                <a:tc>
                  <a:txBody>
                    <a:bodyPr/>
                    <a:lstStyle/>
                    <a:p>
                      <a:r>
                        <a:rPr lang="en-GB" dirty="0"/>
                        <a:t>16.00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NREN Risk / </a:t>
                      </a:r>
                      <a:r>
                        <a:rPr lang="nl-NL" dirty="0" err="1"/>
                        <a:t>Threat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discussion</a:t>
                      </a:r>
                      <a:r>
                        <a:rPr lang="nl-NL" dirty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Nicole Harris (GÉANT)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532186"/>
                  </a:ext>
                </a:extLst>
              </a:tr>
              <a:tr h="410110">
                <a:tc>
                  <a:txBody>
                    <a:bodyPr/>
                    <a:lstStyle/>
                    <a:p>
                      <a:r>
                        <a:rPr lang="en-GB" dirty="0"/>
                        <a:t>16.25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GN4-3 Security </a:t>
                      </a:r>
                      <a:r>
                        <a:rPr lang="nl-NL" dirty="0" err="1"/>
                        <a:t>work</a:t>
                      </a:r>
                      <a:r>
                        <a:rPr lang="nl-NL" dirty="0"/>
                        <a:t> package update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Sigita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Jurkynaite</a:t>
                      </a:r>
                      <a:r>
                        <a:rPr lang="nl-NL" dirty="0"/>
                        <a:t> (GÉANT)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630213"/>
                  </a:ext>
                </a:extLst>
              </a:tr>
              <a:tr h="410110">
                <a:tc>
                  <a:txBody>
                    <a:bodyPr/>
                    <a:lstStyle/>
                    <a:p>
                      <a:r>
                        <a:rPr lang="en-GB" dirty="0"/>
                        <a:t>16.40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Round</a:t>
                      </a:r>
                      <a:r>
                        <a:rPr lang="nl-NL" dirty="0"/>
                        <a:t> up, </a:t>
                      </a:r>
                      <a:r>
                        <a:rPr lang="nl-NL" dirty="0" err="1"/>
                        <a:t>future</a:t>
                      </a:r>
                      <a:r>
                        <a:rPr lang="nl-NL" dirty="0"/>
                        <a:t> meetings, </a:t>
                      </a:r>
                      <a:r>
                        <a:rPr lang="nl-NL" dirty="0" err="1"/>
                        <a:t>conclusions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Alf Moens (SURFnet)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5987527"/>
                  </a:ext>
                </a:extLst>
              </a:tr>
              <a:tr h="410110">
                <a:tc>
                  <a:txBody>
                    <a:bodyPr/>
                    <a:lstStyle/>
                    <a:p>
                      <a:r>
                        <a:rPr lang="en-GB" dirty="0"/>
                        <a:t>17.00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045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4246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9B469738-27C1-C14F-B787-5FEB60D2C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Safe-the-date: SIG-ISM/WISE London, October 2020</a:t>
            </a:r>
          </a:p>
          <a:p>
            <a:endParaRPr lang="en-GB" dirty="0"/>
          </a:p>
          <a:p>
            <a:r>
              <a:rPr lang="en-GB" dirty="0"/>
              <a:t>Any other business? </a:t>
            </a:r>
          </a:p>
          <a:p>
            <a:endParaRPr lang="en-GB" dirty="0"/>
          </a:p>
          <a:p>
            <a:r>
              <a:rPr lang="en-GB" dirty="0"/>
              <a:t>Share your story! Share your pains!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4BCE10A-3B37-8441-AFC0-571DC2880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What’s next?</a:t>
            </a:r>
          </a:p>
        </p:txBody>
      </p:sp>
    </p:spTree>
    <p:extLst>
      <p:ext uri="{BB962C8B-B14F-4D97-AF65-F5344CB8AC3E}">
        <p14:creationId xmlns:p14="http://schemas.microsoft.com/office/powerpoint/2010/main" val="823008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23/04/2020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658</TotalTime>
  <Words>372</Words>
  <Application>Microsoft Macintosh PowerPoint</Application>
  <PresentationFormat>Breedbeeld</PresentationFormat>
  <Paragraphs>81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3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Custom Design</vt:lpstr>
      <vt:lpstr>1_Custom Design</vt:lpstr>
      <vt:lpstr>Office Theme</vt:lpstr>
      <vt:lpstr>PowerPoint-presentatie</vt:lpstr>
      <vt:lpstr>Welcome to session 3  of  the SIG-ISM/WISE Online Trilogy April 2020</vt:lpstr>
      <vt:lpstr>Introduction SIG-ISM</vt:lpstr>
      <vt:lpstr>Agenda</vt:lpstr>
      <vt:lpstr>What’s next?</vt:lpstr>
      <vt:lpstr>PowerPoint-presentatie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Alf Moens</cp:lastModifiedBy>
  <cp:revision>65</cp:revision>
  <dcterms:created xsi:type="dcterms:W3CDTF">2018-03-16T12:13:33Z</dcterms:created>
  <dcterms:modified xsi:type="dcterms:W3CDTF">2020-04-23T12:50:23Z</dcterms:modified>
</cp:coreProperties>
</file>