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85684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370608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687021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511591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069548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246291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244738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5881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50775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13152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21830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240680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5589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62382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0804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214720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18806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756F3F9-FB1A-EE47-8033-D552F27F9EA9}" type="datetimeFigureOut">
              <a:rPr lang="en-MK" smtClean="0"/>
              <a:t>4/22/20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8B5BEAD-8D89-D847-B2C3-2373AB5189EE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8925614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F879F-08BC-F245-85CD-F06CE6BB35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Business Continuity MANAGEMENT  Recommendations: project update + feedback session </a:t>
            </a:r>
            <a:br>
              <a:rPr lang="en-US" dirty="0"/>
            </a:br>
            <a:endParaRPr lang="en-MK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6DE2D6-CC07-B84A-AA2A-EA313DFA47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Vladislav </a:t>
            </a:r>
            <a:r>
              <a:rPr lang="en-US" dirty="0" err="1"/>
              <a:t>Bidikov</a:t>
            </a:r>
            <a:r>
              <a:rPr lang="en-US" dirty="0"/>
              <a:t>, Anastas Mishev - Ss. Cyril and Methodius University in Skopje/</a:t>
            </a:r>
            <a:r>
              <a:rPr lang="en-US" dirty="0" err="1"/>
              <a:t>MARNet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462613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198E6-A4E9-3641-9262-E77302107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K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98B56-5011-0248-A3A2-960571A2E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K" dirty="0"/>
              <a:t>Business continuity management in general</a:t>
            </a:r>
          </a:p>
          <a:p>
            <a:r>
              <a:rPr lang="en-MK" dirty="0"/>
              <a:t>GN4-3, WP8T1</a:t>
            </a:r>
          </a:p>
          <a:p>
            <a:r>
              <a:rPr lang="en-MK" dirty="0"/>
              <a:t>Starting point</a:t>
            </a:r>
          </a:p>
          <a:p>
            <a:r>
              <a:rPr lang="en-MK" dirty="0"/>
              <a:t>Business continutiy recom</a:t>
            </a:r>
            <a:r>
              <a:rPr lang="en-US" dirty="0"/>
              <a:t>m</a:t>
            </a:r>
            <a:r>
              <a:rPr lang="en-MK" dirty="0"/>
              <a:t>endations framework proposal</a:t>
            </a:r>
          </a:p>
          <a:p>
            <a:r>
              <a:rPr lang="en-MK" dirty="0"/>
              <a:t>Feedback from the participants</a:t>
            </a:r>
          </a:p>
          <a:p>
            <a:r>
              <a:rPr lang="en-MK" dirty="0"/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3146235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62E42-2AD5-084F-B2D6-10C4A7584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K" dirty="0"/>
              <a:t>Business continuity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37EB8-E096-AA4B-A519-8992BECB5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Business continuity management is a critical process that ensures your company maintains normal business operations during a disaster with minimal disruption.</a:t>
            </a:r>
          </a:p>
          <a:p>
            <a:r>
              <a:rPr lang="en-US" dirty="0"/>
              <a:t>Business continuity management includes advanced planning and preparation of an organization to maintaining business functions or quickly resuming after a disaster has occurred.</a:t>
            </a:r>
          </a:p>
          <a:p>
            <a:endParaRPr lang="en-US" dirty="0"/>
          </a:p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2025040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C45C5-ACFA-1445-BB21-5146EC85F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K" dirty="0"/>
              <a:t>GN4-3, WP8T1.4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816C7-D48A-274D-BA58-15A13B3805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Business Continuity Recommendations (for GEANT and member organizations)</a:t>
            </a:r>
          </a:p>
          <a:p>
            <a:r>
              <a:rPr lang="en-US" dirty="0"/>
              <a:t>Aim: Creating a set of recommendations for NRENs of what needs to be in place to ensure Business Continuity. </a:t>
            </a:r>
          </a:p>
          <a:p>
            <a:pPr lvl="1"/>
            <a:r>
              <a:rPr lang="en-US" dirty="0"/>
              <a:t>Status analysis/investigation on what NRENs already have/do in terms of Incident Management and Data protection, collecting best </a:t>
            </a:r>
            <a:r>
              <a:rPr lang="en-US" dirty="0" err="1"/>
              <a:t>practises</a:t>
            </a:r>
            <a:r>
              <a:rPr lang="en-US" dirty="0"/>
              <a:t>, taking existing incident management approaches e.g. TF-CSIRT, SIRTFI, CERT-Community, incl. process-supporting tools into consideration</a:t>
            </a:r>
          </a:p>
          <a:p>
            <a:pPr lvl="1"/>
            <a:r>
              <a:rPr lang="en-US" dirty="0"/>
              <a:t>Requirements analysis: planning, conducting workshops and analytical work regarding compliance, privacy, cross </a:t>
            </a:r>
            <a:r>
              <a:rPr lang="en-US" dirty="0" err="1"/>
              <a:t>organisational</a:t>
            </a:r>
            <a:r>
              <a:rPr lang="en-US" dirty="0"/>
              <a:t> processes, supporting tools, potential interface to process reporting, etc. </a:t>
            </a:r>
          </a:p>
          <a:p>
            <a:pPr lvl="1"/>
            <a:r>
              <a:rPr lang="en-US" dirty="0"/>
              <a:t>Derive a resolution to fulfil the requirements: define and reconcile potential processes/workflows, cross </a:t>
            </a:r>
            <a:r>
              <a:rPr lang="en-US" dirty="0" err="1"/>
              <a:t>organisational</a:t>
            </a:r>
            <a:r>
              <a:rPr lang="en-US" dirty="0"/>
              <a:t> operational aspects, interconnection of process supporting tools necessary for NREN Business Continuity </a:t>
            </a:r>
          </a:p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2159754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EED34-7B02-6246-AFB6-FF17D94DD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K" dirty="0"/>
              <a:t>The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D4417-8EE4-1E4B-9EC6-D7FA5EF963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K" dirty="0"/>
              <a:t>Analyse the standards, best practices and other sources</a:t>
            </a:r>
          </a:p>
          <a:p>
            <a:r>
              <a:rPr lang="en-MK" dirty="0"/>
              <a:t>Define two separate threads, Risk management and Service operations</a:t>
            </a:r>
          </a:p>
          <a:p>
            <a:r>
              <a:rPr lang="en-MK" dirty="0"/>
              <a:t>Derive the initial framework document</a:t>
            </a:r>
          </a:p>
          <a:p>
            <a:r>
              <a:rPr lang="en-MK" dirty="0"/>
              <a:t>Distribute the document withing the select set of diverse NRENs for comments</a:t>
            </a:r>
          </a:p>
          <a:p>
            <a:r>
              <a:rPr lang="en-MK" dirty="0"/>
              <a:t>Implement the comments to produce a new version of the framework</a:t>
            </a:r>
          </a:p>
          <a:p>
            <a:r>
              <a:rPr lang="en-MK" dirty="0"/>
              <a:t>Integrate the BCM relationship with IT</a:t>
            </a:r>
          </a:p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921273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E2CF4-8BDD-A24B-9AC1-964CC81EA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K" dirty="0"/>
              <a:t>Starting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CB175-B4C9-E640-A1A1-0D2421953B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K" dirty="0"/>
              <a:t>Standards</a:t>
            </a:r>
          </a:p>
          <a:p>
            <a:pPr lvl="1"/>
            <a:r>
              <a:rPr lang="en-MK" dirty="0"/>
              <a:t>ISO 22301</a:t>
            </a:r>
            <a:endParaRPr lang="en-US" dirty="0"/>
          </a:p>
          <a:p>
            <a:pPr lvl="1"/>
            <a:r>
              <a:rPr lang="en-US" dirty="0"/>
              <a:t>ISO 22318</a:t>
            </a:r>
          </a:p>
          <a:p>
            <a:pPr lvl="1"/>
            <a:r>
              <a:rPr lang="en-US" dirty="0"/>
              <a:t>ITIL</a:t>
            </a:r>
            <a:endParaRPr lang="en-MK" dirty="0"/>
          </a:p>
          <a:p>
            <a:r>
              <a:rPr lang="en-MK" dirty="0"/>
              <a:t>NREN best practices</a:t>
            </a:r>
          </a:p>
          <a:p>
            <a:r>
              <a:rPr lang="en-MK"/>
              <a:t>Trusted introducer </a:t>
            </a:r>
            <a:endParaRPr lang="en-MK" dirty="0"/>
          </a:p>
          <a:p>
            <a:r>
              <a:rPr lang="en-MK" dirty="0"/>
              <a:t>WP8T2, Security baseline</a:t>
            </a:r>
            <a:r>
              <a:rPr lang="en-US" dirty="0"/>
              <a:t> </a:t>
            </a:r>
          </a:p>
          <a:p>
            <a:r>
              <a:rPr lang="en-MK" dirty="0"/>
              <a:t>Compendium and other GEANT collected data</a:t>
            </a:r>
          </a:p>
        </p:txBody>
      </p:sp>
    </p:spTree>
    <p:extLst>
      <p:ext uri="{BB962C8B-B14F-4D97-AF65-F5344CB8AC3E}">
        <p14:creationId xmlns:p14="http://schemas.microsoft.com/office/powerpoint/2010/main" val="2541098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A4DAC-EDCE-6241-B5EA-55027CB8F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K" dirty="0"/>
              <a:t>Business continutiy recom</a:t>
            </a:r>
            <a:r>
              <a:rPr lang="en-US" dirty="0"/>
              <a:t>m</a:t>
            </a:r>
            <a:r>
              <a:rPr lang="en-MK" dirty="0"/>
              <a:t>endations framework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06489-5DA0-8C47-9A03-ADF2AC848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541762"/>
          </a:xfrm>
        </p:spPr>
        <p:txBody>
          <a:bodyPr>
            <a:normAutofit fontScale="85000" lnSpcReduction="20000"/>
          </a:bodyPr>
          <a:lstStyle/>
          <a:p>
            <a:r>
              <a:rPr lang="en-MK" dirty="0"/>
              <a:t>Introduce the BCM</a:t>
            </a:r>
          </a:p>
          <a:p>
            <a:r>
              <a:rPr lang="en-MK" dirty="0"/>
              <a:t>Provide a extensive set of term and definitions, related to BCM and risk management</a:t>
            </a:r>
          </a:p>
          <a:p>
            <a:r>
              <a:rPr lang="en-MK" dirty="0"/>
              <a:t>Define the BCM framework</a:t>
            </a:r>
          </a:p>
          <a:p>
            <a:pPr lvl="1"/>
            <a:r>
              <a:rPr lang="en-MK" dirty="0"/>
              <a:t>Proposed structure</a:t>
            </a:r>
          </a:p>
          <a:p>
            <a:pPr lvl="1"/>
            <a:r>
              <a:rPr lang="en-MK" dirty="0"/>
              <a:t>Maturity levels</a:t>
            </a:r>
          </a:p>
          <a:p>
            <a:r>
              <a:rPr lang="en-MK" dirty="0"/>
              <a:t>Framework details</a:t>
            </a:r>
          </a:p>
          <a:p>
            <a:pPr lvl="1"/>
            <a:r>
              <a:rPr lang="en-MK" dirty="0"/>
              <a:t>Risk management</a:t>
            </a:r>
          </a:p>
          <a:p>
            <a:pPr lvl="1"/>
            <a:r>
              <a:rPr lang="en-MK" dirty="0"/>
              <a:t>Service operations</a:t>
            </a:r>
          </a:p>
          <a:p>
            <a:r>
              <a:rPr lang="en-MK" dirty="0"/>
              <a:t>Implementation guides</a:t>
            </a:r>
          </a:p>
          <a:p>
            <a:r>
              <a:rPr lang="en-MK" dirty="0"/>
              <a:t>Further reading</a:t>
            </a:r>
          </a:p>
          <a:p>
            <a:r>
              <a:rPr lang="en-MK" dirty="0"/>
              <a:t>B</a:t>
            </a:r>
            <a:r>
              <a:rPr lang="en-US" dirty="0"/>
              <a:t>e</a:t>
            </a:r>
            <a:r>
              <a:rPr lang="en-MK" dirty="0"/>
              <a:t>st practices and technology examples</a:t>
            </a:r>
          </a:p>
          <a:p>
            <a:pPr lvl="1"/>
            <a:r>
              <a:rPr lang="en-MK" dirty="0"/>
              <a:t>Azure</a:t>
            </a:r>
          </a:p>
          <a:p>
            <a:pPr lvl="1"/>
            <a:r>
              <a:rPr lang="en-MK" dirty="0"/>
              <a:t>FCSE best practices</a:t>
            </a:r>
          </a:p>
          <a:p>
            <a:pPr lvl="1"/>
            <a:r>
              <a:rPr lang="en-MK" dirty="0"/>
              <a:t>Any other interested contributors to best practices</a:t>
            </a:r>
          </a:p>
          <a:p>
            <a:pPr lvl="1"/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566174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8CB95-02E4-EE4F-8DBB-7DF5C15A8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K" dirty="0"/>
              <a:t>Feedback from the participants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78FE6C-E66F-2A43-931C-BA45AA8E5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K" dirty="0"/>
              <a:t>What do you think abou the idea?</a:t>
            </a:r>
          </a:p>
          <a:p>
            <a:r>
              <a:rPr lang="en-MK" dirty="0"/>
              <a:t>Comments on the proposed process?</a:t>
            </a:r>
          </a:p>
          <a:p>
            <a:r>
              <a:rPr lang="en-MK" dirty="0"/>
              <a:t>Comments on the proposed content?</a:t>
            </a:r>
          </a:p>
          <a:p>
            <a:r>
              <a:rPr lang="en-MK" dirty="0"/>
              <a:t>Best practises to share with us and other NRENs?</a:t>
            </a:r>
          </a:p>
          <a:p>
            <a:r>
              <a:rPr lang="en-MK" dirty="0"/>
              <a:t>Willing to review and comment on the first version of the document?</a:t>
            </a:r>
          </a:p>
          <a:p>
            <a:r>
              <a:rPr lang="en-MK"/>
              <a:t>We will share with the SIG-ISM communitu an editable link (probably Google Docs) with the working version for comments on the text itself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384863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87F7D-7741-E145-A925-78DB8ACB8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K" dirty="0"/>
              <a:t>q&amp;a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0562C-DD6D-914E-A3BD-F1C1269179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6412267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{43733D40-4DCB-6A4D-AE7B-64C6D2137297}tf10001058</Template>
  <TotalTime>68</TotalTime>
  <Words>454</Words>
  <Application>Microsoft Macintosh PowerPoint</Application>
  <PresentationFormat>Widescreen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Celestial</vt:lpstr>
      <vt:lpstr>Business Continuity MANAGEMENT  Recommendations: project update + feedback session  </vt:lpstr>
      <vt:lpstr>Agenda</vt:lpstr>
      <vt:lpstr>Business continuity </vt:lpstr>
      <vt:lpstr>GN4-3, WP8T1.4</vt:lpstr>
      <vt:lpstr>The process</vt:lpstr>
      <vt:lpstr>Starting point</vt:lpstr>
      <vt:lpstr>Business continutiy recommendations framework proposal</vt:lpstr>
      <vt:lpstr>Feedback from the participants</vt:lpstr>
      <vt:lpstr>q&amp;a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Continuity Recommendations: project update + feedback session  </dc:title>
  <dc:creator>Anastas Mishev</dc:creator>
  <cp:lastModifiedBy>Anastas Mishev</cp:lastModifiedBy>
  <cp:revision>10</cp:revision>
  <dcterms:created xsi:type="dcterms:W3CDTF">2020-04-20T18:34:40Z</dcterms:created>
  <dcterms:modified xsi:type="dcterms:W3CDTF">2020-04-22T13:41:12Z</dcterms:modified>
</cp:coreProperties>
</file>