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80" r:id="rId3"/>
    <p:sldMasterId id="2147483681" r:id="rId4"/>
    <p:sldMasterId id="2147483682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6858000" cx="12192000"/>
  <p:notesSz cx="6858000" cy="9144000"/>
  <p:embeddedFontLst>
    <p:embeddedFont>
      <p:font typeface="Roboto Thin"/>
      <p:regular r:id="rId20"/>
      <p:bold r:id="rId21"/>
      <p:italic r:id="rId22"/>
      <p:boldItalic r:id="rId23"/>
    </p:embeddedFont>
    <p:embeddedFont>
      <p:font typeface="Roboto Medium"/>
      <p:regular r:id="rId24"/>
      <p:bold r:id="rId25"/>
      <p:italic r:id="rId26"/>
      <p:boldItalic r:id="rId27"/>
    </p:embeddedFont>
    <p:embeddedFont>
      <p:font typeface="Roboto"/>
      <p:regular r:id="rId28"/>
      <p:bold r:id="rId29"/>
      <p:italic r:id="rId30"/>
      <p:boldItalic r:id="rId3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obotoThin-regular.fntdata"/><Relationship Id="rId22" Type="http://schemas.openxmlformats.org/officeDocument/2006/relationships/font" Target="fonts/RobotoThin-italic.fntdata"/><Relationship Id="rId21" Type="http://schemas.openxmlformats.org/officeDocument/2006/relationships/font" Target="fonts/RobotoThin-bold.fntdata"/><Relationship Id="rId24" Type="http://schemas.openxmlformats.org/officeDocument/2006/relationships/font" Target="fonts/RobotoMedium-regular.fntdata"/><Relationship Id="rId23" Type="http://schemas.openxmlformats.org/officeDocument/2006/relationships/font" Target="fonts/RobotoThin-boldItalic.fntdata"/><Relationship Id="rId1" Type="http://schemas.openxmlformats.org/officeDocument/2006/relationships/theme" Target="theme/theme4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3.xml"/><Relationship Id="rId26" Type="http://schemas.openxmlformats.org/officeDocument/2006/relationships/font" Target="fonts/RobotoMedium-italic.fntdata"/><Relationship Id="rId25" Type="http://schemas.openxmlformats.org/officeDocument/2006/relationships/font" Target="fonts/RobotoMedium-bold.fntdata"/><Relationship Id="rId28" Type="http://schemas.openxmlformats.org/officeDocument/2006/relationships/font" Target="fonts/Roboto-regular.fntdata"/><Relationship Id="rId27" Type="http://schemas.openxmlformats.org/officeDocument/2006/relationships/font" Target="fonts/RobotoMedium-boldItalic.fntdata"/><Relationship Id="rId5" Type="http://schemas.openxmlformats.org/officeDocument/2006/relationships/slideMaster" Target="slideMasters/slideMaster3.xml"/><Relationship Id="rId6" Type="http://schemas.openxmlformats.org/officeDocument/2006/relationships/notesMaster" Target="notesMasters/notesMaster1.xml"/><Relationship Id="rId29" Type="http://schemas.openxmlformats.org/officeDocument/2006/relationships/font" Target="fonts/Roboto-bold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Roboto-boldItalic.fntdata"/><Relationship Id="rId30" Type="http://schemas.openxmlformats.org/officeDocument/2006/relationships/font" Target="fonts/Roboto-italic.fntdata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GB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4" name="Google Shape;224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72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g74ab33dff1_0_12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4" name="Google Shape;374;g74ab33dff1_0_121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5" name="Google Shape;375;g74ab33dff1_0_121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2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Google Shape;383;g74ab33dff1_0_270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4" name="Google Shape;384;g74ab33dff1_0_270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5" name="Google Shape;385;g74ab33dff1_0_270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8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0" name="Google Shape;400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02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g74ab33dff1_0_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4" name="Google Shape;404;g74ab33dff1_0_1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5" name="Google Shape;405;g74ab33dff1_0_1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74ab33dff1_0_45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508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None/>
            </a:pPr>
            <a:r>
              <a:rPr lang="en-GB">
                <a:solidFill>
                  <a:srgbClr val="1E4E79"/>
                </a:solidFill>
              </a:rPr>
              <a:t>Explain the baseline goals</a:t>
            </a:r>
            <a:endParaRPr/>
          </a:p>
        </p:txBody>
      </p:sp>
      <p:sp>
        <p:nvSpPr>
          <p:cNvPr id="228" name="Google Shape;228;g74ab33dff1_0_45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g74ab33dff1_0_1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Briefly describe the four security areas</a:t>
            </a:r>
            <a:endParaRPr/>
          </a:p>
        </p:txBody>
      </p:sp>
      <p:sp>
        <p:nvSpPr>
          <p:cNvPr id="235" name="Google Shape;235;g74ab33dff1_0_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g74ab33dff1_0_23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4" name="Google Shape;274;g74ab33dff1_0_23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Explain the security maturity model</a:t>
            </a:r>
            <a:endParaRPr/>
          </a:p>
        </p:txBody>
      </p:sp>
      <p:sp>
        <p:nvSpPr>
          <p:cNvPr id="275" name="Google Shape;275;g74ab33dff1_0_23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6" name="Google Shape;306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9" name="Google Shape;319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g74ab33dff1_0_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6" name="Google Shape;326;g74ab33dff1_0_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7" name="Google Shape;327;g74ab33dff1_0_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2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g74ab33dff1_0_116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4" name="Google Shape;344;g74ab33dff1_0_116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5" name="Google Shape;345;g74ab33dff1_0_116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g74ab33dff1_0_118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5" name="Google Shape;365;g74ab33dff1_0_118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6" name="Google Shape;366;g74ab33dff1_0_118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8.jpg"/><Relationship Id="rId3" Type="http://schemas.openxmlformats.org/officeDocument/2006/relationships/image" Target="../media/image4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0.jpg"/><Relationship Id="rId3" Type="http://schemas.openxmlformats.org/officeDocument/2006/relationships/image" Target="../media/image4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2.jpg"/><Relationship Id="rId3" Type="http://schemas.openxmlformats.org/officeDocument/2006/relationships/image" Target="../media/image4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7.jpg"/><Relationship Id="rId3" Type="http://schemas.openxmlformats.org/officeDocument/2006/relationships/image" Target="../media/image4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7.jpg"/><Relationship Id="rId3" Type="http://schemas.openxmlformats.org/officeDocument/2006/relationships/image" Target="../media/image4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8.jpg"/><Relationship Id="rId3" Type="http://schemas.openxmlformats.org/officeDocument/2006/relationships/image" Target="../media/image4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5.jpg"/><Relationship Id="rId3" Type="http://schemas.openxmlformats.org/officeDocument/2006/relationships/image" Target="../media/image4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3.jpg"/><Relationship Id="rId3" Type="http://schemas.openxmlformats.org/officeDocument/2006/relationships/image" Target="../media/image4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4.jpg"/><Relationship Id="rId3" Type="http://schemas.openxmlformats.org/officeDocument/2006/relationships/image" Target="../media/image4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6.jpg"/><Relationship Id="rId3" Type="http://schemas.openxmlformats.org/officeDocument/2006/relationships/image" Target="../media/image4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0.jpg"/><Relationship Id="rId3" Type="http://schemas.openxmlformats.org/officeDocument/2006/relationships/image" Target="../media/image4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5.jpg"/><Relationship Id="rId3" Type="http://schemas.openxmlformats.org/officeDocument/2006/relationships/image" Target="../media/image4.pn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2.jpg"/><Relationship Id="rId3" Type="http://schemas.openxmlformats.org/officeDocument/2006/relationships/image" Target="../media/image4.pn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6.jpg"/><Relationship Id="rId3" Type="http://schemas.openxmlformats.org/officeDocument/2006/relationships/image" Target="../media/image4.png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9.jpg"/><Relationship Id="rId3" Type="http://schemas.openxmlformats.org/officeDocument/2006/relationships/image" Target="../media/image4.png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1.jpg"/><Relationship Id="rId3" Type="http://schemas.openxmlformats.org/officeDocument/2006/relationships/image" Target="../media/image4.png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8.jpg"/><Relationship Id="rId3" Type="http://schemas.openxmlformats.org/officeDocument/2006/relationships/image" Target="../media/image4.png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4.jpg"/><Relationship Id="rId3" Type="http://schemas.openxmlformats.org/officeDocument/2006/relationships/image" Target="../media/image4.png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1.jpg"/><Relationship Id="rId3" Type="http://schemas.openxmlformats.org/officeDocument/2006/relationships/image" Target="../media/image4.png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5.jpg"/><Relationship Id="rId3" Type="http://schemas.openxmlformats.org/officeDocument/2006/relationships/image" Target="../media/image4.png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0.jpg"/><Relationship Id="rId3" Type="http://schemas.openxmlformats.org/officeDocument/2006/relationships/image" Target="../media/image4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jpg"/><Relationship Id="rId3" Type="http://schemas.openxmlformats.org/officeDocument/2006/relationships/image" Target="../media/image4.png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3.jpg"/><Relationship Id="rId3" Type="http://schemas.openxmlformats.org/officeDocument/2006/relationships/image" Target="../media/image4.png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0.jpg"/><Relationship Id="rId3" Type="http://schemas.openxmlformats.org/officeDocument/2006/relationships/image" Target="../media/image4.png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jpg"/><Relationship Id="rId3" Type="http://schemas.openxmlformats.org/officeDocument/2006/relationships/image" Target="../media/image4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jpg"/><Relationship Id="rId3" Type="http://schemas.openxmlformats.org/officeDocument/2006/relationships/image" Target="../media/image4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2.jpg"/><Relationship Id="rId3" Type="http://schemas.openxmlformats.org/officeDocument/2006/relationships/image" Target="../media/image4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3.jpg"/><Relationship Id="rId3" Type="http://schemas.openxmlformats.org/officeDocument/2006/relationships/image" Target="../media/image4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Relationship Id="rId3" Type="http://schemas.openxmlformats.org/officeDocument/2006/relationships/image" Target="../media/image9.jp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1.jp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ustom Layout">
  <p:cSld name="Custom Layout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3_Custom Layout">
  <p:cSld name="3_Custom Layout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2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78" name="Google Shape;78;p1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3748" y="-8626"/>
            <a:ext cx="2868252" cy="6866709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2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12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12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GB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4_Custom Layout">
  <p:cSld name="4_Custom Layout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Google Shape;83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13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85" name="Google Shape;85;p13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13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7" name="Google Shape;87;p13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GB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5_Custom Layout">
  <p:cSld name="5_Custom Layout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4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90" name="Google Shape;90;p1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Google Shape;91;p14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4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3" name="Google Shape;93;p14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GB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6_Custom Layout">
  <p:cSld name="6_Custom Layout"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5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96" name="Google Shape;96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5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5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9" name="Google Shape;99;p15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GB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7_Custom Layout">
  <p:cSld name="7_Custom Layout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Google Shape;101;p1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90968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16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103" name="Google Shape;103;p16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16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5" name="Google Shape;105;p16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GB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8_Custom Layout">
  <p:cSld name="8_Custom Layou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Google Shape;107;p1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Google Shape;108;p17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109" name="Google Shape;109;p17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17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1" name="Google Shape;111;p17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GB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9_Custom Layout">
  <p:cSld name="9_Custom Layout"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Google Shape;113;p1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18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115" name="Google Shape;115;p18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p18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7" name="Google Shape;117;p18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GB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0_Custom Layout">
  <p:cSld name="10_Custom Layout"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Google Shape;119;p1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19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121" name="Google Shape;121;p19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19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3" name="Google Shape;123;p19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GB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1_Custom Layout">
  <p:cSld name="11_Custom Layout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Google Shape;125;p2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p20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127" name="Google Shape;127;p20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20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9" name="Google Shape;129;p20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GB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2_Custom Layout">
  <p:cSld name="12_Custom Layout"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2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21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133" name="Google Shape;133;p21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Google Shape;134;p21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5" name="Google Shape;135;p21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GB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ustom Layout">
  <p:cSld name="Custom Layou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Google Shape;29;p4"/>
          <p:cNvPicPr preferRelativeResize="0"/>
          <p:nvPr/>
        </p:nvPicPr>
        <p:blipFill rotWithShape="1">
          <a:blip r:embed="rId2">
            <a:alphaModFix/>
          </a:blip>
          <a:srcRect b="0" l="34639" r="0" t="0"/>
          <a:stretch/>
        </p:blipFill>
        <p:spPr>
          <a:xfrm>
            <a:off x="10319656" y="0"/>
            <a:ext cx="1872343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Google Shape;30;p4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Google Shape;31;p4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4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65081"/>
              </a:buClr>
              <a:buSzPts val="3200"/>
              <a:buFont typeface="Calibri"/>
              <a:buNone/>
              <a:defRPr>
                <a:solidFill>
                  <a:srgbClr val="06508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4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GB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3_Custom Layout">
  <p:cSld name="13_Custom Layout"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" name="Google Shape;137;p2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Google Shape;138;p22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139" name="Google Shape;139;p22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p22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1" name="Google Shape;141;p22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GB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4_Custom Layout">
  <p:cSld name="14_Custom Layout"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Google Shape;143;p2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p23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145" name="Google Shape;145;p23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23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7" name="Google Shape;147;p23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GB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5_Custom Layout">
  <p:cSld name="15_Custom Layout"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" name="Google Shape;149;p2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p24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151" name="Google Shape;151;p24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24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3" name="Google Shape;153;p24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GB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7_Custom Layout">
  <p:cSld name="17_Custom Layout"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" name="Google Shape;155;p2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25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157" name="Google Shape;157;p25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25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9" name="Google Shape;159;p25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GB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8_Custom Layout">
  <p:cSld name="18_Custom Layout"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" name="Google Shape;161;p2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26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163" name="Google Shape;163;p26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Google Shape;164;p26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65" name="Google Shape;165;p26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GB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9_Custom Layout">
  <p:cSld name="19_Custom Layout"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" name="Google Shape;167;p2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8" name="Google Shape;168;p27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169" name="Google Shape;169;p27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p27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71" name="Google Shape;171;p27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GB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0_Custom Layout">
  <p:cSld name="20_Custom Layout"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" name="Google Shape;173;p2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Google Shape;174;p28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175" name="Google Shape;175;p28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28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77" name="Google Shape;177;p28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GB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1_Custom Layout">
  <p:cSld name="21_Custom Layout"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" name="Google Shape;179;p2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0" name="Google Shape;180;p29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181" name="Google Shape;181;p29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29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83" name="Google Shape;183;p29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GB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4_Custom Layout">
  <p:cSld name="24_Custom Layout"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5" name="Google Shape;185;p3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6" name="Google Shape;186;p30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187" name="Google Shape;187;p30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p30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89" name="Google Shape;189;p30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GB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5_Custom Layout">
  <p:cSld name="25_Custom Layout"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" name="Google Shape;191;p3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-55418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Google Shape;192;p31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193" name="Google Shape;193;p31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Google Shape;194;p31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95" name="Google Shape;195;p31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GB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_Custom Layout">
  <p:cSld name="1_Custom Layou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Google Shape;35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Google Shape;36;p5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GB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7" name="Google Shape;37;p5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38" name="Google Shape;38;p5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6_Custom Layout">
  <p:cSld name="26_Custom Layout"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7" name="Google Shape;197;p3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8" name="Google Shape;198;p32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199" name="Google Shape;199;p32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200" name="Google Shape;200;p32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1" name="Google Shape;201;p32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GB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8_Custom Layout">
  <p:cSld name="28_Custom Layout"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" name="Google Shape;203;p3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4" name="Google Shape;204;p33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205" name="Google Shape;205;p33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Google Shape;206;p33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7" name="Google Shape;207;p33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GB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ustom Layout">
  <p:cSld name="Custom Layout"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7_Custom Layout">
  <p:cSld name="27_Custom Layou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Google Shape;41;p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Google Shape;42;p6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43" name="Google Shape;43;p6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44" name="Google Shape;44;p6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5" name="Google Shape;45;p6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GB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6_Custom Layout">
  <p:cSld name="16_Custom Layout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Google Shape;47;p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8" name="Google Shape;48;p7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49" name="Google Shape;49;p7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50" name="Google Shape;50;p7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1" name="Google Shape;51;p7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GB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2_Custom Layout">
  <p:cSld name="22_Custom Layout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Google Shape;53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Google Shape;54;p8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55" name="Google Shape;55;p8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8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7" name="Google Shape;57;p8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GB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3_Custom Layout">
  <p:cSld name="23_Custom Layou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Google Shape;59;p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54879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p9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61" name="Google Shape;61;p9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9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3" name="Google Shape;63;p9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GB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>
  <p:cSld name="Title and Content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Google Shape;65;p1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235117" y="220264"/>
            <a:ext cx="1566983" cy="891472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0"/>
          <p:cNvSpPr txBox="1"/>
          <p:nvPr>
            <p:ph idx="1" type="body"/>
          </p:nvPr>
        </p:nvSpPr>
        <p:spPr>
          <a:xfrm>
            <a:off x="998895" y="1353031"/>
            <a:ext cx="807285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descr="\\CHFILE02\Folders\Francesca\My Documents\GEANT\GN4\GN4-1\Templates\geant_logo_300dpi.jpg" id="68" name="Google Shape;68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798165" y="6046590"/>
            <a:ext cx="1003935" cy="492760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10"/>
          <p:cNvSpPr/>
          <p:nvPr/>
        </p:nvSpPr>
        <p:spPr>
          <a:xfrm>
            <a:off x="9387782" y="6292970"/>
            <a:ext cx="114262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_Custom Layout">
  <p:cSld name="2_Custom Layout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1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72" name="Google Shape;72;p1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1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1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11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GB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theme" Target="../theme/theme4.xml"/></Relationships>
</file>

<file path=ppt/slideMasters/_rels/slideMaster2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3.xml"/><Relationship Id="rId21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25.xml"/><Relationship Id="rId23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26" Type="http://schemas.openxmlformats.org/officeDocument/2006/relationships/slideLayout" Target="../slideLayouts/slideLayout27.xml"/><Relationship Id="rId25" Type="http://schemas.openxmlformats.org/officeDocument/2006/relationships/slideLayout" Target="../slideLayouts/slideLayout26.xml"/><Relationship Id="rId28" Type="http://schemas.openxmlformats.org/officeDocument/2006/relationships/slideLayout" Target="../slideLayouts/slideLayout29.xml"/><Relationship Id="rId27" Type="http://schemas.openxmlformats.org/officeDocument/2006/relationships/slideLayout" Target="../slideLayouts/slideLayout28.xml"/><Relationship Id="rId5" Type="http://schemas.openxmlformats.org/officeDocument/2006/relationships/slideLayout" Target="../slideLayouts/slideLayout6.xml"/><Relationship Id="rId6" Type="http://schemas.openxmlformats.org/officeDocument/2006/relationships/slideLayout" Target="../slideLayouts/slideLayout7.xml"/><Relationship Id="rId29" Type="http://schemas.openxmlformats.org/officeDocument/2006/relationships/slideLayout" Target="../slideLayouts/slideLayout30.xml"/><Relationship Id="rId7" Type="http://schemas.openxmlformats.org/officeDocument/2006/relationships/slideLayout" Target="../slideLayouts/slideLayout8.xml"/><Relationship Id="rId8" Type="http://schemas.openxmlformats.org/officeDocument/2006/relationships/slideLayout" Target="../slideLayouts/slideLayout9.xml"/><Relationship Id="rId31" Type="http://schemas.openxmlformats.org/officeDocument/2006/relationships/theme" Target="../theme/theme2.xml"/><Relationship Id="rId30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6.xml"/><Relationship Id="rId14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17.xml"/><Relationship Id="rId19" Type="http://schemas.openxmlformats.org/officeDocument/2006/relationships/slideLayout" Target="../slideLayouts/slideLayout20.xml"/><Relationship Id="rId18" Type="http://schemas.openxmlformats.org/officeDocument/2006/relationships/slideLayout" Target="../slideLayouts/slideLayout19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image" Target="../media/image34.png"/><Relationship Id="rId3" Type="http://schemas.openxmlformats.org/officeDocument/2006/relationships/image" Target="../media/image1.png"/><Relationship Id="rId4" Type="http://schemas.openxmlformats.org/officeDocument/2006/relationships/slideLayout" Target="../slideLayouts/slideLayout32.xml"/><Relationship Id="rId5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5" name="Google Shape;15;p1"/>
          <p:cNvPicPr preferRelativeResize="0"/>
          <p:nvPr/>
        </p:nvPicPr>
        <p:blipFill rotWithShape="1">
          <a:blip r:embed="rId1">
            <a:alphaModFix/>
          </a:blip>
          <a:srcRect b="53353" l="29113" r="32413" t="13460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1"/>
          <p:cNvSpPr txBox="1"/>
          <p:nvPr/>
        </p:nvSpPr>
        <p:spPr>
          <a:xfrm>
            <a:off x="882914" y="1834440"/>
            <a:ext cx="6311372" cy="47324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</a:pPr>
            <a:r>
              <a:rPr b="1" lang="en-GB" sz="2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GÉANT Security Baseline</a:t>
            </a:r>
            <a:endParaRPr b="1" sz="2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</a:pPr>
            <a:r>
              <a:t/>
            </a:r>
            <a:endParaRPr b="1" sz="2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Google Shape;17;p1"/>
          <p:cNvSpPr txBox="1"/>
          <p:nvPr/>
        </p:nvSpPr>
        <p:spPr>
          <a:xfrm>
            <a:off x="892451" y="2307675"/>
            <a:ext cx="5540400" cy="36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</a:pPr>
            <a:r>
              <a:rPr lang="en-GB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Security Baseline for NRENs project update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Google Shape;18;p1"/>
          <p:cNvSpPr txBox="1"/>
          <p:nvPr/>
        </p:nvSpPr>
        <p:spPr>
          <a:xfrm>
            <a:off x="892438" y="6087277"/>
            <a:ext cx="2427973" cy="4283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b="0" i="0" lang="en-GB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b="0" i="0" sz="20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9" name="Google Shape;19;p1"/>
          <p:cNvPicPr preferRelativeResize="0"/>
          <p:nvPr/>
        </p:nvPicPr>
        <p:blipFill rotWithShape="1">
          <a:blip r:embed="rId2">
            <a:alphaModFix/>
          </a:blip>
          <a:srcRect b="-7428" l="0" r="0" t="0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1"/>
          <p:cNvSpPr txBox="1"/>
          <p:nvPr/>
        </p:nvSpPr>
        <p:spPr>
          <a:xfrm>
            <a:off x="892439" y="3606739"/>
            <a:ext cx="6163776" cy="3606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</a:pPr>
            <a:r>
              <a:rPr b="1" lang="en-GB" sz="2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Michael Schmidt</a:t>
            </a:r>
            <a:endParaRPr b="1" i="0" sz="2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i="1" lang="en-GB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On behalf of GN4-3 WP8 T2</a:t>
            </a:r>
            <a:endParaRPr b="0" i="1" sz="20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Google Shape;21;p1"/>
          <p:cNvSpPr txBox="1"/>
          <p:nvPr/>
        </p:nvSpPr>
        <p:spPr>
          <a:xfrm>
            <a:off x="892439" y="4740871"/>
            <a:ext cx="5003270" cy="3606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GB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SIG-ISM</a:t>
            </a:r>
            <a:r>
              <a:rPr b="0" i="0" lang="en-GB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Online</a:t>
            </a:r>
            <a:r>
              <a:rPr b="0" i="0" lang="en-GB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23.04.2020</a:t>
            </a:r>
            <a:endParaRPr b="0" i="0" sz="20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" name="Google Shape;22;p1"/>
          <p:cNvSpPr txBox="1"/>
          <p:nvPr/>
        </p:nvSpPr>
        <p:spPr>
          <a:xfrm>
            <a:off x="882914" y="5223782"/>
            <a:ext cx="2394857" cy="4283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</a:pPr>
            <a:r>
              <a:rPr b="0" i="0" lang="en-GB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Public</a:t>
            </a:r>
            <a:endParaRPr b="0" i="0" sz="1000" u="none" cap="none" strike="noStrike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3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3200"/>
              <a:buFont typeface="Calibri"/>
              <a:buNone/>
              <a:defRPr b="1" i="0" sz="3200" u="none" cap="none" strike="noStrik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6" name="Google Shape;26;p3"/>
          <p:cNvSpPr txBox="1"/>
          <p:nvPr>
            <p:ph idx="1" type="body"/>
          </p:nvPr>
        </p:nvSpPr>
        <p:spPr>
          <a:xfrm>
            <a:off x="998895" y="1353031"/>
            <a:ext cx="807285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7" name="Google Shape;27;p3"/>
          <p:cNvSpPr txBox="1"/>
          <p:nvPr/>
        </p:nvSpPr>
        <p:spPr>
          <a:xfrm>
            <a:off x="998895" y="6229350"/>
            <a:ext cx="1327171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GB" sz="1200" u="none" cap="none" strike="noStrike">
                <a:solidFill>
                  <a:srgbClr val="06508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rgbClr val="06508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3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10" name="Google Shape;210;p34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11" name="Google Shape;211;p3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12" name="Google Shape;212;p3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13" name="Google Shape;213;p3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214" name="Google Shape;214;p34"/>
          <p:cNvPicPr preferRelativeResize="0"/>
          <p:nvPr/>
        </p:nvPicPr>
        <p:blipFill rotWithShape="1">
          <a:blip r:embed="rId1">
            <a:alphaModFix/>
          </a:blip>
          <a:srcRect b="53353" l="29113" r="32413" t="13460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noFill/>
          <a:ln>
            <a:noFill/>
          </a:ln>
        </p:spPr>
      </p:pic>
      <p:sp>
        <p:nvSpPr>
          <p:cNvPr id="215" name="Google Shape;215;p34"/>
          <p:cNvSpPr txBox="1"/>
          <p:nvPr/>
        </p:nvSpPr>
        <p:spPr>
          <a:xfrm>
            <a:off x="998895" y="2538238"/>
            <a:ext cx="6087102" cy="47324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b="1" lang="en-GB" sz="4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Thank</a:t>
            </a:r>
            <a:r>
              <a:rPr b="1" lang="en-GB" sz="4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you</a:t>
            </a:r>
            <a:endParaRPr b="1" sz="4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6" name="Google Shape;216;p34"/>
          <p:cNvSpPr txBox="1"/>
          <p:nvPr/>
        </p:nvSpPr>
        <p:spPr>
          <a:xfrm>
            <a:off x="998895" y="5110823"/>
            <a:ext cx="2427973" cy="4283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b="0" lang="en-GB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b="0"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7" name="Google Shape;217;p34"/>
          <p:cNvSpPr txBox="1"/>
          <p:nvPr/>
        </p:nvSpPr>
        <p:spPr>
          <a:xfrm>
            <a:off x="998896" y="3357061"/>
            <a:ext cx="5003270" cy="3606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GB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Any questions?</a:t>
            </a:r>
            <a:endParaRPr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4"/>
          <p:cNvSpPr txBox="1"/>
          <p:nvPr/>
        </p:nvSpPr>
        <p:spPr>
          <a:xfrm>
            <a:off x="1622016" y="6108114"/>
            <a:ext cx="2348151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© GÉANT Association on behalf of the GN4 Phase 3 project (GN4-3).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The research leading to these results has received funding from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the European Union’s Horizon 2020 research and innovation programme under Grant Agreement No. 856726 (GN4-3).</a:t>
            </a:r>
            <a:endParaRPr sz="6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19" name="Google Shape;219;p3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53347" y="6157486"/>
            <a:ext cx="568670" cy="362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" name="Google Shape;220;p34"/>
          <p:cNvPicPr preferRelativeResize="0"/>
          <p:nvPr/>
        </p:nvPicPr>
        <p:blipFill rotWithShape="1">
          <a:blip r:embed="rId3">
            <a:alphaModFix/>
          </a:blip>
          <a:srcRect b="-7428" l="0" r="0" t="0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79" r:id="rId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9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5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3.xml"/><Relationship Id="rId3" Type="http://schemas.openxmlformats.org/officeDocument/2006/relationships/hyperlink" Target="https://wiki.geant.org/x/iDH5Bw" TargetMode="External"/><Relationship Id="rId4" Type="http://schemas.openxmlformats.org/officeDocument/2006/relationships/hyperlink" Target="https://wiki.geant.org/x/bwGMC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9.png"/><Relationship Id="rId4" Type="http://schemas.openxmlformats.org/officeDocument/2006/relationships/image" Target="../media/image30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8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2.png"/><Relationship Id="rId4" Type="http://schemas.openxmlformats.org/officeDocument/2006/relationships/image" Target="../media/image44.png"/><Relationship Id="rId9" Type="http://schemas.openxmlformats.org/officeDocument/2006/relationships/image" Target="../media/image46.png"/><Relationship Id="rId5" Type="http://schemas.openxmlformats.org/officeDocument/2006/relationships/image" Target="../media/image41.png"/><Relationship Id="rId6" Type="http://schemas.openxmlformats.org/officeDocument/2006/relationships/image" Target="../media/image47.png"/><Relationship Id="rId7" Type="http://schemas.openxmlformats.org/officeDocument/2006/relationships/image" Target="../media/image36.png"/><Relationship Id="rId8" Type="http://schemas.openxmlformats.org/officeDocument/2006/relationships/image" Target="../media/image39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7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8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8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76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7" name="Google Shape;377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" y="0"/>
            <a:ext cx="12192001" cy="6006468"/>
          </a:xfrm>
          <a:prstGeom prst="rect">
            <a:avLst/>
          </a:prstGeom>
          <a:noFill/>
          <a:ln>
            <a:noFill/>
          </a:ln>
        </p:spPr>
      </p:pic>
      <p:sp>
        <p:nvSpPr>
          <p:cNvPr id="378" name="Google Shape;378;p45"/>
          <p:cNvSpPr/>
          <p:nvPr/>
        </p:nvSpPr>
        <p:spPr>
          <a:xfrm>
            <a:off x="0" y="1558500"/>
            <a:ext cx="4247400" cy="288000"/>
          </a:xfrm>
          <a:prstGeom prst="rect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9" name="Google Shape;379;p45"/>
          <p:cNvSpPr/>
          <p:nvPr/>
        </p:nvSpPr>
        <p:spPr>
          <a:xfrm>
            <a:off x="4825163" y="1558500"/>
            <a:ext cx="1864200" cy="288000"/>
          </a:xfrm>
          <a:prstGeom prst="rect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0" name="Google Shape;380;p45"/>
          <p:cNvSpPr/>
          <p:nvPr/>
        </p:nvSpPr>
        <p:spPr>
          <a:xfrm>
            <a:off x="7169725" y="1344200"/>
            <a:ext cx="5022300" cy="4656600"/>
          </a:xfrm>
          <a:prstGeom prst="rect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1" name="Google Shape;381;p45"/>
          <p:cNvSpPr/>
          <p:nvPr/>
        </p:nvSpPr>
        <p:spPr>
          <a:xfrm>
            <a:off x="892750" y="0"/>
            <a:ext cx="5796600" cy="769500"/>
          </a:xfrm>
          <a:prstGeom prst="rect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86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p46"/>
          <p:cNvSpPr txBox="1"/>
          <p:nvPr>
            <p:ph type="title"/>
          </p:nvPr>
        </p:nvSpPr>
        <p:spPr>
          <a:xfrm>
            <a:off x="998895" y="705164"/>
            <a:ext cx="9894600" cy="430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45720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Next steps</a:t>
            </a:r>
            <a:endParaRPr/>
          </a:p>
        </p:txBody>
      </p:sp>
      <p:grpSp>
        <p:nvGrpSpPr>
          <p:cNvPr id="388" name="Google Shape;388;p46"/>
          <p:cNvGrpSpPr/>
          <p:nvPr/>
        </p:nvGrpSpPr>
        <p:grpSpPr>
          <a:xfrm>
            <a:off x="7360311" y="1423955"/>
            <a:ext cx="4319889" cy="4518561"/>
            <a:chOff x="5632317" y="1189775"/>
            <a:chExt cx="3305700" cy="3483050"/>
          </a:xfrm>
        </p:grpSpPr>
        <p:sp>
          <p:nvSpPr>
            <p:cNvPr id="389" name="Google Shape;389;p46"/>
            <p:cNvSpPr/>
            <p:nvPr/>
          </p:nvSpPr>
          <p:spPr>
            <a:xfrm>
              <a:off x="5632317" y="1189775"/>
              <a:ext cx="3305700" cy="669000"/>
            </a:xfrm>
            <a:prstGeom prst="chevron">
              <a:avLst>
                <a:gd fmla="val 50000" name="adj"/>
              </a:avLst>
            </a:prstGeom>
            <a:solidFill>
              <a:srgbClr val="0D2133"/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9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Community Maturity</a:t>
              </a:r>
              <a:endParaRPr sz="19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90" name="Google Shape;390;p46"/>
            <p:cNvSpPr txBox="1"/>
            <p:nvPr/>
          </p:nvSpPr>
          <p:spPr>
            <a:xfrm>
              <a:off x="6167063" y="2057125"/>
              <a:ext cx="2236200" cy="2615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121900" lIns="121900" spcFirstLastPara="1" rIns="121900" wrap="square" tIns="121900">
              <a:noAutofit/>
            </a:bodyPr>
            <a:lstStyle/>
            <a:p>
              <a:pPr indent="-330200" lvl="0" marL="4572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SzPts val="1600"/>
                <a:buFont typeface="Roboto"/>
                <a:buChar char="➢"/>
              </a:pPr>
              <a:r>
                <a:rPr lang="en-GB" sz="1600">
                  <a:latin typeface="Roboto"/>
                  <a:ea typeface="Roboto"/>
                  <a:cs typeface="Roboto"/>
                  <a:sym typeface="Roboto"/>
                </a:rPr>
                <a:t>Publish first results</a:t>
              </a:r>
              <a:br>
                <a:rPr lang="en-GB" sz="1600">
                  <a:latin typeface="Roboto"/>
                  <a:ea typeface="Roboto"/>
                  <a:cs typeface="Roboto"/>
                  <a:sym typeface="Roboto"/>
                </a:rPr>
              </a:br>
              <a:endParaRPr sz="1600">
                <a:latin typeface="Roboto"/>
                <a:ea typeface="Roboto"/>
                <a:cs typeface="Roboto"/>
                <a:sym typeface="Roboto"/>
              </a:endParaRPr>
            </a:p>
            <a:p>
              <a:pPr indent="-330200" lvl="0" marL="4572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SzPts val="1600"/>
                <a:buFont typeface="Roboto"/>
                <a:buChar char="➢"/>
              </a:pPr>
              <a:r>
                <a:rPr lang="en-GB" sz="1600">
                  <a:latin typeface="Roboto"/>
                  <a:ea typeface="Roboto"/>
                  <a:cs typeface="Roboto"/>
                  <a:sym typeface="Roboto"/>
                </a:rPr>
                <a:t>Gather the assessment results from partners</a:t>
              </a:r>
              <a:br>
                <a:rPr lang="en-GB" sz="1600">
                  <a:latin typeface="Roboto"/>
                  <a:ea typeface="Roboto"/>
                  <a:cs typeface="Roboto"/>
                  <a:sym typeface="Roboto"/>
                </a:rPr>
              </a:br>
              <a:endParaRPr sz="1600">
                <a:latin typeface="Roboto"/>
                <a:ea typeface="Roboto"/>
                <a:cs typeface="Roboto"/>
                <a:sym typeface="Roboto"/>
              </a:endParaRPr>
            </a:p>
            <a:p>
              <a:pPr indent="-330200" lvl="0" marL="4572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SzPts val="1600"/>
                <a:buFont typeface="Roboto"/>
                <a:buChar char="➢"/>
              </a:pPr>
              <a:r>
                <a:rPr lang="en-GB" sz="1600">
                  <a:latin typeface="Roboto"/>
                  <a:ea typeface="Roboto"/>
                  <a:cs typeface="Roboto"/>
                  <a:sym typeface="Roboto"/>
                </a:rPr>
                <a:t>Evaluate the community maturity level</a:t>
              </a:r>
              <a:br>
                <a:rPr lang="en-GB" sz="1600">
                  <a:latin typeface="Roboto"/>
                  <a:ea typeface="Roboto"/>
                  <a:cs typeface="Roboto"/>
                  <a:sym typeface="Roboto"/>
                </a:rPr>
              </a:br>
              <a:endParaRPr sz="1600">
                <a:latin typeface="Roboto"/>
                <a:ea typeface="Roboto"/>
                <a:cs typeface="Roboto"/>
                <a:sym typeface="Roboto"/>
              </a:endParaRPr>
            </a:p>
            <a:p>
              <a:pPr indent="-330200" lvl="0" marL="4572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SzPts val="1600"/>
                <a:buFont typeface="Roboto"/>
                <a:buChar char="➢"/>
              </a:pPr>
              <a:r>
                <a:rPr lang="en-GB" sz="1600">
                  <a:latin typeface="Roboto"/>
                  <a:ea typeface="Roboto"/>
                  <a:cs typeface="Roboto"/>
                  <a:sym typeface="Roboto"/>
                </a:rPr>
                <a:t>Present the results at the next meeting</a:t>
              </a:r>
              <a:endParaRPr sz="1600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391" name="Google Shape;391;p46"/>
          <p:cNvGrpSpPr/>
          <p:nvPr/>
        </p:nvGrpSpPr>
        <p:grpSpPr>
          <a:xfrm>
            <a:off x="0" y="1424233"/>
            <a:ext cx="4635089" cy="4518283"/>
            <a:chOff x="0" y="1189989"/>
            <a:chExt cx="3546900" cy="3482836"/>
          </a:xfrm>
        </p:grpSpPr>
        <p:sp>
          <p:nvSpPr>
            <p:cNvPr id="392" name="Google Shape;392;p46"/>
            <p:cNvSpPr/>
            <p:nvPr/>
          </p:nvSpPr>
          <p:spPr>
            <a:xfrm>
              <a:off x="0" y="1189989"/>
              <a:ext cx="3546900" cy="669000"/>
            </a:xfrm>
            <a:prstGeom prst="homePlate">
              <a:avLst>
                <a:gd fmla="val 50000" name="adj"/>
              </a:avLst>
            </a:prstGeom>
            <a:solidFill>
              <a:srgbClr val="1E4E79"/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9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Assessment Sheet</a:t>
              </a:r>
              <a:endParaRPr sz="19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93" name="Google Shape;393;p46"/>
            <p:cNvSpPr txBox="1"/>
            <p:nvPr/>
          </p:nvSpPr>
          <p:spPr>
            <a:xfrm>
              <a:off x="655361" y="2057125"/>
              <a:ext cx="2236200" cy="2615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121900" lIns="121900" spcFirstLastPara="1" rIns="121900" wrap="square" tIns="121900">
              <a:noAutofit/>
            </a:bodyPr>
            <a:lstStyle/>
            <a:p>
              <a:pPr indent="-330200" lvl="0" marL="4572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SzPts val="1600"/>
                <a:buFont typeface="Roboto"/>
                <a:buChar char="➢"/>
              </a:pPr>
              <a:r>
                <a:rPr lang="en-GB" sz="1600">
                  <a:latin typeface="Roboto"/>
                  <a:ea typeface="Roboto"/>
                  <a:cs typeface="Roboto"/>
                  <a:sym typeface="Roboto"/>
                </a:rPr>
                <a:t>Distribute the sheet</a:t>
              </a:r>
              <a:br>
                <a:rPr lang="en-GB" sz="1600">
                  <a:latin typeface="Roboto"/>
                  <a:ea typeface="Roboto"/>
                  <a:cs typeface="Roboto"/>
                  <a:sym typeface="Roboto"/>
                </a:rPr>
              </a:br>
              <a:endParaRPr sz="1600">
                <a:latin typeface="Roboto"/>
                <a:ea typeface="Roboto"/>
                <a:cs typeface="Roboto"/>
                <a:sym typeface="Roboto"/>
              </a:endParaRPr>
            </a:p>
            <a:p>
              <a:pPr indent="-330200" lvl="0" marL="4572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SzPts val="1600"/>
                <a:buFont typeface="Roboto"/>
                <a:buChar char="➢"/>
              </a:pPr>
              <a:r>
                <a:rPr lang="en-GB" sz="1600">
                  <a:latin typeface="Roboto"/>
                  <a:ea typeface="Roboto"/>
                  <a:cs typeface="Roboto"/>
                  <a:sym typeface="Roboto"/>
                </a:rPr>
                <a:t>Collaborate with pilot partners</a:t>
              </a:r>
              <a:br>
                <a:rPr lang="en-GB" sz="1600">
                  <a:latin typeface="Roboto"/>
                  <a:ea typeface="Roboto"/>
                  <a:cs typeface="Roboto"/>
                  <a:sym typeface="Roboto"/>
                </a:rPr>
              </a:br>
              <a:endParaRPr sz="1600">
                <a:latin typeface="Roboto"/>
                <a:ea typeface="Roboto"/>
                <a:cs typeface="Roboto"/>
                <a:sym typeface="Roboto"/>
              </a:endParaRPr>
            </a:p>
            <a:p>
              <a:pPr indent="-330200" lvl="0" marL="4572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SzPts val="1600"/>
                <a:buFont typeface="Roboto"/>
                <a:buChar char="➢"/>
              </a:pPr>
              <a:r>
                <a:rPr lang="en-GB" sz="1600">
                  <a:latin typeface="Roboto"/>
                  <a:ea typeface="Roboto"/>
                  <a:cs typeface="Roboto"/>
                  <a:sym typeface="Roboto"/>
                </a:rPr>
                <a:t>Support and advice the community</a:t>
              </a:r>
              <a:endParaRPr sz="1600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394" name="Google Shape;394;p46"/>
          <p:cNvGrpSpPr/>
          <p:nvPr/>
        </p:nvGrpSpPr>
        <p:grpSpPr>
          <a:xfrm>
            <a:off x="3847486" y="1423955"/>
            <a:ext cx="4319889" cy="4518561"/>
            <a:chOff x="2944204" y="1189775"/>
            <a:chExt cx="3305700" cy="3483050"/>
          </a:xfrm>
        </p:grpSpPr>
        <p:sp>
          <p:nvSpPr>
            <p:cNvPr id="395" name="Google Shape;395;p46"/>
            <p:cNvSpPr/>
            <p:nvPr/>
          </p:nvSpPr>
          <p:spPr>
            <a:xfrm>
              <a:off x="2944204" y="1189775"/>
              <a:ext cx="3305700" cy="669000"/>
            </a:xfrm>
            <a:prstGeom prst="chevron">
              <a:avLst>
                <a:gd fmla="val 50000" name="adj"/>
              </a:avLst>
            </a:prstGeom>
            <a:solidFill>
              <a:srgbClr val="163958"/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9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Baseline Updates</a:t>
              </a:r>
              <a:endParaRPr sz="19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96" name="Google Shape;396;p46"/>
            <p:cNvSpPr txBox="1"/>
            <p:nvPr/>
          </p:nvSpPr>
          <p:spPr>
            <a:xfrm>
              <a:off x="3478949" y="2057125"/>
              <a:ext cx="2236200" cy="2615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121900" lIns="121900" spcFirstLastPara="1" rIns="121900" wrap="square" tIns="121900">
              <a:noAutofit/>
            </a:bodyPr>
            <a:lstStyle/>
            <a:p>
              <a:pPr indent="-330200" lvl="0" marL="4572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SzPts val="1600"/>
                <a:buFont typeface="Roboto"/>
                <a:buChar char="➢"/>
              </a:pPr>
              <a:r>
                <a:rPr lang="en-GB" sz="1600">
                  <a:latin typeface="Roboto"/>
                  <a:ea typeface="Roboto"/>
                  <a:cs typeface="Roboto"/>
                  <a:sym typeface="Roboto"/>
                </a:rPr>
                <a:t>Improve the framework</a:t>
              </a:r>
              <a:br>
                <a:rPr lang="en-GB" sz="1600">
                  <a:latin typeface="Roboto"/>
                  <a:ea typeface="Roboto"/>
                  <a:cs typeface="Roboto"/>
                  <a:sym typeface="Roboto"/>
                </a:rPr>
              </a:br>
              <a:endParaRPr sz="1600">
                <a:latin typeface="Roboto"/>
                <a:ea typeface="Roboto"/>
                <a:cs typeface="Roboto"/>
                <a:sym typeface="Roboto"/>
              </a:endParaRPr>
            </a:p>
            <a:p>
              <a:pPr indent="-330200" lvl="0" marL="4572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SzPts val="1600"/>
                <a:buFont typeface="Roboto"/>
                <a:buChar char="➢"/>
              </a:pPr>
              <a:r>
                <a:rPr lang="en-GB" sz="1600">
                  <a:latin typeface="Roboto"/>
                  <a:ea typeface="Roboto"/>
                  <a:cs typeface="Roboto"/>
                  <a:sym typeface="Roboto"/>
                </a:rPr>
                <a:t>Update the baseline</a:t>
              </a:r>
              <a:br>
                <a:rPr lang="en-GB" sz="1600">
                  <a:latin typeface="Roboto"/>
                  <a:ea typeface="Roboto"/>
                  <a:cs typeface="Roboto"/>
                  <a:sym typeface="Roboto"/>
                </a:rPr>
              </a:br>
              <a:r>
                <a:rPr lang="en-GB" sz="1600">
                  <a:latin typeface="Roboto"/>
                  <a:ea typeface="Roboto"/>
                  <a:cs typeface="Roboto"/>
                  <a:sym typeface="Roboto"/>
                </a:rPr>
                <a:t>Version 1.x</a:t>
              </a:r>
              <a:br>
                <a:rPr lang="en-GB" sz="1600">
                  <a:latin typeface="Roboto"/>
                  <a:ea typeface="Roboto"/>
                  <a:cs typeface="Roboto"/>
                  <a:sym typeface="Roboto"/>
                </a:rPr>
              </a:br>
              <a:endParaRPr sz="1600">
                <a:latin typeface="Roboto"/>
                <a:ea typeface="Roboto"/>
                <a:cs typeface="Roboto"/>
                <a:sym typeface="Roboto"/>
              </a:endParaRPr>
            </a:p>
            <a:p>
              <a:pPr indent="-330200" lvl="0" marL="4572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SzPts val="1600"/>
                <a:buFont typeface="Roboto"/>
                <a:buChar char="➢"/>
              </a:pPr>
              <a:r>
                <a:rPr lang="en-GB" sz="1600">
                  <a:latin typeface="Roboto"/>
                  <a:ea typeface="Roboto"/>
                  <a:cs typeface="Roboto"/>
                  <a:sym typeface="Roboto"/>
                </a:rPr>
                <a:t>Restructure the baseline</a:t>
              </a:r>
              <a:br>
                <a:rPr lang="en-GB" sz="1600">
                  <a:latin typeface="Roboto"/>
                  <a:ea typeface="Roboto"/>
                  <a:cs typeface="Roboto"/>
                  <a:sym typeface="Roboto"/>
                </a:rPr>
              </a:br>
              <a:r>
                <a:rPr lang="en-GB" sz="1600">
                  <a:latin typeface="Roboto"/>
                  <a:ea typeface="Roboto"/>
                  <a:cs typeface="Roboto"/>
                  <a:sym typeface="Roboto"/>
                </a:rPr>
                <a:t>Version 2 </a:t>
              </a:r>
              <a:endParaRPr sz="1600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pic>
        <p:nvPicPr>
          <p:cNvPr id="397" name="Google Shape;397;p4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98893" y="546381"/>
            <a:ext cx="748386" cy="7483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0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06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p48"/>
          <p:cNvSpPr txBox="1"/>
          <p:nvPr>
            <p:ph type="title"/>
          </p:nvPr>
        </p:nvSpPr>
        <p:spPr>
          <a:xfrm>
            <a:off x="998895" y="705164"/>
            <a:ext cx="9894600" cy="430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Resources &amp; References</a:t>
            </a:r>
            <a:endParaRPr/>
          </a:p>
        </p:txBody>
      </p:sp>
      <p:sp>
        <p:nvSpPr>
          <p:cNvPr id="408" name="Google Shape;408;p48"/>
          <p:cNvSpPr txBox="1"/>
          <p:nvPr>
            <p:ph idx="1" type="body"/>
          </p:nvPr>
        </p:nvSpPr>
        <p:spPr>
          <a:xfrm>
            <a:off x="998895" y="1428050"/>
            <a:ext cx="8633700" cy="4351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06400" lvl="0" marL="457200" rtl="0" algn="l">
              <a:spcBef>
                <a:spcPts val="1000"/>
              </a:spcBef>
              <a:spcAft>
                <a:spcPts val="0"/>
              </a:spcAft>
              <a:buSzPts val="2800"/>
              <a:buChar char="•"/>
            </a:pPr>
            <a:r>
              <a:rPr lang="en-GB"/>
              <a:t>GÉANT Security Baseline</a:t>
            </a:r>
            <a:br>
              <a:rPr lang="en-GB"/>
            </a:br>
            <a:r>
              <a:rPr lang="en-GB" u="sng">
                <a:solidFill>
                  <a:schemeClr val="hlink"/>
                </a:solidFill>
                <a:hlinkClick r:id="rId3"/>
              </a:rPr>
              <a:t>https://wiki.geant.org/x/iDH5Bw</a:t>
            </a:r>
            <a:r>
              <a:rPr lang="en-GB"/>
              <a:t> </a:t>
            </a:r>
            <a:br>
              <a:rPr lang="en-GB"/>
            </a:br>
            <a:endParaRPr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en-GB"/>
              <a:t>Baseline Assessment Sheet</a:t>
            </a:r>
            <a:br>
              <a:rPr lang="en-GB"/>
            </a:br>
            <a:r>
              <a:rPr lang="en-GB" u="sng">
                <a:solidFill>
                  <a:schemeClr val="hlink"/>
                </a:solidFill>
                <a:hlinkClick r:id="rId4"/>
              </a:rPr>
              <a:t>https://wiki.geant.org/x/bwGMC</a:t>
            </a:r>
            <a:r>
              <a:rPr lang="en-GB"/>
              <a:t> </a:t>
            </a:r>
            <a:br>
              <a:rPr lang="en-GB"/>
            </a:br>
            <a:br>
              <a:rPr lang="en-GB"/>
            </a:b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37"/>
          <p:cNvSpPr txBox="1"/>
          <p:nvPr>
            <p:ph type="title"/>
          </p:nvPr>
        </p:nvSpPr>
        <p:spPr>
          <a:xfrm>
            <a:off x="998895" y="705164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4572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65081"/>
              </a:buClr>
              <a:buSzPts val="2880"/>
              <a:buFont typeface="Calibri"/>
              <a:buNone/>
            </a:pPr>
            <a:r>
              <a:rPr lang="en-GB" sz="2880"/>
              <a:t>How to define a baseline</a:t>
            </a:r>
            <a:endParaRPr sz="2880"/>
          </a:p>
        </p:txBody>
      </p:sp>
      <p:pic>
        <p:nvPicPr>
          <p:cNvPr id="231" name="Google Shape;231;p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98907" y="558130"/>
            <a:ext cx="724984" cy="724984"/>
          </a:xfrm>
          <a:prstGeom prst="rect">
            <a:avLst/>
          </a:prstGeom>
          <a:noFill/>
          <a:ln>
            <a:noFill/>
          </a:ln>
        </p:spPr>
      </p:pic>
      <p:pic>
        <p:nvPicPr>
          <p:cNvPr id="232" name="Google Shape;232;p3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98888" y="1428050"/>
            <a:ext cx="8696325" cy="4352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38"/>
          <p:cNvSpPr txBox="1"/>
          <p:nvPr>
            <p:ph type="title"/>
          </p:nvPr>
        </p:nvSpPr>
        <p:spPr>
          <a:xfrm>
            <a:off x="998895" y="705164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4572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2880"/>
              <a:buFont typeface="Calibri"/>
              <a:buNone/>
            </a:pPr>
            <a:r>
              <a:rPr lang="en-GB" sz="2880"/>
              <a:t>Security from every angle</a:t>
            </a:r>
            <a:endParaRPr sz="2880"/>
          </a:p>
        </p:txBody>
      </p:sp>
      <p:grpSp>
        <p:nvGrpSpPr>
          <p:cNvPr id="238" name="Google Shape;238;p38"/>
          <p:cNvGrpSpPr/>
          <p:nvPr/>
        </p:nvGrpSpPr>
        <p:grpSpPr>
          <a:xfrm>
            <a:off x="998896" y="1445676"/>
            <a:ext cx="9497608" cy="4626808"/>
            <a:chOff x="1318375" y="1474260"/>
            <a:chExt cx="5957975" cy="2756678"/>
          </a:xfrm>
        </p:grpSpPr>
        <p:grpSp>
          <p:nvGrpSpPr>
            <p:cNvPr id="239" name="Google Shape;239;p38"/>
            <p:cNvGrpSpPr/>
            <p:nvPr/>
          </p:nvGrpSpPr>
          <p:grpSpPr>
            <a:xfrm>
              <a:off x="1318375" y="3438789"/>
              <a:ext cx="5957975" cy="792149"/>
              <a:chOff x="1593000" y="2322568"/>
              <a:chExt cx="5957975" cy="643500"/>
            </a:xfrm>
          </p:grpSpPr>
          <p:sp>
            <p:nvSpPr>
              <p:cNvPr id="240" name="Google Shape;240;p38"/>
              <p:cNvSpPr/>
              <p:nvPr/>
            </p:nvSpPr>
            <p:spPr>
              <a:xfrm>
                <a:off x="3728375" y="2322568"/>
                <a:ext cx="3822600" cy="643500"/>
              </a:xfrm>
              <a:prstGeom prst="rect">
                <a:avLst/>
              </a:prstGeom>
              <a:solidFill>
                <a:srgbClr val="EEEEEE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1" name="Google Shape;241;p38"/>
              <p:cNvSpPr/>
              <p:nvPr/>
            </p:nvSpPr>
            <p:spPr>
              <a:xfrm flipH="1">
                <a:off x="2283025" y="2322575"/>
                <a:ext cx="1844400" cy="642600"/>
              </a:xfrm>
              <a:prstGeom prst="rect">
                <a:avLst/>
              </a:prstGeom>
              <a:solidFill>
                <a:srgbClr val="A72A1E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2" name="Google Shape;242;p38"/>
              <p:cNvSpPr/>
              <p:nvPr/>
            </p:nvSpPr>
            <p:spPr>
              <a:xfrm rot="-5400000">
                <a:off x="3501574" y="1934671"/>
                <a:ext cx="643356" cy="1419149"/>
              </a:xfrm>
              <a:prstGeom prst="flowChartOffpageConnector">
                <a:avLst/>
              </a:prstGeom>
              <a:solidFill>
                <a:srgbClr val="A72A1E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3" name="Google Shape;243;p38"/>
              <p:cNvSpPr/>
              <p:nvPr/>
            </p:nvSpPr>
            <p:spPr>
              <a:xfrm>
                <a:off x="2342625" y="2399951"/>
                <a:ext cx="1940700" cy="495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3600">
                    <a:solidFill>
                      <a:srgbClr val="FFFFFF"/>
                    </a:solidFill>
                    <a:latin typeface="Roboto Medium"/>
                    <a:ea typeface="Roboto Medium"/>
                    <a:cs typeface="Roboto Medium"/>
                    <a:sym typeface="Roboto Medium"/>
                  </a:rPr>
                  <a:t>Operations</a:t>
                </a:r>
                <a:endParaRPr sz="36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244" name="Google Shape;244;p38"/>
              <p:cNvSpPr/>
              <p:nvPr/>
            </p:nvSpPr>
            <p:spPr>
              <a:xfrm>
                <a:off x="1593000" y="2322568"/>
                <a:ext cx="690000" cy="642300"/>
              </a:xfrm>
              <a:prstGeom prst="rect">
                <a:avLst/>
              </a:prstGeom>
              <a:solidFill>
                <a:srgbClr val="B02C20"/>
              </a:solidFill>
              <a:ln>
                <a:noFill/>
              </a:ln>
              <a:effectLst>
                <a:outerShdw blurRad="71438" rotWithShape="0" algn="bl" dir="2700000" dist="28575">
                  <a:srgbClr val="000000">
                    <a:alpha val="17000"/>
                  </a:srgbClr>
                </a:outerShdw>
              </a:effectLst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5" name="Google Shape;245;p38"/>
              <p:cNvSpPr/>
              <p:nvPr/>
            </p:nvSpPr>
            <p:spPr>
              <a:xfrm>
                <a:off x="1593000" y="2322575"/>
                <a:ext cx="690000" cy="642600"/>
              </a:xfrm>
              <a:prstGeom prst="rect">
                <a:avLst/>
              </a:prstGeom>
              <a:solidFill>
                <a:srgbClr val="D9EAD3"/>
              </a:solidFill>
              <a:ln cap="flat" cmpd="sng" w="952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4800">
                    <a:latin typeface="Roboto Thin"/>
                    <a:ea typeface="Roboto Thin"/>
                    <a:cs typeface="Roboto Thin"/>
                    <a:sym typeface="Roboto Thin"/>
                  </a:rPr>
                  <a:t>04</a:t>
                </a:r>
                <a:endParaRPr sz="4800">
                  <a:latin typeface="Roboto Thin"/>
                  <a:ea typeface="Roboto Thin"/>
                  <a:cs typeface="Roboto Thin"/>
                  <a:sym typeface="Roboto Thin"/>
                </a:endParaRPr>
              </a:p>
            </p:txBody>
          </p:sp>
          <p:sp>
            <p:nvSpPr>
              <p:cNvPr id="246" name="Google Shape;246;p38"/>
              <p:cNvSpPr/>
              <p:nvPr/>
            </p:nvSpPr>
            <p:spPr>
              <a:xfrm>
                <a:off x="4387850" y="2323750"/>
                <a:ext cx="2971200" cy="642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-317500" lvl="0" marL="457200" rtl="0" algn="l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A72A1E"/>
                  </a:buClr>
                  <a:buSzPts val="1400"/>
                  <a:buFont typeface="Roboto"/>
                  <a:buChar char="●"/>
                </a:pPr>
                <a:r>
                  <a:rPr lang="en-GB">
                    <a:solidFill>
                      <a:srgbClr val="A72A1E"/>
                    </a:solidFill>
                    <a:latin typeface="Roboto"/>
                    <a:ea typeface="Roboto"/>
                    <a:cs typeface="Roboto"/>
                    <a:sym typeface="Roboto"/>
                  </a:rPr>
                  <a:t>Tools</a:t>
                </a:r>
                <a:endParaRPr>
                  <a:solidFill>
                    <a:srgbClr val="A72A1E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  <a:p>
                <a:pPr indent="-317500" lvl="0" marL="457200" rtl="0" algn="l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A72A1E"/>
                  </a:buClr>
                  <a:buSzPts val="1400"/>
                  <a:buFont typeface="Roboto"/>
                  <a:buChar char="●"/>
                </a:pPr>
                <a:r>
                  <a:rPr lang="en-GB">
                    <a:solidFill>
                      <a:srgbClr val="A72A1E"/>
                    </a:solidFill>
                    <a:latin typeface="Roboto"/>
                    <a:ea typeface="Roboto"/>
                    <a:cs typeface="Roboto"/>
                    <a:sym typeface="Roboto"/>
                  </a:rPr>
                  <a:t>Cryptography</a:t>
                </a:r>
                <a:endParaRPr>
                  <a:solidFill>
                    <a:srgbClr val="A72A1E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  <a:p>
                <a:pPr indent="-317500" lvl="0" marL="457200" rtl="0" algn="l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A72A1E"/>
                  </a:buClr>
                  <a:buSzPts val="1400"/>
                  <a:buFont typeface="Roboto"/>
                  <a:buChar char="●"/>
                </a:pPr>
                <a:r>
                  <a:rPr lang="en-GB">
                    <a:solidFill>
                      <a:srgbClr val="A72A1E"/>
                    </a:solidFill>
                    <a:latin typeface="Roboto"/>
                    <a:ea typeface="Roboto"/>
                    <a:cs typeface="Roboto"/>
                    <a:sym typeface="Roboto"/>
                  </a:rPr>
                  <a:t>Access Management</a:t>
                </a:r>
                <a:endParaRPr>
                  <a:solidFill>
                    <a:srgbClr val="A72A1E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  <a:p>
                <a:pPr indent="-317500" lvl="0" marL="457200" rtl="0" algn="l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A72A1E"/>
                  </a:buClr>
                  <a:buSzPts val="1400"/>
                  <a:buFont typeface="Roboto"/>
                  <a:buChar char="●"/>
                </a:pPr>
                <a:r>
                  <a:rPr lang="en-GB">
                    <a:solidFill>
                      <a:srgbClr val="A72A1E"/>
                    </a:solidFill>
                    <a:latin typeface="Roboto"/>
                    <a:ea typeface="Roboto"/>
                    <a:cs typeface="Roboto"/>
                    <a:sym typeface="Roboto"/>
                  </a:rPr>
                  <a:t>Patch Management</a:t>
                </a:r>
                <a:endParaRPr>
                  <a:solidFill>
                    <a:srgbClr val="A72A1E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  <a:p>
                <a:pPr indent="-317500" lvl="0" marL="457200" rtl="0" algn="l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A72A1E"/>
                  </a:buClr>
                  <a:buSzPts val="1400"/>
                  <a:buFont typeface="Roboto"/>
                  <a:buChar char="●"/>
                </a:pPr>
                <a:r>
                  <a:rPr lang="en-GB">
                    <a:solidFill>
                      <a:srgbClr val="A72A1E"/>
                    </a:solidFill>
                    <a:latin typeface="Roboto"/>
                    <a:ea typeface="Roboto"/>
                    <a:cs typeface="Roboto"/>
                    <a:sym typeface="Roboto"/>
                  </a:rPr>
                  <a:t>Vulnerability Management </a:t>
                </a:r>
                <a:endParaRPr>
                  <a:solidFill>
                    <a:srgbClr val="A72A1E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</p:grpSp>
        <p:grpSp>
          <p:nvGrpSpPr>
            <p:cNvPr id="247" name="Google Shape;247;p38"/>
            <p:cNvGrpSpPr/>
            <p:nvPr/>
          </p:nvGrpSpPr>
          <p:grpSpPr>
            <a:xfrm>
              <a:off x="1318375" y="2783994"/>
              <a:ext cx="5957975" cy="643500"/>
              <a:chOff x="1593000" y="2322568"/>
              <a:chExt cx="5957975" cy="643500"/>
            </a:xfrm>
          </p:grpSpPr>
          <p:sp>
            <p:nvSpPr>
              <p:cNvPr id="248" name="Google Shape;248;p38"/>
              <p:cNvSpPr/>
              <p:nvPr/>
            </p:nvSpPr>
            <p:spPr>
              <a:xfrm>
                <a:off x="3728375" y="2322568"/>
                <a:ext cx="3822600" cy="643500"/>
              </a:xfrm>
              <a:prstGeom prst="rect">
                <a:avLst/>
              </a:prstGeom>
              <a:solidFill>
                <a:srgbClr val="EEEEEE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9" name="Google Shape;249;p38"/>
              <p:cNvSpPr/>
              <p:nvPr/>
            </p:nvSpPr>
            <p:spPr>
              <a:xfrm flipH="1">
                <a:off x="2283025" y="2322575"/>
                <a:ext cx="1844400" cy="642600"/>
              </a:xfrm>
              <a:prstGeom prst="rect">
                <a:avLst/>
              </a:prstGeom>
              <a:solidFill>
                <a:srgbClr val="A72A1E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0" name="Google Shape;250;p38"/>
              <p:cNvSpPr/>
              <p:nvPr/>
            </p:nvSpPr>
            <p:spPr>
              <a:xfrm rot="-5400000">
                <a:off x="3501574" y="1934671"/>
                <a:ext cx="643356" cy="1419149"/>
              </a:xfrm>
              <a:prstGeom prst="flowChartOffpageConnector">
                <a:avLst/>
              </a:prstGeom>
              <a:solidFill>
                <a:srgbClr val="A72A1E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1" name="Google Shape;251;p38"/>
              <p:cNvSpPr/>
              <p:nvPr/>
            </p:nvSpPr>
            <p:spPr>
              <a:xfrm>
                <a:off x="2342625" y="2399951"/>
                <a:ext cx="1940700" cy="495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3600">
                    <a:solidFill>
                      <a:srgbClr val="FFFFFF"/>
                    </a:solidFill>
                    <a:latin typeface="Roboto Medium"/>
                    <a:ea typeface="Roboto Medium"/>
                    <a:cs typeface="Roboto Medium"/>
                    <a:sym typeface="Roboto Medium"/>
                  </a:rPr>
                  <a:t>Threats</a:t>
                </a:r>
                <a:endParaRPr sz="36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252" name="Google Shape;252;p38"/>
              <p:cNvSpPr/>
              <p:nvPr/>
            </p:nvSpPr>
            <p:spPr>
              <a:xfrm>
                <a:off x="1593000" y="2322568"/>
                <a:ext cx="690000" cy="642300"/>
              </a:xfrm>
              <a:prstGeom prst="rect">
                <a:avLst/>
              </a:prstGeom>
              <a:solidFill>
                <a:srgbClr val="B02C20"/>
              </a:solidFill>
              <a:ln>
                <a:noFill/>
              </a:ln>
              <a:effectLst>
                <a:outerShdw blurRad="71438" rotWithShape="0" algn="bl" dir="2700000" dist="28575">
                  <a:srgbClr val="000000">
                    <a:alpha val="17000"/>
                  </a:srgbClr>
                </a:outerShdw>
              </a:effectLst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3" name="Google Shape;253;p38"/>
              <p:cNvSpPr/>
              <p:nvPr/>
            </p:nvSpPr>
            <p:spPr>
              <a:xfrm>
                <a:off x="1593000" y="2322575"/>
                <a:ext cx="690000" cy="642600"/>
              </a:xfrm>
              <a:prstGeom prst="rect">
                <a:avLst/>
              </a:prstGeom>
              <a:solidFill>
                <a:srgbClr val="F4CCCC"/>
              </a:solidFill>
              <a:ln cap="flat" cmpd="sng" w="952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4800">
                    <a:latin typeface="Roboto Thin"/>
                    <a:ea typeface="Roboto Thin"/>
                    <a:cs typeface="Roboto Thin"/>
                    <a:sym typeface="Roboto Thin"/>
                  </a:rPr>
                  <a:t>03</a:t>
                </a:r>
                <a:endParaRPr sz="4800">
                  <a:latin typeface="Roboto Thin"/>
                  <a:ea typeface="Roboto Thin"/>
                  <a:cs typeface="Roboto Thin"/>
                  <a:sym typeface="Roboto Thin"/>
                </a:endParaRPr>
              </a:p>
            </p:txBody>
          </p:sp>
          <p:sp>
            <p:nvSpPr>
              <p:cNvPr id="254" name="Google Shape;254;p38"/>
              <p:cNvSpPr/>
              <p:nvPr/>
            </p:nvSpPr>
            <p:spPr>
              <a:xfrm>
                <a:off x="4387850" y="2323750"/>
                <a:ext cx="2971200" cy="642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-317500" lvl="0" marL="457200" rtl="0" algn="l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A72A1E"/>
                  </a:buClr>
                  <a:buSzPts val="1400"/>
                  <a:buFont typeface="Roboto"/>
                  <a:buChar char="●"/>
                </a:pPr>
                <a:r>
                  <a:rPr lang="en-GB">
                    <a:solidFill>
                      <a:srgbClr val="A72A1E"/>
                    </a:solidFill>
                    <a:latin typeface="Roboto"/>
                    <a:ea typeface="Roboto"/>
                    <a:cs typeface="Roboto"/>
                    <a:sym typeface="Roboto"/>
                  </a:rPr>
                  <a:t>Risk Management</a:t>
                </a:r>
                <a:endParaRPr>
                  <a:solidFill>
                    <a:srgbClr val="A72A1E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  <a:p>
                <a:pPr indent="-317500" lvl="0" marL="457200" rtl="0" algn="l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A72A1E"/>
                  </a:buClr>
                  <a:buSzPts val="1400"/>
                  <a:buFont typeface="Roboto"/>
                  <a:buChar char="●"/>
                </a:pPr>
                <a:r>
                  <a:rPr lang="en-GB">
                    <a:solidFill>
                      <a:srgbClr val="A72A1E"/>
                    </a:solidFill>
                    <a:latin typeface="Roboto"/>
                    <a:ea typeface="Roboto"/>
                    <a:cs typeface="Roboto"/>
                    <a:sym typeface="Roboto"/>
                  </a:rPr>
                  <a:t>Incident Management</a:t>
                </a:r>
                <a:endParaRPr>
                  <a:solidFill>
                    <a:srgbClr val="A72A1E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  <a:p>
                <a:pPr indent="-317500" lvl="0" marL="457200" rtl="0" algn="l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A72A1E"/>
                  </a:buClr>
                  <a:buSzPts val="1400"/>
                  <a:buFont typeface="Roboto"/>
                  <a:buChar char="●"/>
                </a:pPr>
                <a:r>
                  <a:rPr lang="en-GB">
                    <a:solidFill>
                      <a:srgbClr val="A72A1E"/>
                    </a:solidFill>
                    <a:latin typeface="Roboto"/>
                    <a:ea typeface="Roboto"/>
                    <a:cs typeface="Roboto"/>
                    <a:sym typeface="Roboto"/>
                  </a:rPr>
                  <a:t>Business Continuity Management</a:t>
                </a:r>
                <a:endParaRPr>
                  <a:solidFill>
                    <a:srgbClr val="A72A1E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</p:grpSp>
        <p:grpSp>
          <p:nvGrpSpPr>
            <p:cNvPr id="255" name="Google Shape;255;p38"/>
            <p:cNvGrpSpPr/>
            <p:nvPr/>
          </p:nvGrpSpPr>
          <p:grpSpPr>
            <a:xfrm>
              <a:off x="1318375" y="2129135"/>
              <a:ext cx="5957975" cy="643500"/>
              <a:chOff x="1593000" y="2322568"/>
              <a:chExt cx="5957975" cy="643500"/>
            </a:xfrm>
          </p:grpSpPr>
          <p:sp>
            <p:nvSpPr>
              <p:cNvPr id="256" name="Google Shape;256;p38"/>
              <p:cNvSpPr/>
              <p:nvPr/>
            </p:nvSpPr>
            <p:spPr>
              <a:xfrm>
                <a:off x="3728375" y="2322568"/>
                <a:ext cx="3822600" cy="643500"/>
              </a:xfrm>
              <a:prstGeom prst="rect">
                <a:avLst/>
              </a:prstGeom>
              <a:solidFill>
                <a:srgbClr val="EEEEEE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7" name="Google Shape;257;p38"/>
              <p:cNvSpPr/>
              <p:nvPr/>
            </p:nvSpPr>
            <p:spPr>
              <a:xfrm flipH="1">
                <a:off x="2283025" y="2322575"/>
                <a:ext cx="1844400" cy="642600"/>
              </a:xfrm>
              <a:prstGeom prst="rect">
                <a:avLst/>
              </a:prstGeom>
              <a:solidFill>
                <a:srgbClr val="A72A1E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8" name="Google Shape;258;p38"/>
              <p:cNvSpPr/>
              <p:nvPr/>
            </p:nvSpPr>
            <p:spPr>
              <a:xfrm rot="-5400000">
                <a:off x="3501574" y="1934671"/>
                <a:ext cx="643356" cy="1419149"/>
              </a:xfrm>
              <a:prstGeom prst="flowChartOffpageConnector">
                <a:avLst/>
              </a:prstGeom>
              <a:solidFill>
                <a:srgbClr val="A72A1E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9" name="Google Shape;259;p38"/>
              <p:cNvSpPr/>
              <p:nvPr/>
            </p:nvSpPr>
            <p:spPr>
              <a:xfrm>
                <a:off x="2342625" y="2399951"/>
                <a:ext cx="1940700" cy="495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3600">
                    <a:solidFill>
                      <a:srgbClr val="FFFFFF"/>
                    </a:solidFill>
                    <a:latin typeface="Roboto Medium"/>
                    <a:ea typeface="Roboto Medium"/>
                    <a:cs typeface="Roboto Medium"/>
                    <a:sym typeface="Roboto Medium"/>
                  </a:rPr>
                  <a:t>People</a:t>
                </a:r>
                <a:endParaRPr sz="36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260" name="Google Shape;260;p38"/>
              <p:cNvSpPr/>
              <p:nvPr/>
            </p:nvSpPr>
            <p:spPr>
              <a:xfrm>
                <a:off x="1593000" y="2322568"/>
                <a:ext cx="690000" cy="642300"/>
              </a:xfrm>
              <a:prstGeom prst="rect">
                <a:avLst/>
              </a:prstGeom>
              <a:solidFill>
                <a:srgbClr val="B02C20"/>
              </a:solidFill>
              <a:ln>
                <a:noFill/>
              </a:ln>
              <a:effectLst>
                <a:outerShdw blurRad="71438" rotWithShape="0" algn="bl" dir="2700000" dist="28575">
                  <a:srgbClr val="000000">
                    <a:alpha val="17000"/>
                  </a:srgbClr>
                </a:outerShdw>
              </a:effectLst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1" name="Google Shape;261;p38"/>
              <p:cNvSpPr/>
              <p:nvPr/>
            </p:nvSpPr>
            <p:spPr>
              <a:xfrm>
                <a:off x="1593000" y="2322575"/>
                <a:ext cx="690000" cy="642600"/>
              </a:xfrm>
              <a:prstGeom prst="rect">
                <a:avLst/>
              </a:prstGeom>
              <a:solidFill>
                <a:srgbClr val="D9D2E9"/>
              </a:solidFill>
              <a:ln cap="flat" cmpd="sng" w="952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4800">
                    <a:latin typeface="Roboto Thin"/>
                    <a:ea typeface="Roboto Thin"/>
                    <a:cs typeface="Roboto Thin"/>
                    <a:sym typeface="Roboto Thin"/>
                  </a:rPr>
                  <a:t>02</a:t>
                </a:r>
                <a:endParaRPr sz="4800">
                  <a:latin typeface="Roboto Thin"/>
                  <a:ea typeface="Roboto Thin"/>
                  <a:cs typeface="Roboto Thin"/>
                  <a:sym typeface="Roboto Thin"/>
                </a:endParaRPr>
              </a:p>
            </p:txBody>
          </p:sp>
          <p:sp>
            <p:nvSpPr>
              <p:cNvPr id="262" name="Google Shape;262;p38"/>
              <p:cNvSpPr/>
              <p:nvPr/>
            </p:nvSpPr>
            <p:spPr>
              <a:xfrm>
                <a:off x="4387850" y="2323750"/>
                <a:ext cx="2971200" cy="642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-317500" lvl="0" marL="457200" rtl="0" algn="l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A72A1E"/>
                  </a:buClr>
                  <a:buSzPts val="1400"/>
                  <a:buFont typeface="Roboto"/>
                  <a:buChar char="●"/>
                </a:pPr>
                <a:r>
                  <a:rPr lang="en-GB">
                    <a:solidFill>
                      <a:srgbClr val="A72A1E"/>
                    </a:solidFill>
                    <a:latin typeface="Roboto"/>
                    <a:ea typeface="Roboto"/>
                    <a:cs typeface="Roboto"/>
                    <a:sym typeface="Roboto"/>
                  </a:rPr>
                  <a:t>Training and Awareness</a:t>
                </a:r>
                <a:endParaRPr>
                  <a:solidFill>
                    <a:srgbClr val="A72A1E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  <a:p>
                <a:pPr indent="-317500" lvl="0" marL="457200" rtl="0" algn="l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A72A1E"/>
                  </a:buClr>
                  <a:buSzPts val="1400"/>
                  <a:buFont typeface="Roboto"/>
                  <a:buChar char="●"/>
                </a:pPr>
                <a:r>
                  <a:rPr lang="en-GB">
                    <a:solidFill>
                      <a:srgbClr val="A72A1E"/>
                    </a:solidFill>
                    <a:latin typeface="Roboto"/>
                    <a:ea typeface="Roboto"/>
                    <a:cs typeface="Roboto"/>
                    <a:sym typeface="Roboto"/>
                  </a:rPr>
                  <a:t>Personnel Management</a:t>
                </a:r>
                <a:endParaRPr>
                  <a:solidFill>
                    <a:srgbClr val="A72A1E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  <a:p>
                <a:pPr indent="-317500" lvl="0" marL="457200" rtl="0" algn="l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A72A1E"/>
                  </a:buClr>
                  <a:buSzPts val="1400"/>
                  <a:buFont typeface="Roboto"/>
                  <a:buChar char="●"/>
                </a:pPr>
                <a:r>
                  <a:rPr lang="en-GB">
                    <a:solidFill>
                      <a:srgbClr val="A72A1E"/>
                    </a:solidFill>
                    <a:latin typeface="Roboto"/>
                    <a:ea typeface="Roboto"/>
                    <a:cs typeface="Roboto"/>
                    <a:sym typeface="Roboto"/>
                  </a:rPr>
                  <a:t>Supplier Management</a:t>
                </a:r>
                <a:endParaRPr>
                  <a:solidFill>
                    <a:srgbClr val="A72A1E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</p:grpSp>
        <p:grpSp>
          <p:nvGrpSpPr>
            <p:cNvPr id="263" name="Google Shape;263;p38"/>
            <p:cNvGrpSpPr/>
            <p:nvPr/>
          </p:nvGrpSpPr>
          <p:grpSpPr>
            <a:xfrm>
              <a:off x="1318375" y="1474260"/>
              <a:ext cx="5957975" cy="643500"/>
              <a:chOff x="1593000" y="2322568"/>
              <a:chExt cx="5957975" cy="643500"/>
            </a:xfrm>
          </p:grpSpPr>
          <p:sp>
            <p:nvSpPr>
              <p:cNvPr id="264" name="Google Shape;264;p38"/>
              <p:cNvSpPr/>
              <p:nvPr/>
            </p:nvSpPr>
            <p:spPr>
              <a:xfrm>
                <a:off x="3728375" y="2322568"/>
                <a:ext cx="3822600" cy="643500"/>
              </a:xfrm>
              <a:prstGeom prst="rect">
                <a:avLst/>
              </a:prstGeom>
              <a:solidFill>
                <a:srgbClr val="EEEEEE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5" name="Google Shape;265;p38"/>
              <p:cNvSpPr/>
              <p:nvPr/>
            </p:nvSpPr>
            <p:spPr>
              <a:xfrm flipH="1">
                <a:off x="2283025" y="2322575"/>
                <a:ext cx="1844400" cy="642600"/>
              </a:xfrm>
              <a:prstGeom prst="rect">
                <a:avLst/>
              </a:prstGeom>
              <a:solidFill>
                <a:srgbClr val="A72A1E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6" name="Google Shape;266;p38"/>
              <p:cNvSpPr/>
              <p:nvPr/>
            </p:nvSpPr>
            <p:spPr>
              <a:xfrm rot="-5400000">
                <a:off x="3501574" y="1934671"/>
                <a:ext cx="643356" cy="1419149"/>
              </a:xfrm>
              <a:prstGeom prst="flowChartOffpageConnector">
                <a:avLst/>
              </a:prstGeom>
              <a:solidFill>
                <a:srgbClr val="A72A1E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7" name="Google Shape;267;p38"/>
              <p:cNvSpPr/>
              <p:nvPr/>
            </p:nvSpPr>
            <p:spPr>
              <a:xfrm>
                <a:off x="2342625" y="2399951"/>
                <a:ext cx="1940700" cy="495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3600">
                    <a:solidFill>
                      <a:srgbClr val="FFFFFF"/>
                    </a:solidFill>
                    <a:latin typeface="Roboto Medium"/>
                    <a:ea typeface="Roboto Medium"/>
                    <a:cs typeface="Roboto Medium"/>
                    <a:sym typeface="Roboto Medium"/>
                  </a:rPr>
                  <a:t>Policy</a:t>
                </a:r>
                <a:endParaRPr sz="36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268" name="Google Shape;268;p38"/>
              <p:cNvSpPr/>
              <p:nvPr/>
            </p:nvSpPr>
            <p:spPr>
              <a:xfrm>
                <a:off x="1593000" y="2322568"/>
                <a:ext cx="690000" cy="642300"/>
              </a:xfrm>
              <a:prstGeom prst="rect">
                <a:avLst/>
              </a:prstGeom>
              <a:solidFill>
                <a:srgbClr val="B02C20"/>
              </a:solidFill>
              <a:ln>
                <a:noFill/>
              </a:ln>
              <a:effectLst>
                <a:outerShdw blurRad="71438" rotWithShape="0" algn="bl" dir="2700000" dist="28575">
                  <a:srgbClr val="000000">
                    <a:alpha val="17000"/>
                  </a:srgbClr>
                </a:outerShdw>
              </a:effectLst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9" name="Google Shape;269;p38"/>
              <p:cNvSpPr/>
              <p:nvPr/>
            </p:nvSpPr>
            <p:spPr>
              <a:xfrm>
                <a:off x="1593000" y="2322575"/>
                <a:ext cx="690000" cy="642600"/>
              </a:xfrm>
              <a:prstGeom prst="rect">
                <a:avLst/>
              </a:prstGeom>
              <a:solidFill>
                <a:srgbClr val="CFE2F3"/>
              </a:solidFill>
              <a:ln cap="flat" cmpd="sng" w="952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4800">
                    <a:latin typeface="Roboto Thin"/>
                    <a:ea typeface="Roboto Thin"/>
                    <a:cs typeface="Roboto Thin"/>
                    <a:sym typeface="Roboto Thin"/>
                  </a:rPr>
                  <a:t>01</a:t>
                </a:r>
                <a:endParaRPr sz="4800">
                  <a:latin typeface="Roboto Thin"/>
                  <a:ea typeface="Roboto Thin"/>
                  <a:cs typeface="Roboto Thin"/>
                  <a:sym typeface="Roboto Thin"/>
                </a:endParaRPr>
              </a:p>
            </p:txBody>
          </p:sp>
          <p:sp>
            <p:nvSpPr>
              <p:cNvPr id="270" name="Google Shape;270;p38"/>
              <p:cNvSpPr/>
              <p:nvPr/>
            </p:nvSpPr>
            <p:spPr>
              <a:xfrm>
                <a:off x="4387850" y="2323750"/>
                <a:ext cx="2971200" cy="642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-317500" lvl="0" marL="457200" rtl="0" algn="l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A72A1E"/>
                  </a:buClr>
                  <a:buSzPts val="1400"/>
                  <a:buFont typeface="Roboto"/>
                  <a:buChar char="●"/>
                </a:pPr>
                <a:r>
                  <a:rPr lang="en-GB">
                    <a:solidFill>
                      <a:srgbClr val="A72A1E"/>
                    </a:solidFill>
                    <a:latin typeface="Roboto"/>
                    <a:ea typeface="Roboto"/>
                    <a:cs typeface="Roboto"/>
                    <a:sym typeface="Roboto"/>
                  </a:rPr>
                  <a:t>Management Commitment and Mandate</a:t>
                </a:r>
                <a:endParaRPr>
                  <a:solidFill>
                    <a:srgbClr val="A72A1E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  <a:p>
                <a:pPr indent="-317500" lvl="0" marL="457200" rtl="0" algn="l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A72A1E"/>
                  </a:buClr>
                  <a:buSzPts val="1400"/>
                  <a:buFont typeface="Roboto"/>
                  <a:buChar char="●"/>
                </a:pPr>
                <a:r>
                  <a:rPr lang="en-GB">
                    <a:solidFill>
                      <a:srgbClr val="A72A1E"/>
                    </a:solidFill>
                    <a:latin typeface="Roboto"/>
                    <a:ea typeface="Roboto"/>
                    <a:cs typeface="Roboto"/>
                    <a:sym typeface="Roboto"/>
                  </a:rPr>
                  <a:t>Internal Security Policy</a:t>
                </a:r>
                <a:endParaRPr>
                  <a:solidFill>
                    <a:srgbClr val="A72A1E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  <a:p>
                <a:pPr indent="-317500" lvl="0" marL="457200" rtl="0" algn="l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A72A1E"/>
                  </a:buClr>
                  <a:buSzPts val="1400"/>
                  <a:buFont typeface="Roboto"/>
                  <a:buChar char="●"/>
                </a:pPr>
                <a:r>
                  <a:rPr lang="en-GB">
                    <a:solidFill>
                      <a:srgbClr val="A72A1E"/>
                    </a:solidFill>
                    <a:latin typeface="Roboto"/>
                    <a:ea typeface="Roboto"/>
                    <a:cs typeface="Roboto"/>
                    <a:sym typeface="Roboto"/>
                  </a:rPr>
                  <a:t>Acceptable Use Policy</a:t>
                </a:r>
                <a:endParaRPr>
                  <a:solidFill>
                    <a:srgbClr val="A72A1E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  <a:p>
                <a:pPr indent="-317500" lvl="0" marL="457200" rtl="0" algn="l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A72A1E"/>
                  </a:buClr>
                  <a:buSzPts val="1400"/>
                  <a:buFont typeface="Roboto"/>
                  <a:buChar char="●"/>
                </a:pPr>
                <a:r>
                  <a:rPr lang="en-GB">
                    <a:solidFill>
                      <a:srgbClr val="A72A1E"/>
                    </a:solidFill>
                    <a:latin typeface="Roboto"/>
                    <a:ea typeface="Roboto"/>
                    <a:cs typeface="Roboto"/>
                    <a:sym typeface="Roboto"/>
                  </a:rPr>
                  <a:t>Regulatory and Privacy</a:t>
                </a:r>
                <a:endParaRPr>
                  <a:solidFill>
                    <a:srgbClr val="A72A1E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</p:grpSp>
      </p:grpSp>
      <p:pic>
        <p:nvPicPr>
          <p:cNvPr id="271" name="Google Shape;271;p3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98892" y="560931"/>
            <a:ext cx="719401" cy="7194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39"/>
          <p:cNvSpPr txBox="1"/>
          <p:nvPr>
            <p:ph type="title"/>
          </p:nvPr>
        </p:nvSpPr>
        <p:spPr>
          <a:xfrm>
            <a:off x="998895" y="705164"/>
            <a:ext cx="9894600" cy="430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45720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Towards the next maturity level</a:t>
            </a:r>
            <a:endParaRPr/>
          </a:p>
        </p:txBody>
      </p:sp>
      <p:grpSp>
        <p:nvGrpSpPr>
          <p:cNvPr id="278" name="Google Shape;278;p39"/>
          <p:cNvGrpSpPr/>
          <p:nvPr/>
        </p:nvGrpSpPr>
        <p:grpSpPr>
          <a:xfrm>
            <a:off x="-1" y="1553525"/>
            <a:ext cx="11319406" cy="4558474"/>
            <a:chOff x="-217430" y="2592170"/>
            <a:chExt cx="9662319" cy="3460205"/>
          </a:xfrm>
        </p:grpSpPr>
        <p:grpSp>
          <p:nvGrpSpPr>
            <p:cNvPr id="279" name="Google Shape;279;p39"/>
            <p:cNvGrpSpPr/>
            <p:nvPr/>
          </p:nvGrpSpPr>
          <p:grpSpPr>
            <a:xfrm>
              <a:off x="6038025" y="4265827"/>
              <a:ext cx="3406863" cy="1384500"/>
              <a:chOff x="6038025" y="2598919"/>
              <a:chExt cx="3406863" cy="1384500"/>
            </a:xfrm>
          </p:grpSpPr>
          <p:cxnSp>
            <p:nvCxnSpPr>
              <p:cNvPr id="280" name="Google Shape;280;p39"/>
              <p:cNvCxnSpPr/>
              <p:nvPr/>
            </p:nvCxnSpPr>
            <p:spPr>
              <a:xfrm>
                <a:off x="6038025" y="3312550"/>
                <a:ext cx="582000" cy="0"/>
              </a:xfrm>
              <a:prstGeom prst="straightConnector1">
                <a:avLst/>
              </a:prstGeom>
              <a:noFill/>
              <a:ln cap="flat" cmpd="sng" w="9525">
                <a:solidFill>
                  <a:srgbClr val="C2C2C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281" name="Google Shape;281;p39"/>
              <p:cNvSpPr txBox="1"/>
              <p:nvPr/>
            </p:nvSpPr>
            <p:spPr>
              <a:xfrm>
                <a:off x="6640488" y="2598919"/>
                <a:ext cx="2804400" cy="1384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-GB" sz="2400">
                    <a:latin typeface="Roboto"/>
                    <a:ea typeface="Roboto"/>
                    <a:cs typeface="Roboto"/>
                    <a:sym typeface="Roboto"/>
                  </a:rPr>
                  <a:t>Baseline</a:t>
                </a:r>
                <a:endParaRPr b="1" sz="2400">
                  <a:latin typeface="Roboto"/>
                  <a:ea typeface="Roboto"/>
                  <a:cs typeface="Roboto"/>
                  <a:sym typeface="Roboto"/>
                </a:endParaRPr>
              </a:p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i="1" lang="en-GB" sz="1800">
                    <a:latin typeface="Roboto"/>
                    <a:ea typeface="Roboto"/>
                    <a:cs typeface="Roboto"/>
                    <a:sym typeface="Roboto"/>
                  </a:rPr>
                  <a:t>80% of NRENS</a:t>
                </a:r>
                <a:endParaRPr b="1" sz="1800">
                  <a:latin typeface="Roboto"/>
                  <a:ea typeface="Roboto"/>
                  <a:cs typeface="Roboto"/>
                  <a:sym typeface="Roboto"/>
                </a:endParaRPr>
              </a:p>
              <a:p>
                <a:pPr indent="0" lvl="0" marL="0" rtl="0" algn="l">
                  <a:spcBef>
                    <a:spcPts val="0"/>
                  </a:spcBef>
                  <a:spcAft>
                    <a:spcPts val="1600"/>
                  </a:spcAft>
                  <a:buNone/>
                </a:pPr>
                <a:r>
                  <a:rPr lang="en-GB">
                    <a:latin typeface="Roboto"/>
                    <a:ea typeface="Roboto"/>
                    <a:cs typeface="Roboto"/>
                    <a:sym typeface="Roboto"/>
                  </a:rPr>
                  <a:t>Entry level security. The majority of NRENS is already compliant.</a:t>
                </a:r>
                <a:endParaRPr b="1"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282" name="Google Shape;282;p39"/>
              <p:cNvSpPr/>
              <p:nvPr/>
            </p:nvSpPr>
            <p:spPr>
              <a:xfrm>
                <a:off x="6424027" y="3212150"/>
                <a:ext cx="198600" cy="198300"/>
              </a:xfrm>
              <a:prstGeom prst="ellipse">
                <a:avLst/>
              </a:prstGeom>
              <a:solidFill>
                <a:srgbClr val="9225A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3" name="Google Shape;283;p39"/>
              <p:cNvSpPr txBox="1"/>
              <p:nvPr/>
            </p:nvSpPr>
            <p:spPr>
              <a:xfrm>
                <a:off x="6399017" y="3156109"/>
                <a:ext cx="247500" cy="312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1600"/>
                  </a:spcAft>
                  <a:buNone/>
                </a:pPr>
                <a:r>
                  <a:rPr lang="en-GB" sz="800">
                    <a:solidFill>
                      <a:srgbClr val="FFFFFF"/>
                    </a:solidFill>
                    <a:latin typeface="Roboto"/>
                    <a:ea typeface="Roboto"/>
                    <a:cs typeface="Roboto"/>
                    <a:sym typeface="Roboto"/>
                  </a:rPr>
                  <a:t>1</a:t>
                </a:r>
                <a:endParaRPr sz="8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</p:grpSp>
        <p:grpSp>
          <p:nvGrpSpPr>
            <p:cNvPr id="284" name="Google Shape;284;p39"/>
            <p:cNvGrpSpPr/>
            <p:nvPr/>
          </p:nvGrpSpPr>
          <p:grpSpPr>
            <a:xfrm>
              <a:off x="-217430" y="3493358"/>
              <a:ext cx="3848480" cy="1384500"/>
              <a:chOff x="-217430" y="1844106"/>
              <a:chExt cx="3848480" cy="1384500"/>
            </a:xfrm>
          </p:grpSpPr>
          <p:sp>
            <p:nvSpPr>
              <p:cNvPr id="285" name="Google Shape;285;p39"/>
              <p:cNvSpPr txBox="1"/>
              <p:nvPr/>
            </p:nvSpPr>
            <p:spPr>
              <a:xfrm>
                <a:off x="-217430" y="1844106"/>
                <a:ext cx="2721000" cy="1384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-GB" sz="2400">
                    <a:latin typeface="Roboto"/>
                    <a:ea typeface="Roboto"/>
                    <a:cs typeface="Roboto"/>
                    <a:sym typeface="Roboto"/>
                  </a:rPr>
                  <a:t>Advanced</a:t>
                </a:r>
                <a:endParaRPr b="1" sz="2400">
                  <a:latin typeface="Roboto"/>
                  <a:ea typeface="Roboto"/>
                  <a:cs typeface="Roboto"/>
                  <a:sym typeface="Roboto"/>
                </a:endParaRPr>
              </a:p>
              <a:p>
                <a:pPr indent="0" lvl="0" marL="0" rtl="0" algn="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i="1" lang="en-GB" sz="1800">
                    <a:latin typeface="Roboto"/>
                    <a:ea typeface="Roboto"/>
                    <a:cs typeface="Roboto"/>
                    <a:sym typeface="Roboto"/>
                  </a:rPr>
                  <a:t>30% of NRENS</a:t>
                </a:r>
                <a:endParaRPr i="1" sz="1800">
                  <a:latin typeface="Roboto"/>
                  <a:ea typeface="Roboto"/>
                  <a:cs typeface="Roboto"/>
                  <a:sym typeface="Roboto"/>
                </a:endParaRPr>
              </a:p>
              <a:p>
                <a:pPr indent="0" lvl="0" marL="0" rtl="0" algn="r">
                  <a:spcBef>
                    <a:spcPts val="0"/>
                  </a:spcBef>
                  <a:spcAft>
                    <a:spcPts val="1600"/>
                  </a:spcAft>
                  <a:buNone/>
                </a:pPr>
                <a:r>
                  <a:rPr lang="en-GB">
                    <a:latin typeface="Roboto"/>
                    <a:ea typeface="Roboto"/>
                    <a:cs typeface="Roboto"/>
                    <a:sym typeface="Roboto"/>
                  </a:rPr>
                  <a:t>Solid security practices. A minor part of NRENS is already compliant, most implement just individual requirements.   </a:t>
                </a:r>
                <a:endParaRPr b="1"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cxnSp>
            <p:nvCxnSpPr>
              <p:cNvPr id="286" name="Google Shape;286;p39"/>
              <p:cNvCxnSpPr/>
              <p:nvPr/>
            </p:nvCxnSpPr>
            <p:spPr>
              <a:xfrm rot="10800000">
                <a:off x="2587350" y="2536350"/>
                <a:ext cx="1043700" cy="0"/>
              </a:xfrm>
              <a:prstGeom prst="straightConnector1">
                <a:avLst/>
              </a:prstGeom>
              <a:noFill/>
              <a:ln cap="flat" cmpd="sng" w="9525">
                <a:solidFill>
                  <a:srgbClr val="C2C2C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287" name="Google Shape;287;p39"/>
              <p:cNvSpPr/>
              <p:nvPr/>
            </p:nvSpPr>
            <p:spPr>
              <a:xfrm>
                <a:off x="2523501" y="2431050"/>
                <a:ext cx="198600" cy="198300"/>
              </a:xfrm>
              <a:prstGeom prst="ellipse">
                <a:avLst/>
              </a:prstGeom>
              <a:solidFill>
                <a:srgbClr val="761E8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8" name="Google Shape;288;p39"/>
              <p:cNvSpPr txBox="1"/>
              <p:nvPr/>
            </p:nvSpPr>
            <p:spPr>
              <a:xfrm>
                <a:off x="2498491" y="2373759"/>
                <a:ext cx="247500" cy="312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1600"/>
                  </a:spcAft>
                  <a:buNone/>
                </a:pPr>
                <a:r>
                  <a:rPr lang="en-GB" sz="800">
                    <a:solidFill>
                      <a:srgbClr val="FFFFFF"/>
                    </a:solidFill>
                    <a:latin typeface="Roboto"/>
                    <a:ea typeface="Roboto"/>
                    <a:cs typeface="Roboto"/>
                    <a:sym typeface="Roboto"/>
                  </a:rPr>
                  <a:t>2</a:t>
                </a:r>
                <a:endParaRPr sz="8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</p:grpSp>
        <p:grpSp>
          <p:nvGrpSpPr>
            <p:cNvPr id="289" name="Google Shape;289;p39"/>
            <p:cNvGrpSpPr/>
            <p:nvPr/>
          </p:nvGrpSpPr>
          <p:grpSpPr>
            <a:xfrm>
              <a:off x="4908100" y="2592170"/>
              <a:ext cx="4536788" cy="1384500"/>
              <a:chOff x="4908100" y="889953"/>
              <a:chExt cx="4536788" cy="1384500"/>
            </a:xfrm>
          </p:grpSpPr>
          <p:cxnSp>
            <p:nvCxnSpPr>
              <p:cNvPr id="290" name="Google Shape;290;p39"/>
              <p:cNvCxnSpPr/>
              <p:nvPr/>
            </p:nvCxnSpPr>
            <p:spPr>
              <a:xfrm>
                <a:off x="4908100" y="1593250"/>
                <a:ext cx="1715100" cy="0"/>
              </a:xfrm>
              <a:prstGeom prst="straightConnector1">
                <a:avLst/>
              </a:prstGeom>
              <a:noFill/>
              <a:ln cap="flat" cmpd="sng" w="9525">
                <a:solidFill>
                  <a:srgbClr val="C2C2C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291" name="Google Shape;291;p39"/>
              <p:cNvSpPr txBox="1"/>
              <p:nvPr/>
            </p:nvSpPr>
            <p:spPr>
              <a:xfrm>
                <a:off x="6640488" y="889953"/>
                <a:ext cx="2804400" cy="1384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-GB" sz="2400">
                    <a:latin typeface="Roboto"/>
                    <a:ea typeface="Roboto"/>
                    <a:cs typeface="Roboto"/>
                    <a:sym typeface="Roboto"/>
                  </a:rPr>
                  <a:t>Expert</a:t>
                </a:r>
                <a:endParaRPr b="1" sz="2400">
                  <a:latin typeface="Roboto"/>
                  <a:ea typeface="Roboto"/>
                  <a:cs typeface="Roboto"/>
                  <a:sym typeface="Roboto"/>
                </a:endParaRPr>
              </a:p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i="1" lang="en-GB" sz="1800">
                    <a:latin typeface="Roboto"/>
                    <a:ea typeface="Roboto"/>
                    <a:cs typeface="Roboto"/>
                    <a:sym typeface="Roboto"/>
                  </a:rPr>
                  <a:t>10% of NRENS</a:t>
                </a:r>
                <a:endParaRPr i="1" sz="1800">
                  <a:latin typeface="Roboto"/>
                  <a:ea typeface="Roboto"/>
                  <a:cs typeface="Roboto"/>
                  <a:sym typeface="Roboto"/>
                </a:endParaRPr>
              </a:p>
              <a:p>
                <a:pPr indent="0" lvl="0" marL="0" rtl="0" algn="l">
                  <a:spcBef>
                    <a:spcPts val="0"/>
                  </a:spcBef>
                  <a:spcAft>
                    <a:spcPts val="1600"/>
                  </a:spcAft>
                  <a:buNone/>
                </a:pPr>
                <a:r>
                  <a:rPr lang="en-GB">
                    <a:latin typeface="Roboto"/>
                    <a:ea typeface="Roboto"/>
                    <a:cs typeface="Roboto"/>
                    <a:sym typeface="Roboto"/>
                  </a:rPr>
                  <a:t>Sophisticated security program. Only a few NRENS are already compliant. This is the long term goal to achieve.</a:t>
                </a:r>
                <a:endParaRPr b="1"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292" name="Google Shape;292;p39"/>
              <p:cNvSpPr/>
              <p:nvPr/>
            </p:nvSpPr>
            <p:spPr>
              <a:xfrm>
                <a:off x="6427830" y="1493307"/>
                <a:ext cx="198600" cy="198300"/>
              </a:xfrm>
              <a:prstGeom prst="ellipse">
                <a:avLst/>
              </a:prstGeom>
              <a:solidFill>
                <a:srgbClr val="701C7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93" name="Google Shape;293;p39"/>
              <p:cNvSpPr txBox="1"/>
              <p:nvPr/>
            </p:nvSpPr>
            <p:spPr>
              <a:xfrm>
                <a:off x="6402820" y="1436790"/>
                <a:ext cx="247500" cy="312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1600"/>
                  </a:spcAft>
                  <a:buNone/>
                </a:pPr>
                <a:r>
                  <a:rPr lang="en-GB" sz="800">
                    <a:solidFill>
                      <a:srgbClr val="FFFFFF"/>
                    </a:solidFill>
                    <a:latin typeface="Roboto"/>
                    <a:ea typeface="Roboto"/>
                    <a:cs typeface="Roboto"/>
                    <a:sym typeface="Roboto"/>
                  </a:rPr>
                  <a:t>3</a:t>
                </a:r>
                <a:endParaRPr sz="8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</p:grpSp>
        <p:grpSp>
          <p:nvGrpSpPr>
            <p:cNvPr id="294" name="Google Shape;294;p39"/>
            <p:cNvGrpSpPr/>
            <p:nvPr/>
          </p:nvGrpSpPr>
          <p:grpSpPr>
            <a:xfrm>
              <a:off x="2814594" y="2800373"/>
              <a:ext cx="3514811" cy="3252003"/>
              <a:chOff x="2991269" y="1153325"/>
              <a:chExt cx="3514811" cy="3252003"/>
            </a:xfrm>
          </p:grpSpPr>
          <p:sp>
            <p:nvSpPr>
              <p:cNvPr id="295" name="Google Shape;295;p39"/>
              <p:cNvSpPr/>
              <p:nvPr/>
            </p:nvSpPr>
            <p:spPr>
              <a:xfrm>
                <a:off x="3477586" y="2585458"/>
                <a:ext cx="2541910" cy="950456"/>
              </a:xfrm>
              <a:custGeom>
                <a:rect b="b" l="l" r="r" t="t"/>
                <a:pathLst>
                  <a:path extrusionOk="0" h="43529" w="126826">
                    <a:moveTo>
                      <a:pt x="0" y="20002"/>
                    </a:moveTo>
                    <a:lnTo>
                      <a:pt x="63389" y="43529"/>
                    </a:lnTo>
                    <a:lnTo>
                      <a:pt x="126826" y="19907"/>
                    </a:lnTo>
                    <a:lnTo>
                      <a:pt x="63580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</p:sp>
          <p:sp>
            <p:nvSpPr>
              <p:cNvPr id="296" name="Google Shape;296;p39"/>
              <p:cNvSpPr/>
              <p:nvPr/>
            </p:nvSpPr>
            <p:spPr>
              <a:xfrm>
                <a:off x="2991269" y="3020977"/>
                <a:ext cx="1758228" cy="1384350"/>
              </a:xfrm>
              <a:custGeom>
                <a:rect b="b" l="l" r="r" t="t"/>
                <a:pathLst>
                  <a:path extrusionOk="0" h="63817" w="87725">
                    <a:moveTo>
                      <a:pt x="24288" y="0"/>
                    </a:moveTo>
                    <a:lnTo>
                      <a:pt x="0" y="29908"/>
                    </a:lnTo>
                    <a:lnTo>
                      <a:pt x="87725" y="63817"/>
                    </a:lnTo>
                    <a:lnTo>
                      <a:pt x="87725" y="42291"/>
                    </a:lnTo>
                    <a:lnTo>
                      <a:pt x="87725" y="23526"/>
                    </a:lnTo>
                    <a:close/>
                  </a:path>
                </a:pathLst>
              </a:custGeom>
              <a:solidFill>
                <a:srgbClr val="551561"/>
              </a:solidFill>
              <a:ln>
                <a:noFill/>
              </a:ln>
            </p:spPr>
          </p:sp>
          <p:sp>
            <p:nvSpPr>
              <p:cNvPr id="297" name="Google Shape;297;p39"/>
              <p:cNvSpPr/>
              <p:nvPr/>
            </p:nvSpPr>
            <p:spPr>
              <a:xfrm flipH="1">
                <a:off x="4747852" y="3020977"/>
                <a:ext cx="1758228" cy="1384350"/>
              </a:xfrm>
              <a:custGeom>
                <a:rect b="b" l="l" r="r" t="t"/>
                <a:pathLst>
                  <a:path extrusionOk="0" h="63817" w="87725">
                    <a:moveTo>
                      <a:pt x="24288" y="0"/>
                    </a:moveTo>
                    <a:lnTo>
                      <a:pt x="0" y="29908"/>
                    </a:lnTo>
                    <a:lnTo>
                      <a:pt x="87725" y="63817"/>
                    </a:lnTo>
                    <a:lnTo>
                      <a:pt x="87725" y="42291"/>
                    </a:lnTo>
                    <a:lnTo>
                      <a:pt x="87725" y="23526"/>
                    </a:lnTo>
                    <a:close/>
                  </a:path>
                </a:pathLst>
              </a:custGeom>
              <a:solidFill>
                <a:srgbClr val="9225A5"/>
              </a:solidFill>
              <a:ln>
                <a:noFill/>
              </a:ln>
            </p:spPr>
          </p:sp>
          <p:sp>
            <p:nvSpPr>
              <p:cNvPr id="298" name="Google Shape;298;p39"/>
              <p:cNvSpPr/>
              <p:nvPr/>
            </p:nvSpPr>
            <p:spPr>
              <a:xfrm>
                <a:off x="3969199" y="2001324"/>
                <a:ext cx="1565850" cy="585863"/>
              </a:xfrm>
              <a:custGeom>
                <a:rect b="b" l="l" r="r" t="t"/>
                <a:pathLst>
                  <a:path extrusionOk="0" h="8150" w="24053">
                    <a:moveTo>
                      <a:pt x="0" y="3827"/>
                    </a:moveTo>
                    <a:lnTo>
                      <a:pt x="11976" y="8150"/>
                    </a:lnTo>
                    <a:lnTo>
                      <a:pt x="24053" y="3827"/>
                    </a:lnTo>
                    <a:lnTo>
                      <a:pt x="12126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</p:sp>
          <p:sp>
            <p:nvSpPr>
              <p:cNvPr id="299" name="Google Shape;299;p39"/>
              <p:cNvSpPr/>
              <p:nvPr/>
            </p:nvSpPr>
            <p:spPr>
              <a:xfrm>
                <a:off x="3563255" y="2275837"/>
                <a:ext cx="1189300" cy="1015326"/>
              </a:xfrm>
              <a:custGeom>
                <a:rect b="b" l="l" r="r" t="t"/>
                <a:pathLst>
                  <a:path extrusionOk="0" h="14114" w="18238">
                    <a:moveTo>
                      <a:pt x="6262" y="0"/>
                    </a:moveTo>
                    <a:lnTo>
                      <a:pt x="18238" y="4324"/>
                    </a:lnTo>
                    <a:lnTo>
                      <a:pt x="18238" y="14114"/>
                    </a:lnTo>
                    <a:lnTo>
                      <a:pt x="0" y="7554"/>
                    </a:lnTo>
                    <a:close/>
                  </a:path>
                </a:pathLst>
              </a:custGeom>
              <a:solidFill>
                <a:srgbClr val="551561"/>
              </a:solidFill>
              <a:ln>
                <a:noFill/>
              </a:ln>
            </p:spPr>
          </p:sp>
          <p:sp>
            <p:nvSpPr>
              <p:cNvPr id="300" name="Google Shape;300;p39"/>
              <p:cNvSpPr/>
              <p:nvPr/>
            </p:nvSpPr>
            <p:spPr>
              <a:xfrm flipH="1">
                <a:off x="4749365" y="2275837"/>
                <a:ext cx="1189300" cy="1015326"/>
              </a:xfrm>
              <a:custGeom>
                <a:rect b="b" l="l" r="r" t="t"/>
                <a:pathLst>
                  <a:path extrusionOk="0" h="14114" w="18238">
                    <a:moveTo>
                      <a:pt x="6262" y="0"/>
                    </a:moveTo>
                    <a:lnTo>
                      <a:pt x="18238" y="4324"/>
                    </a:lnTo>
                    <a:lnTo>
                      <a:pt x="18238" y="14114"/>
                    </a:lnTo>
                    <a:lnTo>
                      <a:pt x="0" y="7554"/>
                    </a:lnTo>
                    <a:close/>
                  </a:path>
                </a:pathLst>
              </a:custGeom>
              <a:solidFill>
                <a:srgbClr val="761E86"/>
              </a:solidFill>
              <a:ln>
                <a:noFill/>
              </a:ln>
            </p:spPr>
          </p:sp>
          <p:sp>
            <p:nvSpPr>
              <p:cNvPr id="301" name="Google Shape;301;p39"/>
              <p:cNvSpPr/>
              <p:nvPr/>
            </p:nvSpPr>
            <p:spPr>
              <a:xfrm>
                <a:off x="4059061" y="1153325"/>
                <a:ext cx="693508" cy="1201140"/>
              </a:xfrm>
              <a:custGeom>
                <a:rect b="b" l="l" r="r" t="t"/>
                <a:pathLst>
                  <a:path extrusionOk="0" h="16697" w="10635">
                    <a:moveTo>
                      <a:pt x="10635" y="0"/>
                    </a:moveTo>
                    <a:lnTo>
                      <a:pt x="0" y="12722"/>
                    </a:lnTo>
                    <a:lnTo>
                      <a:pt x="10635" y="16697"/>
                    </a:lnTo>
                    <a:close/>
                  </a:path>
                </a:pathLst>
              </a:custGeom>
              <a:solidFill>
                <a:srgbClr val="551561"/>
              </a:solidFill>
              <a:ln>
                <a:noFill/>
              </a:ln>
            </p:spPr>
          </p:sp>
          <p:sp>
            <p:nvSpPr>
              <p:cNvPr id="302" name="Google Shape;302;p39"/>
              <p:cNvSpPr/>
              <p:nvPr/>
            </p:nvSpPr>
            <p:spPr>
              <a:xfrm flipH="1">
                <a:off x="4749350" y="1153325"/>
                <a:ext cx="693508" cy="1201140"/>
              </a:xfrm>
              <a:custGeom>
                <a:rect b="b" l="l" r="r" t="t"/>
                <a:pathLst>
                  <a:path extrusionOk="0" h="16697" w="10635">
                    <a:moveTo>
                      <a:pt x="10635" y="0"/>
                    </a:moveTo>
                    <a:lnTo>
                      <a:pt x="0" y="12722"/>
                    </a:lnTo>
                    <a:lnTo>
                      <a:pt x="10635" y="16697"/>
                    </a:lnTo>
                    <a:close/>
                  </a:path>
                </a:pathLst>
              </a:custGeom>
              <a:solidFill>
                <a:srgbClr val="701C7F"/>
              </a:solidFill>
              <a:ln>
                <a:noFill/>
              </a:ln>
            </p:spPr>
          </p:sp>
        </p:grpSp>
      </p:grpSp>
      <p:pic>
        <p:nvPicPr>
          <p:cNvPr id="303" name="Google Shape;303;p3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98890" y="551697"/>
            <a:ext cx="737754" cy="7377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40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4572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65081"/>
              </a:buClr>
              <a:buSzPts val="2880"/>
              <a:buFont typeface="Calibri"/>
              <a:buNone/>
            </a:pPr>
            <a:r>
              <a:rPr lang="en-GB" sz="2880"/>
              <a:t>Achievements</a:t>
            </a:r>
            <a:endParaRPr sz="2880"/>
          </a:p>
        </p:txBody>
      </p:sp>
      <p:sp>
        <p:nvSpPr>
          <p:cNvPr id="309" name="Google Shape;309;p40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4064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➢"/>
            </a:pPr>
            <a:r>
              <a:rPr lang="en-GB"/>
              <a:t>First security baseline version published</a:t>
            </a:r>
            <a:br>
              <a:rPr lang="en-GB"/>
            </a:br>
            <a:endParaRPr/>
          </a:p>
          <a:p>
            <a:pPr indent="-4064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➢"/>
            </a:pPr>
            <a:r>
              <a:rPr lang="en-GB"/>
              <a:t>Outreach</a:t>
            </a:r>
            <a:endParaRPr/>
          </a:p>
          <a:p>
            <a:pPr indent="-381000" lvl="1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-GB"/>
              <a:t>SIG-ISM 2019</a:t>
            </a:r>
            <a:endParaRPr/>
          </a:p>
          <a:p>
            <a:pPr indent="-381000" lvl="1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-GB"/>
              <a:t>GÉANT Symposium 2020</a:t>
            </a:r>
            <a:br>
              <a:rPr lang="en-GB"/>
            </a:br>
            <a:endParaRPr/>
          </a:p>
          <a:p>
            <a:pPr indent="-4064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➢"/>
            </a:pPr>
            <a:r>
              <a:rPr lang="en-GB"/>
              <a:t>Potential Pilot Partners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➢"/>
            </a:pPr>
            <a:r>
              <a:rPr lang="en-GB"/>
              <a:t>Assessment sheet prepared</a:t>
            </a:r>
            <a:endParaRPr/>
          </a:p>
        </p:txBody>
      </p:sp>
      <p:pic>
        <p:nvPicPr>
          <p:cNvPr id="310" name="Google Shape;310;p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98889" y="551748"/>
            <a:ext cx="737754" cy="737754"/>
          </a:xfrm>
          <a:prstGeom prst="rect">
            <a:avLst/>
          </a:prstGeom>
          <a:noFill/>
          <a:ln>
            <a:noFill/>
          </a:ln>
        </p:spPr>
      </p:pic>
      <p:pic>
        <p:nvPicPr>
          <p:cNvPr id="311" name="Google Shape;311;p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07800" y="3785691"/>
            <a:ext cx="1772925" cy="366404"/>
          </a:xfrm>
          <a:prstGeom prst="rect">
            <a:avLst/>
          </a:prstGeom>
          <a:noFill/>
          <a:ln>
            <a:noFill/>
          </a:ln>
        </p:spPr>
      </p:pic>
      <p:pic>
        <p:nvPicPr>
          <p:cNvPr id="312" name="Google Shape;312;p4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175681" y="4152102"/>
            <a:ext cx="916221" cy="537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13" name="Google Shape;313;p4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488300" y="4299951"/>
            <a:ext cx="1867465" cy="304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14" name="Google Shape;314;p40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493575" y="4237569"/>
            <a:ext cx="1593043" cy="36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5" name="Google Shape;315;p40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7802823" y="3745836"/>
            <a:ext cx="916225" cy="446115"/>
          </a:xfrm>
          <a:prstGeom prst="rect">
            <a:avLst/>
          </a:prstGeom>
          <a:noFill/>
          <a:ln>
            <a:noFill/>
          </a:ln>
        </p:spPr>
      </p:pic>
      <p:pic>
        <p:nvPicPr>
          <p:cNvPr id="316" name="Google Shape;316;p40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9041150" y="3700237"/>
            <a:ext cx="1227480" cy="537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41"/>
          <p:cNvSpPr txBox="1"/>
          <p:nvPr>
            <p:ph idx="1" type="body"/>
          </p:nvPr>
        </p:nvSpPr>
        <p:spPr>
          <a:xfrm>
            <a:off x="998895" y="1428050"/>
            <a:ext cx="86337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4064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➢"/>
            </a:pPr>
            <a:r>
              <a:rPr lang="en-GB"/>
              <a:t>Support organizations to conduct a (self) assessment</a:t>
            </a:r>
            <a:br>
              <a:rPr lang="en-GB"/>
            </a:br>
            <a:endParaRPr/>
          </a:p>
          <a:p>
            <a:pPr indent="-4064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➢"/>
            </a:pPr>
            <a:r>
              <a:rPr lang="en-GB"/>
              <a:t>Helps to better understand the requirements of the security baseline</a:t>
            </a:r>
            <a:br>
              <a:rPr lang="en-GB"/>
            </a:br>
            <a:endParaRPr/>
          </a:p>
          <a:p>
            <a:pPr indent="-4064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➢"/>
            </a:pPr>
            <a:r>
              <a:rPr lang="en-GB"/>
              <a:t>Makes the maturity level and requirements </a:t>
            </a:r>
            <a:r>
              <a:rPr lang="en-GB"/>
              <a:t>fulfillment</a:t>
            </a:r>
            <a:r>
              <a:rPr lang="en-GB"/>
              <a:t> of an organisation visible</a:t>
            </a:r>
            <a:br>
              <a:rPr lang="en-GB"/>
            </a:br>
            <a:endParaRPr/>
          </a:p>
          <a:p>
            <a:pPr indent="-4064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➢"/>
            </a:pPr>
            <a:r>
              <a:rPr lang="en-GB"/>
              <a:t>Enables us to create statistics to identify the security level of our community</a:t>
            </a:r>
            <a:endParaRPr/>
          </a:p>
        </p:txBody>
      </p:sp>
      <p:sp>
        <p:nvSpPr>
          <p:cNvPr id="322" name="Google Shape;322;p41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4572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2880"/>
              <a:buFont typeface="Calibri"/>
              <a:buNone/>
            </a:pPr>
            <a:r>
              <a:rPr lang="en-GB" sz="2880"/>
              <a:t>Assessment Sheet</a:t>
            </a:r>
            <a:endParaRPr sz="2880"/>
          </a:p>
        </p:txBody>
      </p:sp>
      <p:pic>
        <p:nvPicPr>
          <p:cNvPr id="323" name="Google Shape;323;p4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98910" y="551752"/>
            <a:ext cx="737754" cy="7377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p42"/>
          <p:cNvSpPr txBox="1"/>
          <p:nvPr>
            <p:ph type="title"/>
          </p:nvPr>
        </p:nvSpPr>
        <p:spPr>
          <a:xfrm>
            <a:off x="998895" y="705164"/>
            <a:ext cx="9894600" cy="430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0" name="Google Shape;330;p42"/>
          <p:cNvSpPr txBox="1"/>
          <p:nvPr>
            <p:ph idx="1" type="body"/>
          </p:nvPr>
        </p:nvSpPr>
        <p:spPr>
          <a:xfrm>
            <a:off x="998895" y="1428050"/>
            <a:ext cx="8633700" cy="4351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31" name="Google Shape;331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-2"/>
            <a:ext cx="12191999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332" name="Google Shape;332;p42"/>
          <p:cNvSpPr/>
          <p:nvPr/>
        </p:nvSpPr>
        <p:spPr>
          <a:xfrm>
            <a:off x="0" y="337150"/>
            <a:ext cx="555300" cy="2629800"/>
          </a:xfrm>
          <a:prstGeom prst="rect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3" name="Google Shape;333;p42"/>
          <p:cNvSpPr/>
          <p:nvPr/>
        </p:nvSpPr>
        <p:spPr>
          <a:xfrm>
            <a:off x="19500" y="3149450"/>
            <a:ext cx="516300" cy="1755900"/>
          </a:xfrm>
          <a:prstGeom prst="rect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4" name="Google Shape;334;p42"/>
          <p:cNvSpPr/>
          <p:nvPr/>
        </p:nvSpPr>
        <p:spPr>
          <a:xfrm>
            <a:off x="19500" y="5087850"/>
            <a:ext cx="516300" cy="1755900"/>
          </a:xfrm>
          <a:prstGeom prst="rect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5" name="Google Shape;335;p42"/>
          <p:cNvSpPr/>
          <p:nvPr/>
        </p:nvSpPr>
        <p:spPr>
          <a:xfrm>
            <a:off x="555300" y="337150"/>
            <a:ext cx="6721500" cy="189000"/>
          </a:xfrm>
          <a:prstGeom prst="rect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6" name="Google Shape;336;p42"/>
          <p:cNvSpPr/>
          <p:nvPr/>
        </p:nvSpPr>
        <p:spPr>
          <a:xfrm>
            <a:off x="555300" y="1187513"/>
            <a:ext cx="6721500" cy="189000"/>
          </a:xfrm>
          <a:prstGeom prst="rect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7" name="Google Shape;337;p42"/>
          <p:cNvSpPr/>
          <p:nvPr/>
        </p:nvSpPr>
        <p:spPr>
          <a:xfrm>
            <a:off x="555300" y="2103175"/>
            <a:ext cx="6721500" cy="189000"/>
          </a:xfrm>
          <a:prstGeom prst="rect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8" name="Google Shape;338;p42"/>
          <p:cNvSpPr/>
          <p:nvPr/>
        </p:nvSpPr>
        <p:spPr>
          <a:xfrm>
            <a:off x="555300" y="3149450"/>
            <a:ext cx="6721500" cy="189000"/>
          </a:xfrm>
          <a:prstGeom prst="rect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9" name="Google Shape;339;p42"/>
          <p:cNvSpPr/>
          <p:nvPr/>
        </p:nvSpPr>
        <p:spPr>
          <a:xfrm>
            <a:off x="555300" y="4025075"/>
            <a:ext cx="6721500" cy="189000"/>
          </a:xfrm>
          <a:prstGeom prst="rect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0" name="Google Shape;340;p42"/>
          <p:cNvSpPr/>
          <p:nvPr/>
        </p:nvSpPr>
        <p:spPr>
          <a:xfrm>
            <a:off x="555300" y="5087850"/>
            <a:ext cx="6721500" cy="189000"/>
          </a:xfrm>
          <a:prstGeom prst="rect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1" name="Google Shape;341;p42"/>
          <p:cNvSpPr/>
          <p:nvPr/>
        </p:nvSpPr>
        <p:spPr>
          <a:xfrm>
            <a:off x="555300" y="5946975"/>
            <a:ext cx="6721500" cy="189000"/>
          </a:xfrm>
          <a:prstGeom prst="rect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p43"/>
          <p:cNvSpPr txBox="1"/>
          <p:nvPr>
            <p:ph idx="1" type="body"/>
          </p:nvPr>
        </p:nvSpPr>
        <p:spPr>
          <a:xfrm>
            <a:off x="998895" y="1428050"/>
            <a:ext cx="8633700" cy="4351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8" name="Google Shape;348;p43"/>
          <p:cNvSpPr txBox="1"/>
          <p:nvPr>
            <p:ph type="title"/>
          </p:nvPr>
        </p:nvSpPr>
        <p:spPr>
          <a:xfrm>
            <a:off x="998895" y="705164"/>
            <a:ext cx="9894600" cy="430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49" name="Google Shape;349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-2"/>
            <a:ext cx="12191999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350" name="Google Shape;350;p43"/>
          <p:cNvSpPr/>
          <p:nvPr/>
        </p:nvSpPr>
        <p:spPr>
          <a:xfrm>
            <a:off x="7276875" y="356500"/>
            <a:ext cx="1997100" cy="174900"/>
          </a:xfrm>
          <a:prstGeom prst="rect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1" name="Google Shape;351;p43"/>
          <p:cNvSpPr/>
          <p:nvPr/>
        </p:nvSpPr>
        <p:spPr>
          <a:xfrm>
            <a:off x="7276875" y="1194550"/>
            <a:ext cx="1997100" cy="174900"/>
          </a:xfrm>
          <a:prstGeom prst="rect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2" name="Google Shape;352;p43"/>
          <p:cNvSpPr/>
          <p:nvPr/>
        </p:nvSpPr>
        <p:spPr>
          <a:xfrm>
            <a:off x="7276875" y="2103025"/>
            <a:ext cx="1997100" cy="1000200"/>
          </a:xfrm>
          <a:prstGeom prst="rect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3" name="Google Shape;353;p43"/>
          <p:cNvSpPr/>
          <p:nvPr/>
        </p:nvSpPr>
        <p:spPr>
          <a:xfrm>
            <a:off x="11300125" y="356500"/>
            <a:ext cx="891900" cy="685800"/>
          </a:xfrm>
          <a:prstGeom prst="rect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4" name="Google Shape;354;p43"/>
          <p:cNvSpPr txBox="1"/>
          <p:nvPr/>
        </p:nvSpPr>
        <p:spPr>
          <a:xfrm>
            <a:off x="11300125" y="1836888"/>
            <a:ext cx="891900" cy="65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>
                <a:latin typeface="Calibri"/>
                <a:ea typeface="Calibri"/>
                <a:cs typeface="Calibri"/>
                <a:sym typeface="Calibri"/>
              </a:rPr>
              <a:t>0-1</a:t>
            </a:r>
            <a:endParaRPr sz="36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5" name="Google Shape;355;p43"/>
          <p:cNvSpPr txBox="1"/>
          <p:nvPr/>
        </p:nvSpPr>
        <p:spPr>
          <a:xfrm>
            <a:off x="11300125" y="3628450"/>
            <a:ext cx="891900" cy="65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>
                <a:latin typeface="Calibri"/>
                <a:ea typeface="Calibri"/>
                <a:cs typeface="Calibri"/>
                <a:sym typeface="Calibri"/>
              </a:rPr>
              <a:t>0-1</a:t>
            </a:r>
            <a:endParaRPr sz="36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6" name="Google Shape;356;p43"/>
          <p:cNvSpPr txBox="1"/>
          <p:nvPr/>
        </p:nvSpPr>
        <p:spPr>
          <a:xfrm>
            <a:off x="11300125" y="5607375"/>
            <a:ext cx="891900" cy="65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>
                <a:latin typeface="Calibri"/>
                <a:ea typeface="Calibri"/>
                <a:cs typeface="Calibri"/>
                <a:sym typeface="Calibri"/>
              </a:rPr>
              <a:t>0-1</a:t>
            </a:r>
            <a:endParaRPr sz="3600"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57" name="Google Shape;357;p43"/>
          <p:cNvCxnSpPr>
            <a:stCxn id="350" idx="3"/>
            <a:endCxn id="354" idx="1"/>
          </p:cNvCxnSpPr>
          <p:nvPr/>
        </p:nvCxnSpPr>
        <p:spPr>
          <a:xfrm>
            <a:off x="9273975" y="443950"/>
            <a:ext cx="2026200" cy="1720200"/>
          </a:xfrm>
          <a:prstGeom prst="bentConnector3">
            <a:avLst>
              <a:gd fmla="val 49999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58" name="Google Shape;358;p43"/>
          <p:cNvCxnSpPr>
            <a:stCxn id="351" idx="3"/>
            <a:endCxn id="354" idx="1"/>
          </p:cNvCxnSpPr>
          <p:nvPr/>
        </p:nvCxnSpPr>
        <p:spPr>
          <a:xfrm>
            <a:off x="9273975" y="1282000"/>
            <a:ext cx="2026200" cy="882300"/>
          </a:xfrm>
          <a:prstGeom prst="bentConnector3">
            <a:avLst>
              <a:gd fmla="val 49999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59" name="Google Shape;359;p43"/>
          <p:cNvCxnSpPr/>
          <p:nvPr/>
        </p:nvCxnSpPr>
        <p:spPr>
          <a:xfrm>
            <a:off x="9288500" y="2156388"/>
            <a:ext cx="1997100" cy="15600"/>
          </a:xfrm>
          <a:prstGeom prst="bentConnector3">
            <a:avLst>
              <a:gd fmla="val 50000" name="adj1"/>
            </a:avLst>
          </a:prstGeom>
          <a:noFill/>
          <a:ln cap="flat" cmpd="sng" w="38100">
            <a:solidFill>
              <a:schemeClr val="accent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60" name="Google Shape;360;p43"/>
          <p:cNvSpPr/>
          <p:nvPr/>
        </p:nvSpPr>
        <p:spPr>
          <a:xfrm>
            <a:off x="11278525" y="1042300"/>
            <a:ext cx="935100" cy="935100"/>
          </a:xfrm>
          <a:prstGeom prst="mathEqual">
            <a:avLst>
              <a:gd fmla="val 23520" name="adj1"/>
              <a:gd fmla="val 1176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1" name="Google Shape;361;p43"/>
          <p:cNvSpPr/>
          <p:nvPr/>
        </p:nvSpPr>
        <p:spPr>
          <a:xfrm>
            <a:off x="11278525" y="2592413"/>
            <a:ext cx="935100" cy="935100"/>
          </a:xfrm>
          <a:prstGeom prst="mathPlus">
            <a:avLst>
              <a:gd fmla="val 23520" name="adj1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2" name="Google Shape;362;p43"/>
          <p:cNvSpPr/>
          <p:nvPr/>
        </p:nvSpPr>
        <p:spPr>
          <a:xfrm>
            <a:off x="11278525" y="4489825"/>
            <a:ext cx="935100" cy="935100"/>
          </a:xfrm>
          <a:prstGeom prst="mathPlus">
            <a:avLst>
              <a:gd fmla="val 23520" name="adj1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67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p44"/>
          <p:cNvSpPr txBox="1"/>
          <p:nvPr>
            <p:ph idx="1" type="body"/>
          </p:nvPr>
        </p:nvSpPr>
        <p:spPr>
          <a:xfrm>
            <a:off x="998895" y="1428050"/>
            <a:ext cx="8633700" cy="4351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9" name="Google Shape;369;p44"/>
          <p:cNvSpPr txBox="1"/>
          <p:nvPr>
            <p:ph type="title"/>
          </p:nvPr>
        </p:nvSpPr>
        <p:spPr>
          <a:xfrm>
            <a:off x="998895" y="705164"/>
            <a:ext cx="9894600" cy="430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70" name="Google Shape;370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-2"/>
            <a:ext cx="12191999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371" name="Google Shape;371;p44"/>
          <p:cNvSpPr/>
          <p:nvPr/>
        </p:nvSpPr>
        <p:spPr>
          <a:xfrm>
            <a:off x="535825" y="516175"/>
            <a:ext cx="6721500" cy="697200"/>
          </a:xfrm>
          <a:prstGeom prst="rect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1_Custom Design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Custom Design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