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5"/>
  </p:sldMasterIdLst>
  <p:notesMasterIdLst>
    <p:notesMasterId r:id="rId13"/>
  </p:notesMasterIdLst>
  <p:handoutMasterIdLst>
    <p:handoutMasterId r:id="rId14"/>
  </p:handoutMasterIdLst>
  <p:sldIdLst>
    <p:sldId id="316" r:id="rId6"/>
    <p:sldId id="494" r:id="rId7"/>
    <p:sldId id="496" r:id="rId8"/>
    <p:sldId id="497" r:id="rId9"/>
    <p:sldId id="495" r:id="rId10"/>
    <p:sldId id="498" r:id="rId11"/>
    <p:sldId id="28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E"/>
    <a:srgbClr val="F83E54"/>
    <a:srgbClr val="FFC000"/>
    <a:srgbClr val="124E6A"/>
    <a:srgbClr val="267296"/>
    <a:srgbClr val="C0425A"/>
    <a:srgbClr val="5D9CD5"/>
    <a:srgbClr val="0A597C"/>
    <a:srgbClr val="88B6E0"/>
    <a:srgbClr val="3B87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608" autoAdjust="0"/>
    <p:restoredTop sz="70357" autoAdjust="0"/>
  </p:normalViewPr>
  <p:slideViewPr>
    <p:cSldViewPr snapToGrid="0">
      <p:cViewPr varScale="1">
        <p:scale>
          <a:sx n="65" d="100"/>
          <a:sy n="65" d="100"/>
        </p:scale>
        <p:origin x="1240" y="20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022"/>
    </p:cViewPr>
  </p:sorterViewPr>
  <p:notesViewPr>
    <p:cSldViewPr snapToGrid="0" showGuides="1">
      <p:cViewPr varScale="1">
        <p:scale>
          <a:sx n="58" d="100"/>
          <a:sy n="58" d="100"/>
        </p:scale>
        <p:origin x="323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/>
              <a:t>GN4-3 / GN4-3N Symposium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dirty="0"/>
              <a:t>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AF02A7-F6EB-452A-B0EC-B49150E67E0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13C2CD-AC35-4222-88A9-014A2247C9E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7FDBA-CF28-4DB5-A74A-87332A40D7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5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23/04/2020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961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10693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team are looking for NRENs who would be interested in piloting the security baseline within their own </a:t>
            </a:r>
            <a:r>
              <a:rPr lang="en-US" dirty="0" err="1"/>
              <a:t>organisation</a:t>
            </a:r>
            <a:r>
              <a:rPr lang="en-US" dirty="0"/>
              <a:t>.  This can be done in one of two ways:</a:t>
            </a:r>
            <a:endParaRPr lang="en-GB" dirty="0"/>
          </a:p>
          <a:p>
            <a:pPr lvl="0" fontAlgn="b"/>
            <a:r>
              <a:rPr lang="en-US" dirty="0"/>
              <a:t>- As a self-assessment.  We would ask the NREN to assess themselves using the tools provided and also give feedback on the effectiveness of the baseline as a tool in a short report.</a:t>
            </a:r>
            <a:endParaRPr lang="en-GB" dirty="0"/>
          </a:p>
          <a:p>
            <a:pPr lvl="0" fontAlgn="b"/>
            <a:r>
              <a:rPr lang="en-US" dirty="0"/>
              <a:t>- As part of an NREN visit.  Members of the Security Baseline task can visit your NREN and work through the maturity model with them.  </a:t>
            </a:r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07397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6922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GN4-1 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Arial" charset="0"/>
              </a:rPr>
              <a:t>TBC 2016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Brussels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19160" y="-47949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0"/>
            <a:ext cx="9969928" cy="5606618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848735" y="336203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GN4-2 Period 1 EC Review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+mn-lt"/>
              </a:rPr>
              <a:t>November 2017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Brussels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264381"/>
            <a:ext cx="3798887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Name, 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 userDrawn="1"/>
        </p:nvSpPr>
        <p:spPr bwMode="auto">
          <a:xfrm>
            <a:off x="848735" y="1246161"/>
            <a:ext cx="883159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WP1: Work Package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E2D7825-E082-46CF-9AD4-04A15F43B42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484770"/>
            <a:ext cx="1531586" cy="66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64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889F07-B6A9-41E1-A7CB-4F89EDE32D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D143F2-E706-4718-BDE8-C7C989B63E2E}"/>
              </a:ext>
            </a:extLst>
          </p:cNvPr>
          <p:cNvSpPr txBox="1"/>
          <p:nvPr userDrawn="1"/>
        </p:nvSpPr>
        <p:spPr>
          <a:xfrm>
            <a:off x="457199" y="6523901"/>
            <a:ext cx="2710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GN4-3 / GN4-3N Symposium 2020 </a:t>
            </a:r>
          </a:p>
        </p:txBody>
      </p:sp>
    </p:spTree>
    <p:extLst>
      <p:ext uri="{BB962C8B-B14F-4D97-AF65-F5344CB8AC3E}">
        <p14:creationId xmlns:p14="http://schemas.microsoft.com/office/powerpoint/2010/main" val="1432627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12206732" cy="133991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680171-EEFC-4934-83A0-4C8DD61EF9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A4FE3B1C-616E-4BE3-967B-B786478ADA6A}"/>
              </a:ext>
            </a:extLst>
          </p:cNvPr>
          <p:cNvSpPr/>
          <p:nvPr userDrawn="1"/>
        </p:nvSpPr>
        <p:spPr>
          <a:xfrm>
            <a:off x="11238739" y="1021510"/>
            <a:ext cx="1065404" cy="1065404"/>
          </a:xfrm>
          <a:prstGeom prst="ellipse">
            <a:avLst/>
          </a:prstGeom>
          <a:solidFill>
            <a:srgbClr val="124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FF05F0-1384-4AC7-BC0D-37548A3119D2}"/>
              </a:ext>
            </a:extLst>
          </p:cNvPr>
          <p:cNvSpPr txBox="1"/>
          <p:nvPr userDrawn="1"/>
        </p:nvSpPr>
        <p:spPr>
          <a:xfrm>
            <a:off x="457199" y="6523901"/>
            <a:ext cx="2710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GN4-3 / GN4-3N Symposium 2020 </a:t>
            </a:r>
          </a:p>
        </p:txBody>
      </p:sp>
    </p:spTree>
    <p:extLst>
      <p:ext uri="{BB962C8B-B14F-4D97-AF65-F5344CB8AC3E}">
        <p14:creationId xmlns:p14="http://schemas.microsoft.com/office/powerpoint/2010/main" val="2593037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BD7252-08DD-428D-98B1-D2C5551AFB24}"/>
              </a:ext>
            </a:extLst>
          </p:cNvPr>
          <p:cNvSpPr txBox="1"/>
          <p:nvPr userDrawn="1"/>
        </p:nvSpPr>
        <p:spPr>
          <a:xfrm>
            <a:off x="457199" y="6523901"/>
            <a:ext cx="2710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GN4-3 / GN4-3N Symposium 2020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B080EE0-B230-4D87-A36F-F35E2BEE55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0"/>
            <a:ext cx="12204706" cy="691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297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884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10614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0845064-9452-4051-96AC-05AE54282E30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82" r:id="rId3"/>
    <p:sldLayoutId id="2147483674" r:id="rId4"/>
    <p:sldLayoutId id="2147483683" r:id="rId5"/>
    <p:sldLayoutId id="2147483681" r:id="rId6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95" userDrawn="1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 userDrawn="1">
          <p15:clr>
            <a:srgbClr val="F26B43"/>
          </p15:clr>
        </p15:guide>
        <p15:guide id="4" orient="horz" pos="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jpe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ventr.geant.org/events/3277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0"/>
            <a:ext cx="12204706" cy="6916057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40187" y="1218190"/>
            <a:ext cx="8721255" cy="66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Security work package update</a:t>
            </a:r>
          </a:p>
          <a:p>
            <a:endParaRPr lang="en-US" sz="32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848735" y="1752317"/>
            <a:ext cx="4796691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 err="1">
                <a:solidFill>
                  <a:schemeClr val="bg1"/>
                </a:solidFill>
                <a:latin typeface="+mn-lt"/>
              </a:rPr>
              <a:t>Sigita</a:t>
            </a:r>
            <a:r>
              <a:rPr lang="en-US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+mn-lt"/>
              </a:rPr>
              <a:t>Jurkynaitė</a:t>
            </a:r>
            <a:r>
              <a:rPr lang="en-US" b="1" dirty="0">
                <a:solidFill>
                  <a:schemeClr val="bg1"/>
                </a:solidFill>
                <a:latin typeface="+mn-lt"/>
              </a:rPr>
              <a:t>, 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840187" y="3008824"/>
            <a:ext cx="3523570" cy="863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SIG-ISM virtual meeting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23 April 2020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2B5929-DFC2-4A6E-B018-CFEBE347F1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6028" y="409108"/>
            <a:ext cx="1669177" cy="724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589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07AD7-D5BB-4A51-94FF-DAF30F8F8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1613" y="1538609"/>
            <a:ext cx="3029445" cy="11740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43 people (+3 soon)</a:t>
            </a:r>
          </a:p>
          <a:p>
            <a:pPr marL="0" indent="0">
              <a:buNone/>
            </a:pPr>
            <a:r>
              <a:rPr lang="en-GB" dirty="0"/>
              <a:t>16 countries (+1 soon)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Year 1 in numbers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</a:t>
            </a:fld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3472C120-7A8E-3C4C-A565-B0A3A6B250A3}"/>
              </a:ext>
            </a:extLst>
          </p:cNvPr>
          <p:cNvSpPr txBox="1">
            <a:spLocks/>
          </p:cNvSpPr>
          <p:nvPr/>
        </p:nvSpPr>
        <p:spPr>
          <a:xfrm>
            <a:off x="1092349" y="5233133"/>
            <a:ext cx="2644764" cy="938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17 Events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23 presentations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pic>
        <p:nvPicPr>
          <p:cNvPr id="7" name="Picture 6" descr="A group of people standing in front of a crowd posing for the camera&#10;&#10;Description automatically generated">
            <a:extLst>
              <a:ext uri="{FF2B5EF4-FFF2-40B4-BE49-F238E27FC236}">
                <a16:creationId xmlns:a16="http://schemas.microsoft.com/office/drawing/2014/main" id="{40272EA6-E08E-6041-8D2C-2A4F722373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66" y="2662899"/>
            <a:ext cx="3983359" cy="22414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F2536BA-467E-6145-9761-E8449F7D02F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66" y="1636269"/>
            <a:ext cx="720000" cy="720000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4180DADD-651A-2B45-A953-86D9351CDB82}"/>
              </a:ext>
            </a:extLst>
          </p:cNvPr>
          <p:cNvSpPr txBox="1">
            <a:spLocks/>
          </p:cNvSpPr>
          <p:nvPr/>
        </p:nvSpPr>
        <p:spPr>
          <a:xfrm>
            <a:off x="4660467" y="1505649"/>
            <a:ext cx="7063860" cy="2241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Community engagement:</a:t>
            </a:r>
          </a:p>
          <a:p>
            <a:r>
              <a:rPr lang="en-GB" sz="2000" dirty="0"/>
              <a:t>Security day at TNC19</a:t>
            </a:r>
          </a:p>
          <a:p>
            <a:r>
              <a:rPr lang="en-GB" sz="2000" dirty="0"/>
              <a:t>Cybersecurity month 2019</a:t>
            </a:r>
          </a:p>
          <a:p>
            <a:r>
              <a:rPr lang="en-GB" sz="2000" dirty="0"/>
              <a:t>2 workshops (DDoS and SOC)</a:t>
            </a:r>
          </a:p>
          <a:p>
            <a:r>
              <a:rPr lang="en-GB" sz="2000" dirty="0"/>
              <a:t>CLAW2019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893DFC0-41C7-024C-BD15-7DB3686B87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14" y="5290911"/>
            <a:ext cx="737754" cy="73775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E00DE1B-ECB2-2F41-93B8-55A3081AA6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696" y="5344990"/>
            <a:ext cx="737754" cy="73775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5364B5D-6744-9E4A-958A-B27E56A6702C}"/>
              </a:ext>
            </a:extLst>
          </p:cNvPr>
          <p:cNvSpPr/>
          <p:nvPr/>
        </p:nvSpPr>
        <p:spPr>
          <a:xfrm>
            <a:off x="5273450" y="5471612"/>
            <a:ext cx="59216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3F5E"/>
                </a:solidFill>
              </a:rPr>
              <a:t> 26 GÉANT member NRENs attended events</a:t>
            </a:r>
            <a:endParaRPr lang="en-US" sz="2400" dirty="0">
              <a:solidFill>
                <a:srgbClr val="003F5E"/>
              </a:solidFill>
            </a:endParaRPr>
          </a:p>
        </p:txBody>
      </p:sp>
      <p:pic>
        <p:nvPicPr>
          <p:cNvPr id="14" name="Picture 13" descr="A group of people in a room&#10;&#10;Description automatically generated">
            <a:extLst>
              <a:ext uri="{FF2B5EF4-FFF2-40B4-BE49-F238E27FC236}">
                <a16:creationId xmlns:a16="http://schemas.microsoft.com/office/drawing/2014/main" id="{DED1575F-A1E2-4C44-BEA7-BA5EE8027D0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7517" y="3127512"/>
            <a:ext cx="2457301" cy="1842975"/>
          </a:xfrm>
          <a:prstGeom prst="rect">
            <a:avLst/>
          </a:prstGeom>
        </p:spPr>
      </p:pic>
      <p:pic>
        <p:nvPicPr>
          <p:cNvPr id="16" name="Picture 15" descr="A group of people in a room&#10;&#10;Description automatically generated">
            <a:extLst>
              <a:ext uri="{FF2B5EF4-FFF2-40B4-BE49-F238E27FC236}">
                <a16:creationId xmlns:a16="http://schemas.microsoft.com/office/drawing/2014/main" id="{C0D388D4-8967-B24B-B8E0-2DD82F40D71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850" y="3636980"/>
            <a:ext cx="2000263" cy="1333508"/>
          </a:xfrm>
          <a:prstGeom prst="rect">
            <a:avLst/>
          </a:prstGeom>
        </p:spPr>
      </p:pic>
      <p:pic>
        <p:nvPicPr>
          <p:cNvPr id="18" name="Picture 17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C741A23E-4211-4F4E-A506-F7C49D9C79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142" y="3636979"/>
            <a:ext cx="2000262" cy="1333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384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E4CC93-32C7-7549-A9BE-21A978BBA1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525" y="2638025"/>
            <a:ext cx="10515600" cy="1926092"/>
          </a:xfrm>
        </p:spPr>
        <p:txBody>
          <a:bodyPr>
            <a:normAutofit/>
          </a:bodyPr>
          <a:lstStyle/>
          <a:p>
            <a:r>
              <a:rPr lang="en-GB" dirty="0"/>
              <a:t>Train the Trainer: create your own crisis exercise (7 organisations) </a:t>
            </a:r>
          </a:p>
          <a:p>
            <a:r>
              <a:rPr lang="en-GB" dirty="0"/>
              <a:t>A list of 70+ trainings and sources of training materials </a:t>
            </a:r>
          </a:p>
          <a:p>
            <a:r>
              <a:rPr lang="en-GB" dirty="0"/>
              <a:t>Security baseline for NRENs completed and reviewed by the international R&amp;E community</a:t>
            </a:r>
          </a:p>
          <a:p>
            <a:endParaRPr lang="en-GB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29FD54-66B7-9E44-B261-4C139E754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Year 1 highlights – Task 1: Business Continuity &amp; Task 2: Security Baseline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4C9B2C-416A-3D41-9ADC-7F3B81DE32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7353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E4CC93-32C7-7549-A9BE-21A978BBA1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525" y="1897046"/>
            <a:ext cx="10515600" cy="4351338"/>
          </a:xfrm>
        </p:spPr>
        <p:txBody>
          <a:bodyPr>
            <a:normAutofit/>
          </a:bodyPr>
          <a:lstStyle/>
          <a:p>
            <a:r>
              <a:rPr lang="en-GB" dirty="0"/>
              <a:t>All SOC tools installed in the lab and demonstrated at the SOC tools workshop</a:t>
            </a:r>
          </a:p>
          <a:p>
            <a:r>
              <a:rPr lang="en-GB" dirty="0"/>
              <a:t>Comparing requirements both technical and legal for vulnerability scanning and finding that participating countries are not so different</a:t>
            </a:r>
          </a:p>
          <a:p>
            <a:r>
              <a:rPr lang="en-GB" dirty="0"/>
              <a:t>Firewall on Demand: Docker container for test installation, approaching web UI testing, transition to Python3 in progress</a:t>
            </a:r>
          </a:p>
          <a:p>
            <a:r>
              <a:rPr lang="en-GB" dirty="0"/>
              <a:t>API between Firewall on Demand and </a:t>
            </a:r>
            <a:r>
              <a:rPr lang="en-GB" dirty="0" err="1"/>
              <a:t>NeMo</a:t>
            </a:r>
            <a:r>
              <a:rPr lang="en-GB" dirty="0"/>
              <a:t> software defined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err="1"/>
              <a:t>eduVPN</a:t>
            </a:r>
            <a:r>
              <a:rPr lang="en-GB" dirty="0"/>
              <a:t> adopted by major universities and NRENs; 13 secure Internet instances on 4 continents           </a:t>
            </a:r>
            <a:r>
              <a:rPr lang="en-GB" i="1" dirty="0"/>
              <a:t>before March 2020</a:t>
            </a:r>
          </a:p>
          <a:p>
            <a:endParaRPr lang="en-GB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29FD54-66B7-9E44-B261-4C139E754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Year 1 highlights – Task 3: Products and Services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4C9B2C-416A-3D41-9ADC-7F3B81DE32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4</a:t>
            </a:fld>
            <a:endParaRPr lang="en-GB" dirty="0"/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83AF64CD-88A7-0F4A-A5E9-027283E13E3C}"/>
              </a:ext>
            </a:extLst>
          </p:cNvPr>
          <p:cNvSpPr/>
          <p:nvPr/>
        </p:nvSpPr>
        <p:spPr>
          <a:xfrm rot="10800000">
            <a:off x="2782315" y="5202333"/>
            <a:ext cx="486697" cy="2654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005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07AD7-D5BB-4A51-94FF-DAF30F8F8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0616" y="1894987"/>
            <a:ext cx="4189640" cy="112983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dirty="0"/>
              <a:t>      </a:t>
            </a:r>
          </a:p>
          <a:p>
            <a:pPr marL="0" indent="0">
              <a:buNone/>
            </a:pPr>
            <a:r>
              <a:rPr lang="en-GB" sz="9600" dirty="0"/>
              <a:t>Growing interest of NRENs</a:t>
            </a:r>
          </a:p>
          <a:p>
            <a:pPr marL="0" indent="0">
              <a:buNone/>
            </a:pPr>
            <a:br>
              <a:rPr lang="en-GB" sz="3800" dirty="0"/>
            </a:br>
            <a:endParaRPr lang="en-GB" sz="3800" dirty="0"/>
          </a:p>
          <a:p>
            <a:pPr lvl="0" fontAlgn="b"/>
            <a:endParaRPr lang="en-US" dirty="0"/>
          </a:p>
          <a:p>
            <a:pPr marL="0" lvl="0" indent="0" fontAlgn="b">
              <a:buNone/>
            </a:pPr>
            <a:endParaRPr lang="en-GB" dirty="0"/>
          </a:p>
          <a:p>
            <a:pPr marL="0" indent="0">
              <a:buNone/>
            </a:pPr>
            <a:br>
              <a:rPr lang="en-GB" dirty="0"/>
            </a:b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464" y="234191"/>
            <a:ext cx="10515600" cy="938624"/>
          </a:xfrm>
        </p:spPr>
        <p:txBody>
          <a:bodyPr/>
          <a:lstStyle/>
          <a:p>
            <a:r>
              <a:rPr lang="en-GB" dirty="0"/>
              <a:t>Year 2 (or what is left of it)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5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3F96E2-4D34-5D4B-A73B-7EB7195ADA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24" y="1907757"/>
            <a:ext cx="724984" cy="7249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92F1433-B08F-0749-89ED-98F4E4BE6D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264" y="1894987"/>
            <a:ext cx="737754" cy="73775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D5BC1B7-B6A3-8847-8FE0-1AA8648CDE85}"/>
              </a:ext>
            </a:extLst>
          </p:cNvPr>
          <p:cNvSpPr/>
          <p:nvPr/>
        </p:nvSpPr>
        <p:spPr>
          <a:xfrm>
            <a:off x="6622026" y="1709412"/>
            <a:ext cx="511495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 </a:t>
            </a:r>
          </a:p>
          <a:p>
            <a:r>
              <a:rPr lang="en-GB" sz="2400" dirty="0">
                <a:solidFill>
                  <a:srgbClr val="003F5E"/>
                </a:solidFill>
              </a:rPr>
              <a:t>Security baseline: </a:t>
            </a:r>
          </a:p>
          <a:p>
            <a:pPr lvl="0" fontAlgn="b"/>
            <a:endParaRPr lang="en-US" sz="2400" dirty="0">
              <a:solidFill>
                <a:srgbClr val="003F5E"/>
              </a:solidFill>
            </a:endParaRPr>
          </a:p>
          <a:p>
            <a:pPr marL="342900" lvl="0" indent="-342900" fontAlgn="b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3F5E"/>
                </a:solidFill>
              </a:rPr>
              <a:t>As a self-assessment </a:t>
            </a:r>
          </a:p>
          <a:p>
            <a:pPr marL="342900" lvl="0" indent="-342900" fontAlgn="b">
              <a:buFont typeface="Arial" panose="020B0604020202020204" pitchFamily="34" charset="0"/>
              <a:buChar char="•"/>
            </a:pPr>
            <a:r>
              <a:rPr lang="en-US" sz="2400" strike="sngStrike" dirty="0">
                <a:solidFill>
                  <a:srgbClr val="003F5E"/>
                </a:solidFill>
              </a:rPr>
              <a:t>As part of an NREN visit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EE7AE983-D7A8-0D41-9BCD-F6E22EC98ECE}"/>
              </a:ext>
            </a:extLst>
          </p:cNvPr>
          <p:cNvSpPr txBox="1">
            <a:spLocks/>
          </p:cNvSpPr>
          <p:nvPr/>
        </p:nvSpPr>
        <p:spPr>
          <a:xfrm>
            <a:off x="527869" y="3556071"/>
            <a:ext cx="10911658" cy="2241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strike="sngStrike" dirty="0"/>
              <a:t>Crisis Management – Train the Trainer</a:t>
            </a:r>
          </a:p>
          <a:p>
            <a:r>
              <a:rPr lang="en-GB" sz="2200" strike="sngStrike" dirty="0"/>
              <a:t>Security day at TNC20</a:t>
            </a:r>
          </a:p>
          <a:p>
            <a:r>
              <a:rPr lang="en-GB" sz="2200" dirty="0"/>
              <a:t>#CyberSecMonth2020</a:t>
            </a:r>
          </a:p>
          <a:p>
            <a:r>
              <a:rPr lang="en-GB" sz="2200" dirty="0"/>
              <a:t>Workshops: </a:t>
            </a:r>
            <a:r>
              <a:rPr lang="en-GB" sz="2200" strike="sngStrike" dirty="0"/>
              <a:t>DDoS, Baseline</a:t>
            </a:r>
            <a:r>
              <a:rPr lang="en-GB" sz="2200" dirty="0"/>
              <a:t>, SOC tools – October?, CLAW2020 – December? DDoS – December?</a:t>
            </a:r>
          </a:p>
          <a:p>
            <a:endParaRPr lang="en-GB" sz="2000" dirty="0"/>
          </a:p>
          <a:p>
            <a:pPr marL="0" indent="0"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4800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E38D170-F8A6-2144-B7F0-9AE15A2107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021" y="1502907"/>
            <a:ext cx="7655309" cy="463947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/>
              <a:t>Task 4: Crisis Management </a:t>
            </a:r>
          </a:p>
          <a:p>
            <a:pPr marL="0" indent="0">
              <a:buNone/>
            </a:pPr>
            <a:endParaRPr lang="en-US" b="1" dirty="0"/>
          </a:p>
          <a:p>
            <a:pPr>
              <a:buFontTx/>
              <a:buChar char="-"/>
            </a:pPr>
            <a:r>
              <a:rPr lang="en-GB" dirty="0"/>
              <a:t>assisting NRENs in setting up and improving crisis management plans and procedures;</a:t>
            </a:r>
          </a:p>
          <a:p>
            <a:pPr>
              <a:buFontTx/>
              <a:buChar char="-"/>
            </a:pPr>
            <a:r>
              <a:rPr lang="en-GB" dirty="0"/>
              <a:t>helping NREN staff to improve their skills related to crisis management, such as stress management, internal and external communication, leadership and decision making.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CLAW 2020 – 1-2 December, Poznan, Poland</a:t>
            </a:r>
          </a:p>
          <a:p>
            <a:pPr marL="0" indent="0">
              <a:buNone/>
            </a:pPr>
            <a:r>
              <a:rPr lang="en-US" b="1" dirty="0"/>
              <a:t>Themes:</a:t>
            </a:r>
          </a:p>
          <a:p>
            <a:pPr lvl="2"/>
            <a:r>
              <a:rPr lang="nl-NL" dirty="0" err="1"/>
              <a:t>Working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external</a:t>
            </a:r>
            <a:r>
              <a:rPr lang="nl-NL" dirty="0"/>
              <a:t> stakeholders</a:t>
            </a:r>
          </a:p>
          <a:p>
            <a:pPr lvl="2"/>
            <a:r>
              <a:rPr lang="nl-NL" dirty="0"/>
              <a:t>How </a:t>
            </a:r>
            <a:r>
              <a:rPr lang="nl-NL" dirty="0" err="1"/>
              <a:t>to</a:t>
            </a:r>
            <a:r>
              <a:rPr lang="nl-NL" dirty="0"/>
              <a:t> triage information </a:t>
            </a:r>
            <a:r>
              <a:rPr lang="nl-NL" dirty="0" err="1"/>
              <a:t>and</a:t>
            </a:r>
            <a:r>
              <a:rPr lang="nl-NL" dirty="0"/>
              <a:t> time management</a:t>
            </a:r>
          </a:p>
          <a:p>
            <a:pPr lvl="2"/>
            <a:r>
              <a:rPr lang="nl-NL" dirty="0"/>
              <a:t>Creative </a:t>
            </a:r>
            <a:r>
              <a:rPr lang="nl-NL" dirty="0" err="1"/>
              <a:t>problem</a:t>
            </a:r>
            <a:r>
              <a:rPr lang="nl-NL" dirty="0"/>
              <a:t> </a:t>
            </a:r>
            <a:r>
              <a:rPr lang="nl-NL" dirty="0" err="1"/>
              <a:t>solving</a:t>
            </a:r>
            <a:endParaRPr lang="nl-NL" dirty="0"/>
          </a:p>
          <a:p>
            <a:pPr lvl="2"/>
            <a:r>
              <a:rPr lang="nl-NL" dirty="0"/>
              <a:t>How </a:t>
            </a:r>
            <a:r>
              <a:rPr lang="nl-NL" dirty="0" err="1"/>
              <a:t>to</a:t>
            </a:r>
            <a:r>
              <a:rPr lang="nl-NL" dirty="0"/>
              <a:t> deal </a:t>
            </a:r>
            <a:r>
              <a:rPr lang="nl-NL" dirty="0" err="1"/>
              <a:t>with</a:t>
            </a:r>
            <a:r>
              <a:rPr lang="nl-NL" dirty="0"/>
              <a:t> media</a:t>
            </a:r>
          </a:p>
          <a:p>
            <a:pPr marL="0" indent="0">
              <a:buNone/>
            </a:pPr>
            <a:r>
              <a:rPr lang="en-US" b="1" dirty="0"/>
              <a:t>Registration in Open:</a:t>
            </a:r>
          </a:p>
          <a:p>
            <a:pPr marL="0" indent="0">
              <a:buNone/>
            </a:pPr>
            <a:r>
              <a:rPr lang="en-GB" dirty="0">
                <a:hlinkClick r:id="rId3"/>
              </a:rPr>
              <a:t>https://eventr.geant.org/events/3277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EBA787-77FB-7F4E-8D6F-BEA40C9C2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TASK!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A46A25-A510-CA46-A589-76A0163957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6</a:t>
            </a:fld>
            <a:endParaRPr lang="en-GB" dirty="0"/>
          </a:p>
        </p:txBody>
      </p:sp>
      <p:pic>
        <p:nvPicPr>
          <p:cNvPr id="6" name="Picture 5" descr="A person wearing glasses and smiling at the camera&#10;&#10;Description automatically generated">
            <a:extLst>
              <a:ext uri="{FF2B5EF4-FFF2-40B4-BE49-F238E27FC236}">
                <a16:creationId xmlns:a16="http://schemas.microsoft.com/office/drawing/2014/main" id="{86F69462-060E-424D-8EDB-8E04741FBE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576" y="1502909"/>
            <a:ext cx="2717641" cy="40764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C71395F-25B1-9F49-B0BF-2B559C21755A}"/>
              </a:ext>
            </a:extLst>
          </p:cNvPr>
          <p:cNvSpPr txBox="1"/>
          <p:nvPr/>
        </p:nvSpPr>
        <p:spPr>
          <a:xfrm>
            <a:off x="8513576" y="5645426"/>
            <a:ext cx="27176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Task leader </a:t>
            </a:r>
          </a:p>
          <a:p>
            <a:r>
              <a:rPr lang="en-US" sz="2000" dirty="0">
                <a:solidFill>
                  <a:schemeClr val="tx2"/>
                </a:solidFill>
              </a:rPr>
              <a:t>Charlie van </a:t>
            </a:r>
            <a:r>
              <a:rPr lang="en-US" sz="2000" dirty="0" err="1">
                <a:solidFill>
                  <a:schemeClr val="tx2"/>
                </a:solidFill>
              </a:rPr>
              <a:t>Genuchten</a:t>
            </a:r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020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848735" y="2226246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848735" y="1459258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>
                <a:solidFill>
                  <a:schemeClr val="accent4"/>
                </a:solidFill>
                <a:latin typeface="+mn-lt"/>
              </a:rPr>
              <a:t>Thank you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7936E2-00C5-470E-9013-2970A7B184F1}"/>
              </a:ext>
            </a:extLst>
          </p:cNvPr>
          <p:cNvSpPr txBox="1"/>
          <p:nvPr/>
        </p:nvSpPr>
        <p:spPr>
          <a:xfrm>
            <a:off x="7720555" y="5717297"/>
            <a:ext cx="44714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dirty="0">
                <a:solidFill>
                  <a:schemeClr val="bg1"/>
                </a:solidFill>
              </a:rPr>
              <a:t>As part of the GÉANT 2020 Framework Partnership Agreement (FPA), the project receives funding from the European Union's Horizon 2020 research and innovation programme under Grant Agreement No. 856726  (GN4-3).​​​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4E326B-BDC6-4E99-8A17-75DC9A3731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7687" y="5771912"/>
            <a:ext cx="621727" cy="42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5794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EC Re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st practice for GN4-2 Period 2 EC Review AM.pptx  -  Read-Only" id="{4CAFA2D0-1A7D-467D-A1FC-E32C0EF6E44D}" vid="{AA3F1CD6-7679-4B7F-89BC-8EEDE5B651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PublishingExpirationDate xmlns="http://schemas.microsoft.com/sharepoint/v3" xsi:nil="true"/>
    <_dlc_DocId xmlns="e2e8627e-9120-4592-bf70-1c86d23ddb27">N7PTXPAKPZVS-511-21</_dlc_DocId>
    <Document_x0020_ID xmlns="33c70a20-266a-45ad-bf4a-dd457e1766dc" xsi:nil="true"/>
    <_dlc_DocIdUrl xmlns="e2e8627e-9120-4592-bf70-1c86d23ddb27">
      <Url>https://intranet.geant.org/gn4/1/Management/pmt/GN4-1ECReview/_layouts/15/DocIdRedir.aspx?ID=N7PTXPAKPZVS-511-21</Url>
      <Description>N7PTXPAKPZVS-511-21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65519F8D811D04CA3DCC8D1BAB7A630" ma:contentTypeVersion="1" ma:contentTypeDescription="Create a new document." ma:contentTypeScope="" ma:versionID="7b01e4a74c5c210c6a8093be93fa2e4b">
  <xsd:schema xmlns:xsd="http://www.w3.org/2001/XMLSchema" xmlns:xs="http://www.w3.org/2001/XMLSchema" xmlns:p="http://schemas.microsoft.com/office/2006/metadata/properties" xmlns:ns1="http://schemas.microsoft.com/sharepoint/v3" xmlns:ns2="e2e8627e-9120-4592-bf70-1c86d23ddb27" xmlns:ns3="33c70a20-266a-45ad-bf4a-dd457e1766dc" targetNamespace="http://schemas.microsoft.com/office/2006/metadata/properties" ma:root="true" ma:fieldsID="e1a02ba93cf82f7fdc7a65e9f5d656dc" ns1:_="" ns2:_="" ns3:_="">
    <xsd:import namespace="http://schemas.microsoft.com/sharepoint/v3"/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2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3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5FDE185-CAA1-433B-A977-AE9D6C1FFB42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7FB8DE6F-4723-47CC-BC82-1B35FF7077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D943FB-BE63-4EA3-9350-2005CF76D58D}">
  <ds:schemaRefs>
    <ds:schemaRef ds:uri="http://schemas.microsoft.com/sharepoint/v3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33c70a20-266a-45ad-bf4a-dd457e1766dc"/>
    <ds:schemaRef ds:uri="e2e8627e-9120-4592-bf70-1c86d23ddb27"/>
    <ds:schemaRef ds:uri="http://purl.org/dc/elements/1.1/"/>
  </ds:schemaRefs>
</ds:datastoreItem>
</file>

<file path=customXml/itemProps4.xml><?xml version="1.0" encoding="utf-8"?>
<ds:datastoreItem xmlns:ds="http://schemas.openxmlformats.org/officeDocument/2006/customXml" ds:itemID="{B82A8CAC-EDA0-4A53-A175-8C5016D198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511</TotalTime>
  <Words>501</Words>
  <Application>Microsoft Macintosh PowerPoint</Application>
  <PresentationFormat>Widescreen</PresentationFormat>
  <Paragraphs>74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GEANT EC Review</vt:lpstr>
      <vt:lpstr>PowerPoint Presentation</vt:lpstr>
      <vt:lpstr>Year 1 in numbers</vt:lpstr>
      <vt:lpstr>Year 1 highlights – Task 1: Business Continuity &amp; Task 2: Security Baseline</vt:lpstr>
      <vt:lpstr>Year 1 highlights – Task 3: Products and Services</vt:lpstr>
      <vt:lpstr>Year 2 (or what is left of it)</vt:lpstr>
      <vt:lpstr>NEW TASK!</vt:lpstr>
      <vt:lpstr>PowerPoint Presentation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practice for GN4-2 Period 2 EC Review slides GN4-2 Period 2: 1 September 2017 to 31 December 2018 </dc:title>
  <dc:creator>Bridget Hannigan</dc:creator>
  <cp:lastModifiedBy>Sigita Jurkynaite</cp:lastModifiedBy>
  <cp:revision>42</cp:revision>
  <cp:lastPrinted>2016-05-20T16:08:32Z</cp:lastPrinted>
  <dcterms:created xsi:type="dcterms:W3CDTF">2020-01-13T10:18:08Z</dcterms:created>
  <dcterms:modified xsi:type="dcterms:W3CDTF">2020-04-23T12:38:01Z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21940042-bfb9-461c-809f-b0837ff36859</vt:lpwstr>
  </property>
  <property fmtid="{D5CDD505-2E9C-101B-9397-08002B2CF9AE}" pid="3" name="ContentTypeId">
    <vt:lpwstr>0x010100F65519F8D811D04CA3DCC8D1BAB7A630</vt:lpwstr>
  </property>
</Properties>
</file>