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19" r:id="rId1"/>
    <p:sldMasterId id="2147483720" r:id="rId2"/>
    <p:sldMasterId id="2147483721" r:id="rId3"/>
    <p:sldMasterId id="2147483722" r:id="rId4"/>
  </p:sldMasterIdLst>
  <p:notesMasterIdLst>
    <p:notesMasterId r:id="rId12"/>
  </p:notesMasterIdLst>
  <p:sldIdLst>
    <p:sldId id="256" r:id="rId5"/>
    <p:sldId id="261" r:id="rId6"/>
    <p:sldId id="262" r:id="rId7"/>
    <p:sldId id="258" r:id="rId8"/>
    <p:sldId id="264" r:id="rId9"/>
    <p:sldId id="263" r:id="rId10"/>
    <p:sldId id="260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11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5c50dac77c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" name="Google Shape;458;g5c50dac77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4f967a7edb_6_20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5" name="Google Shape;475;g4f967a7edb_6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24399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4f967a7edb_6_20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3" name="Google Shape;483;g4f967a7edb_6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5c50dac77c_0_2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5c50dac77c_0_2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5126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g4f967a7edb_6_3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9" name="Google Shape;499;g4f967a7edb_6_3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5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3" name="Google Shape;63;p1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7_Custom Layout">
  <p:cSld name="27_Custom Layou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69" name="Google Shape;69;p1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_Custom Layout">
  <p:cSld name="16_Custom Layou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75" name="Google Shape;75;p1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2_Custom Layout">
  <p:cSld name="22_Custom Layou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8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81" name="Google Shape;81;p1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8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_Custom Layout">
  <p:cSld name="23_Custom Layou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01615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9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87" name="Google Shape;87;p1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9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76338" y="165198"/>
            <a:ext cx="1175237" cy="668604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0"/>
          <p:cNvSpPr txBox="1">
            <a:spLocks noGrp="1"/>
          </p:cNvSpPr>
          <p:nvPr>
            <p:ph type="body" idx="1"/>
          </p:nvPr>
        </p:nvSpPr>
        <p:spPr>
          <a:xfrm>
            <a:off x="749171" y="1014773"/>
            <a:ext cx="6054637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94" name="Google Shape;94;p20" descr="\\CHFILE02\Folders\Francesca\My Documents\GEANT\GN4\GN4-1\Templates\geant_logo_300dpi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98624" y="4534942"/>
            <a:ext cx="752951" cy="36957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20"/>
          <p:cNvSpPr/>
          <p:nvPr/>
        </p:nvSpPr>
        <p:spPr>
          <a:xfrm>
            <a:off x="7040837" y="4719727"/>
            <a:ext cx="856965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1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98" name="Google Shape;98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2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1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04" name="Google Shape;104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2811" y="-6470"/>
            <a:ext cx="2151189" cy="5150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2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22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3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11" name="Google Shape;111;p2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3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23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4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16" name="Google Shape;116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4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9" name="Google Shape;119;p24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5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22" name="Google Shape;122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5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25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">
  <p:cSld name="7_Custom Layout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043226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6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29" name="Google Shape;129;p2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6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p26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Custom Layout">
  <p:cSld name="8_Custom Layou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35" name="Google Shape;135;p2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37" name="Google Shape;137;p27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Custom Layout">
  <p:cSld name="9_Custom Layout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8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41" name="Google Shape;141;p2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8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28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Custom Layout">
  <p:cSld name="10_Custom Layou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9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47" name="Google Shape;147;p2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9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49" name="Google Shape;149;p29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Custom Layout">
  <p:cSld name="11_Custom Layou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30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53" name="Google Shape;153;p3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30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5" name="Google Shape;155;p30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_Custom Layout">
  <p:cSld name="12_Custom Layout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31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59" name="Google Shape;159;p3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31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61" name="Google Shape;161;p31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Custom Layout">
  <p:cSld name="13_Custom Layout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32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65" name="Google Shape;165;p3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2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67" name="Google Shape;167;p32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_Custom Layout">
  <p:cSld name="14_Custom Layout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33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71" name="Google Shape;171;p3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33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3" name="Google Shape;173;p33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_Custom Layout">
  <p:cSld name="15_Custom Layout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4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77" name="Google Shape;177;p3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34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9" name="Google Shape;179;p34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_Custom Layout">
  <p:cSld name="17_Custom Layout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35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83" name="Google Shape;183;p3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35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85" name="Google Shape;185;p35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8_Custom Layout">
  <p:cSld name="18_Custom Layout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36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89" name="Google Shape;189;p3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36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1" name="Google Shape;191;p36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_Custom Layout">
  <p:cSld name="19_Custom Layout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3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95" name="Google Shape;195;p3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3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7" name="Google Shape;197;p37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0_Custom Layout">
  <p:cSld name="20_Custom Layout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8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01" name="Google Shape;201;p3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38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03" name="Google Shape;203;p38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1_Custom Layout">
  <p:cSld name="21_Custom Layout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39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07" name="Google Shape;207;p3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9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09" name="Google Shape;209;p39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4_Custom Layout">
  <p:cSld name="24_Custom Layout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40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13" name="Google Shape;213;p4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40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15" name="Google Shape;215;p40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_Custom Layout">
  <p:cSld name="25_Custom Layout"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Google Shape;217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-41563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41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19" name="Google Shape;219;p4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41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21" name="Google Shape;221;p41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6_Custom Layout">
  <p:cSld name="26_Custom Layout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42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25" name="Google Shape;225;p4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42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27" name="Google Shape;227;p42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8_Custom Layout">
  <p:cSld name="28_Custom Layout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43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31" name="Google Shape;231;p4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43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33" name="Google Shape;233;p43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Google Shape;254;p47"/>
          <p:cNvPicPr preferRelativeResize="0"/>
          <p:nvPr/>
        </p:nvPicPr>
        <p:blipFill rotWithShape="1">
          <a:blip r:embed="rId2">
            <a:alphaModFix/>
          </a:blip>
          <a:srcRect l="34640"/>
          <a:stretch/>
        </p:blipFill>
        <p:spPr>
          <a:xfrm>
            <a:off x="7739742" y="0"/>
            <a:ext cx="1404257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4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4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57" name="Google Shape;257;p4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2400"/>
              <a:buFont typeface="Calibri"/>
              <a:buNone/>
              <a:defRPr>
                <a:solidFill>
                  <a:srgbClr val="06508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8" name="Google Shape;258;p47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47"/>
          <p:cNvSpPr txBox="1">
            <a:spLocks noGrp="1"/>
          </p:cNvSpPr>
          <p:nvPr>
            <p:ph type="sldNum" idx="12"/>
          </p:nvPr>
        </p:nvSpPr>
        <p:spPr>
          <a:xfrm>
            <a:off x="6373883" y="4722703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48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3" name="Google Shape;263;p4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48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65" name="Google Shape;265;p48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48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49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69" name="Google Shape;269;p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4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49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72" name="Google Shape;272;p49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49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7_Custom Layout">
  <p:cSld name="27_Custom Layout"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Google Shape;275;p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50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77" name="Google Shape;277;p5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50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79" name="Google Shape;279;p50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50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_Custom Layout">
  <p:cSld name="16_Custom Layout"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Google Shape;282;p5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51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84" name="Google Shape;284;p5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51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86" name="Google Shape;286;p51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51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2_Custom Layout">
  <p:cSld name="22_Custom Layout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Google Shape;289;p5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52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91" name="Google Shape;291;p5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52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93" name="Google Shape;293;p52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p52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_Custom Layout">
  <p:cSld name="23_Custom Layout"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Google Shape;296;p5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01615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53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98" name="Google Shape;298;p5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53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00" name="Google Shape;300;p53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53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54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04" name="Google Shape;304;p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2811" y="-6469"/>
            <a:ext cx="2151189" cy="5150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5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54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07" name="Google Shape;307;p54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54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Google Shape;310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55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12" name="Google Shape;312;p5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55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14" name="Google Shape;314;p55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Google Shape;315;p55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56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18" name="Google Shape;318;p5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5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56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21" name="Google Shape;321;p56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" name="Google Shape;322;p56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25" name="Google Shape;325;p5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p5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5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28" name="Google Shape;328;p57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57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">
  <p:cSld name="7_Custom Layout"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Google Shape;331;p5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043226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58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33" name="Google Shape;333;p5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58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35" name="Google Shape;335;p58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Google Shape;336;p58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Custom Layout">
  <p:cSld name="8_Custom Layout"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Google Shape;338;p5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59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40" name="Google Shape;340;p5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59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42" name="Google Shape;342;p59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59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Custom Layout">
  <p:cSld name="9_Custom Layout"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Google Shape;345;p6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60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47" name="Google Shape;347;p6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60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49" name="Google Shape;349;p60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p60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Custom Layout">
  <p:cSld name="10_Custom Layout"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Google Shape;352;p6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61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54" name="Google Shape;354;p6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61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56" name="Google Shape;356;p61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" name="Google Shape;357;p61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Custom Layout">
  <p:cSld name="11_Custom Layout"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" name="Google Shape;359;p6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62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61" name="Google Shape;361;p6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62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63" name="Google Shape;363;p62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Google Shape;364;p62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_Custom Layout">
  <p:cSld name="12_Custom Layout"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" name="Google Shape;366;p6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63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68" name="Google Shape;368;p6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63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70" name="Google Shape;370;p63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" name="Google Shape;371;p63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Custom Layout">
  <p:cSld name="13_Custom Layout"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Google Shape;373;p6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64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75" name="Google Shape;375;p6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64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77" name="Google Shape;377;p64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p64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_Custom Layout">
  <p:cSld name="14_Custom Layout"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0" name="Google Shape;380;p6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65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82" name="Google Shape;382;p6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65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84" name="Google Shape;384;p65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p65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_Custom Layout">
  <p:cSld name="15_Custom Layout"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7" name="Google Shape;387;p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66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89" name="Google Shape;389;p6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66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91" name="Google Shape;391;p66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p66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_Custom Layout">
  <p:cSld name="17_Custom Layout"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" name="Google Shape;394;p6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6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96" name="Google Shape;396;p6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6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98" name="Google Shape;398;p67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9" name="Google Shape;399;p67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8_Custom Layout">
  <p:cSld name="18_Custom Layout"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1" name="Google Shape;401;p6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68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03" name="Google Shape;403;p6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68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05" name="Google Shape;405;p68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6" name="Google Shape;406;p68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_Custom Layout">
  <p:cSld name="19_Custom Layout"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8" name="Google Shape;408;p6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69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10" name="Google Shape;410;p6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69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12" name="Google Shape;412;p69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3" name="Google Shape;413;p69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0_Custom Layout">
  <p:cSld name="20_Custom Layout"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" name="Google Shape;415;p7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70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17" name="Google Shape;417;p7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418;p70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19" name="Google Shape;419;p70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0" name="Google Shape;420;p70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1_Custom Layout">
  <p:cSld name="21_Custom Layout"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2" name="Google Shape;422;p7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71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24" name="Google Shape;424;p7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71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26" name="Google Shape;426;p71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7" name="Google Shape;427;p71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4_Custom Layout">
  <p:cSld name="24_Custom Layout"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7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72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31" name="Google Shape;431;p7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72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33" name="Google Shape;433;p72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4" name="Google Shape;434;p72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_Custom Layout">
  <p:cSld name="25_Custom Layout"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6" name="Google Shape;436;p7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-41563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Google Shape;437;p73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38" name="Google Shape;438;p7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73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40" name="Google Shape;440;p73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1" name="Google Shape;441;p73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6_Custom Layout">
  <p:cSld name="26_Custom Layout"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3" name="Google Shape;443;p7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74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45" name="Google Shape;445;p7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74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47" name="Google Shape;447;p74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8" name="Google Shape;448;p74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8_Custom Layout">
  <p:cSld name="28_Custom Layout"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Google Shape;450;p7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51" name="Google Shape;451;p75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52" name="Google Shape;452;p7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53" name="Google Shape;453;p75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54" name="Google Shape;454;p75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5" name="Google Shape;455;p75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18" Type="http://schemas.openxmlformats.org/officeDocument/2006/relationships/slideLayout" Target="../slideLayouts/slideLayout59.xml"/><Relationship Id="rId26" Type="http://schemas.openxmlformats.org/officeDocument/2006/relationships/slideLayout" Target="../slideLayouts/slideLayout67.xml"/><Relationship Id="rId3" Type="http://schemas.openxmlformats.org/officeDocument/2006/relationships/slideLayout" Target="../slideLayouts/slideLayout44.xml"/><Relationship Id="rId21" Type="http://schemas.openxmlformats.org/officeDocument/2006/relationships/slideLayout" Target="../slideLayouts/slideLayout62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slideLayout" Target="../slideLayouts/slideLayout58.xml"/><Relationship Id="rId25" Type="http://schemas.openxmlformats.org/officeDocument/2006/relationships/slideLayout" Target="../slideLayouts/slideLayout66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20" Type="http://schemas.openxmlformats.org/officeDocument/2006/relationships/slideLayout" Target="../slideLayouts/slideLayout61.xml"/><Relationship Id="rId29" Type="http://schemas.openxmlformats.org/officeDocument/2006/relationships/slideLayout" Target="../slideLayouts/slideLayout70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24" Type="http://schemas.openxmlformats.org/officeDocument/2006/relationships/slideLayout" Target="../slideLayouts/slideLayout65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23" Type="http://schemas.openxmlformats.org/officeDocument/2006/relationships/slideLayout" Target="../slideLayouts/slideLayout64.xml"/><Relationship Id="rId28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51.xml"/><Relationship Id="rId19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Relationship Id="rId22" Type="http://schemas.openxmlformats.org/officeDocument/2006/relationships/slideLayout" Target="../slideLayouts/slideLayout63.xml"/><Relationship Id="rId27" Type="http://schemas.openxmlformats.org/officeDocument/2006/relationships/slideLayout" Target="../slideLayouts/slideLayout68.xml"/><Relationship Id="rId30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749171" y="1014773"/>
            <a:ext cx="6054637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/>
          <p:nvPr/>
        </p:nvSpPr>
        <p:spPr>
          <a:xfrm>
            <a:off x="749171" y="4672013"/>
            <a:ext cx="995378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 b="0" i="0" u="none" strike="noStrike" cap="none">
                <a:solidFill>
                  <a:srgbClr val="06508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06508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81" r:id="rId22"/>
    <p:sldLayoutId id="2147483682" r:id="rId23"/>
    <p:sldLayoutId id="2147483683" r:id="rId24"/>
    <p:sldLayoutId id="2147483684" r:id="rId25"/>
    <p:sldLayoutId id="2147483685" r:id="rId26"/>
    <p:sldLayoutId id="2147483686" r:id="rId27"/>
    <p:sldLayoutId id="2147483687" r:id="rId28"/>
    <p:sldLayoutId id="2147483688" r:id="rId2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4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236" name="Google Shape;236;p44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7" name="Google Shape;237;p4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8" name="Google Shape;238;p4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9" name="Google Shape;239;p4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40" name="Google Shape;240;p44"/>
          <p:cNvPicPr preferRelativeResize="0"/>
          <p:nvPr/>
        </p:nvPicPr>
        <p:blipFill rotWithShape="1">
          <a:blip r:embed="rId3">
            <a:alphaModFix/>
          </a:blip>
          <a:srcRect l="29113" t="13460" r="32413" b="53353"/>
          <a:stretch/>
        </p:blipFill>
        <p:spPr>
          <a:xfrm flipH="1">
            <a:off x="0" y="-18048"/>
            <a:ext cx="9156607" cy="5161548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44"/>
          <p:cNvSpPr txBox="1"/>
          <p:nvPr/>
        </p:nvSpPr>
        <p:spPr>
          <a:xfrm>
            <a:off x="749171" y="1903679"/>
            <a:ext cx="4565326" cy="354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n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33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44"/>
          <p:cNvSpPr txBox="1"/>
          <p:nvPr/>
        </p:nvSpPr>
        <p:spPr>
          <a:xfrm>
            <a:off x="749171" y="3833117"/>
            <a:ext cx="1820980" cy="321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</a:pPr>
            <a:r>
              <a:rPr lang="en" sz="1500" b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500" b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44"/>
          <p:cNvSpPr txBox="1"/>
          <p:nvPr/>
        </p:nvSpPr>
        <p:spPr>
          <a:xfrm>
            <a:off x="749172" y="2517796"/>
            <a:ext cx="3752453" cy="270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</a:pPr>
            <a:r>
              <a:rPr lang="en"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Any questions?</a:t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44"/>
          <p:cNvSpPr txBox="1"/>
          <p:nvPr/>
        </p:nvSpPr>
        <p:spPr>
          <a:xfrm>
            <a:off x="1216512" y="4581086"/>
            <a:ext cx="1761113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GÉANT Association on behalf of the GN4 Phase 3 project (GN4-3).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research leading to these results has received funding from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European Union’s Horizon 2020 research and innovation programme under Grant Agreement No. 856726 (GN4-3).</a:t>
            </a:r>
            <a:endParaRPr sz="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5" name="Google Shape;245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0010" y="4618114"/>
            <a:ext cx="426502" cy="272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44"/>
          <p:cNvPicPr preferRelativeResize="0"/>
          <p:nvPr/>
        </p:nvPicPr>
        <p:blipFill rotWithShape="1">
          <a:blip r:embed="rId5">
            <a:alphaModFix/>
          </a:blip>
          <a:srcRect b="-7428"/>
          <a:stretch/>
        </p:blipFill>
        <p:spPr>
          <a:xfrm>
            <a:off x="749171" y="390222"/>
            <a:ext cx="1074337" cy="657668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6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250" name="Google Shape;250;p46"/>
          <p:cNvSpPr txBox="1">
            <a:spLocks noGrp="1"/>
          </p:cNvSpPr>
          <p:nvPr>
            <p:ph type="body" idx="1"/>
          </p:nvPr>
        </p:nvSpPr>
        <p:spPr>
          <a:xfrm>
            <a:off x="749171" y="1014773"/>
            <a:ext cx="60546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1" name="Google Shape;251;p46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46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  <p:sldLayoutId id="2147483708" r:id="rId19"/>
    <p:sldLayoutId id="2147483709" r:id="rId20"/>
    <p:sldLayoutId id="2147483710" r:id="rId21"/>
    <p:sldLayoutId id="2147483711" r:id="rId22"/>
    <p:sldLayoutId id="2147483712" r:id="rId23"/>
    <p:sldLayoutId id="2147483713" r:id="rId24"/>
    <p:sldLayoutId id="2147483714" r:id="rId25"/>
    <p:sldLayoutId id="2147483715" r:id="rId26"/>
    <p:sldLayoutId id="2147483716" r:id="rId27"/>
    <p:sldLayoutId id="2147483717" r:id="rId28"/>
    <p:sldLayoutId id="2147483718" r:id="rId2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76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2200"/>
              <a:buFont typeface="Calibri"/>
              <a:buNone/>
            </a:pPr>
            <a:endParaRPr sz="2200"/>
          </a:p>
        </p:txBody>
      </p:sp>
      <p:sp>
        <p:nvSpPr>
          <p:cNvPr id="461" name="Google Shape;461;p76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77800" lvl="0" indent="-38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100"/>
              <a:buNone/>
            </a:pPr>
            <a:endParaRPr/>
          </a:p>
        </p:txBody>
      </p:sp>
      <p:sp>
        <p:nvSpPr>
          <p:cNvPr id="462" name="Google Shape;462;p76"/>
          <p:cNvSpPr txBox="1"/>
          <p:nvPr/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2400"/>
              <a:buFont typeface="Calibri"/>
              <a:buNone/>
            </a:pPr>
            <a:r>
              <a:rPr lang="en" sz="2400" b="1" i="0" u="none" strike="noStrike" cap="none">
                <a:solidFill>
                  <a:srgbClr val="065081"/>
                </a:solidFill>
                <a:latin typeface="Calibri"/>
                <a:ea typeface="Calibri"/>
                <a:cs typeface="Calibri"/>
                <a:sym typeface="Calibri"/>
              </a:rPr>
              <a:t>Click to edit Master title style</a:t>
            </a:r>
            <a:endParaRPr sz="2400" b="1" i="0" u="none" strike="noStrike" cap="none">
              <a:solidFill>
                <a:srgbClr val="06508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3" name="Google Shape;463;p76"/>
          <p:cNvSpPr txBox="1"/>
          <p:nvPr/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77800" marR="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100"/>
              <a:buFont typeface="Arial"/>
              <a:buChar char="•"/>
            </a:pPr>
            <a:r>
              <a:rPr lang="en" sz="21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Click to edit Master text styles</a:t>
            </a:r>
            <a:endParaRPr sz="1100"/>
          </a:p>
          <a:p>
            <a:pPr marL="520700" marR="0" lvl="1" indent="-177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</a:pPr>
            <a:r>
              <a:rPr lang="en"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Second level</a:t>
            </a:r>
            <a:endParaRPr sz="1100"/>
          </a:p>
          <a:p>
            <a:pPr marL="863600" marR="0" lvl="2" indent="-1714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Font typeface="Arial"/>
              <a:buChar char="•"/>
            </a:pPr>
            <a:r>
              <a:rPr lang="en" sz="15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Third level</a:t>
            </a:r>
            <a:endParaRPr sz="1100"/>
          </a:p>
          <a:p>
            <a:pPr marL="1206500" marR="0" lvl="3" indent="-177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Arial"/>
              <a:buChar char="•"/>
            </a:pPr>
            <a:r>
              <a:rPr lang="en" sz="1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Fourth level</a:t>
            </a:r>
            <a:endParaRPr sz="1100"/>
          </a:p>
          <a:p>
            <a:pPr marL="1549400" marR="0" lvl="4" indent="-177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Arial"/>
              <a:buChar char="•"/>
            </a:pPr>
            <a:r>
              <a:rPr lang="en" sz="1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Fifth level</a:t>
            </a:r>
            <a:endParaRPr sz="1400" b="0" i="0" u="none" strike="noStrike" cap="none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4" name="Google Shape;464;p76"/>
          <p:cNvSpPr txBox="1"/>
          <p:nvPr/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24/04/2019</a:t>
            </a:r>
            <a:endParaRPr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5" name="Google Shape;465;p76"/>
          <p:cNvSpPr txBox="1"/>
          <p:nvPr/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6" name="Google Shape;466;p76"/>
          <p:cNvPicPr preferRelativeResize="0"/>
          <p:nvPr/>
        </p:nvPicPr>
        <p:blipFill rotWithShape="1">
          <a:blip r:embed="rId3">
            <a:alphaModFix/>
          </a:blip>
          <a:srcRect l="29115" t="13460" r="32412" b="53351"/>
          <a:stretch/>
        </p:blipFill>
        <p:spPr>
          <a:xfrm flipH="1">
            <a:off x="0" y="-18048"/>
            <a:ext cx="9156607" cy="5161550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76"/>
          <p:cNvSpPr txBox="1"/>
          <p:nvPr/>
        </p:nvSpPr>
        <p:spPr>
          <a:xfrm>
            <a:off x="662195" y="1375838"/>
            <a:ext cx="5577000" cy="3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1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Trust &amp; Identity Incubator</a:t>
            </a:r>
            <a:endParaRPr sz="21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18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Provisioning activity</a:t>
            </a:r>
            <a:endParaRPr sz="18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8" name="Google Shape;468;p76"/>
          <p:cNvSpPr txBox="1"/>
          <p:nvPr/>
        </p:nvSpPr>
        <p:spPr>
          <a:xfrm>
            <a:off x="669328" y="4565458"/>
            <a:ext cx="1821000" cy="32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</a:pPr>
            <a:r>
              <a:rPr lang="en" sz="1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5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9" name="Google Shape;469;p76"/>
          <p:cNvPicPr preferRelativeResize="0"/>
          <p:nvPr/>
        </p:nvPicPr>
        <p:blipFill rotWithShape="1">
          <a:blip r:embed="rId4">
            <a:alphaModFix/>
          </a:blip>
          <a:srcRect b="-7434"/>
          <a:stretch/>
        </p:blipFill>
        <p:spPr>
          <a:xfrm>
            <a:off x="749171" y="390222"/>
            <a:ext cx="1074337" cy="657668"/>
          </a:xfrm>
          <a:prstGeom prst="rect">
            <a:avLst/>
          </a:prstGeom>
          <a:noFill/>
          <a:ln>
            <a:noFill/>
          </a:ln>
        </p:spPr>
      </p:pic>
      <p:sp>
        <p:nvSpPr>
          <p:cNvPr id="470" name="Google Shape;470;p76"/>
          <p:cNvSpPr txBox="1"/>
          <p:nvPr/>
        </p:nvSpPr>
        <p:spPr>
          <a:xfrm>
            <a:off x="669329" y="2705054"/>
            <a:ext cx="4623000" cy="27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</a:pPr>
            <a:r>
              <a:rPr lang="en" sz="17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Uros Stevanovic</a:t>
            </a:r>
            <a:endParaRPr sz="1500" b="0" i="1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1" name="Google Shape;471;p76"/>
          <p:cNvSpPr txBox="1"/>
          <p:nvPr/>
        </p:nvSpPr>
        <p:spPr>
          <a:xfrm>
            <a:off x="669329" y="3555653"/>
            <a:ext cx="3752700" cy="27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</a:pPr>
            <a:r>
              <a:rPr lang="en" sz="15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Sprint Demo</a:t>
            </a:r>
            <a:r>
              <a:rPr lang="en" sz="15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" sz="150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2020-04-21</a:t>
            </a:r>
            <a:endParaRPr sz="15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2" name="Google Shape;472;p76"/>
          <p:cNvSpPr txBox="1"/>
          <p:nvPr/>
        </p:nvSpPr>
        <p:spPr>
          <a:xfrm>
            <a:off x="662185" y="3917837"/>
            <a:ext cx="1796100" cy="32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Public</a:t>
            </a:r>
            <a:endParaRPr sz="800" b="0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7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2200"/>
              <a:buFont typeface="Calibri"/>
              <a:buNone/>
            </a:pPr>
            <a:r>
              <a:rPr lang="en" sz="2200"/>
              <a:t> Overview</a:t>
            </a:r>
            <a:endParaRPr sz="2200"/>
          </a:p>
        </p:txBody>
      </p:sp>
      <p:sp>
        <p:nvSpPr>
          <p:cNvPr id="478" name="Google Shape;478;p7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11150" indent="-171450">
              <a:spcBef>
                <a:spcPts val="0"/>
              </a:spcBef>
            </a:pPr>
            <a:r>
              <a:rPr lang="en-US" sz="1800" dirty="0" smtClean="0"/>
              <a:t>Provision users on federated downstream services (e.g. behind a proxy)</a:t>
            </a:r>
          </a:p>
          <a:p>
            <a:pPr marL="768350" lvl="1" indent="-171450">
              <a:spcBef>
                <a:spcPts val="0"/>
              </a:spcBef>
            </a:pPr>
            <a:r>
              <a:rPr lang="en-US" sz="1500" dirty="0" smtClean="0"/>
              <a:t>Create accounts </a:t>
            </a:r>
          </a:p>
          <a:p>
            <a:pPr marL="768350" lvl="1" indent="-171450">
              <a:spcBef>
                <a:spcPts val="0"/>
              </a:spcBef>
            </a:pPr>
            <a:r>
              <a:rPr lang="en-US" sz="1500" dirty="0" smtClean="0"/>
              <a:t>Provide necessary information to services</a:t>
            </a:r>
          </a:p>
          <a:p>
            <a:pPr marL="768350" lvl="1" indent="-171450">
              <a:spcBef>
                <a:spcPts val="0"/>
              </a:spcBef>
            </a:pPr>
            <a:r>
              <a:rPr lang="en-US" sz="1500" dirty="0" err="1" smtClean="0"/>
              <a:t>Deprovision</a:t>
            </a:r>
            <a:r>
              <a:rPr lang="en-US" sz="1500" dirty="0" smtClean="0"/>
              <a:t> users</a:t>
            </a:r>
          </a:p>
          <a:p>
            <a:pPr marL="311150" indent="-171450">
              <a:spcBef>
                <a:spcPts val="0"/>
              </a:spcBef>
            </a:pPr>
            <a:endParaRPr lang="en-US" sz="1800" dirty="0" smtClean="0"/>
          </a:p>
          <a:p>
            <a:pPr marL="311150" indent="-171450">
              <a:spcBef>
                <a:spcPts val="0"/>
              </a:spcBef>
            </a:pPr>
            <a:r>
              <a:rPr lang="en-US" sz="1800" dirty="0" smtClean="0"/>
              <a:t>Two (at least) solutions:</a:t>
            </a:r>
          </a:p>
          <a:p>
            <a:pPr marL="768350" lvl="1" indent="-171450">
              <a:spcBef>
                <a:spcPts val="0"/>
              </a:spcBef>
            </a:pPr>
            <a:r>
              <a:rPr lang="en-US" sz="1500" dirty="0" smtClean="0"/>
              <a:t>FEUDAL</a:t>
            </a:r>
          </a:p>
          <a:p>
            <a:pPr marL="768350" lvl="1" indent="-171450">
              <a:spcBef>
                <a:spcPts val="0"/>
              </a:spcBef>
            </a:pPr>
            <a:r>
              <a:rPr lang="en-US" sz="1500" dirty="0" smtClean="0"/>
              <a:t>PERUN</a:t>
            </a:r>
          </a:p>
        </p:txBody>
      </p:sp>
      <p:pic>
        <p:nvPicPr>
          <p:cNvPr id="479" name="Google Shape;479;p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02235" y="0"/>
            <a:ext cx="1456677" cy="52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p7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9176" y="409823"/>
            <a:ext cx="561289" cy="5612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91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 smtClean="0"/>
              <a:t>Provide a “robust” solution</a:t>
            </a:r>
          </a:p>
          <a:p>
            <a:r>
              <a:rPr lang="en-US" sz="1800" dirty="0" smtClean="0"/>
              <a:t>Test services, “real” use cases</a:t>
            </a:r>
          </a:p>
          <a:p>
            <a:r>
              <a:rPr lang="en-US" sz="1800" dirty="0" smtClean="0"/>
              <a:t>Deployment and usage scenarios</a:t>
            </a:r>
          </a:p>
          <a:p>
            <a:pPr lvl="1"/>
            <a:r>
              <a:rPr lang="en-US" sz="1500" dirty="0" smtClean="0"/>
              <a:t>Provision local users</a:t>
            </a:r>
          </a:p>
          <a:p>
            <a:pPr lvl="1"/>
            <a:r>
              <a:rPr lang="en-US" sz="1500" dirty="0" smtClean="0"/>
              <a:t>Provision users for local applications</a:t>
            </a:r>
          </a:p>
          <a:p>
            <a:pPr lvl="1"/>
            <a:r>
              <a:rPr lang="en-US" sz="1500" dirty="0" smtClean="0"/>
              <a:t>Cloud applications</a:t>
            </a:r>
          </a:p>
          <a:p>
            <a:r>
              <a:rPr lang="en-US" sz="1800" dirty="0" err="1" smtClean="0"/>
              <a:t>Deprovisioning</a:t>
            </a:r>
            <a:r>
              <a:rPr lang="en-US" sz="1800" dirty="0" smtClean="0"/>
              <a:t> of the users</a:t>
            </a:r>
          </a:p>
          <a:p>
            <a:pPr lvl="1"/>
            <a:endParaRPr lang="en-US" sz="1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52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78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200"/>
              <a:buFont typeface="Calibri"/>
              <a:buNone/>
            </a:pPr>
            <a:r>
              <a:rPr lang="en" sz="2200" dirty="0"/>
              <a:t> Achievements</a:t>
            </a:r>
            <a:endParaRPr sz="2200" dirty="0"/>
          </a:p>
        </p:txBody>
      </p:sp>
      <p:pic>
        <p:nvPicPr>
          <p:cNvPr id="487" name="Google Shape;487;p7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9186" y="413805"/>
            <a:ext cx="553316" cy="553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p7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02235" y="0"/>
            <a:ext cx="1456677" cy="5288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 Placeholder 1"/>
          <p:cNvSpPr>
            <a:spLocks noGrp="1"/>
          </p:cNvSpPr>
          <p:nvPr>
            <p:ph type="body" idx="1"/>
          </p:nvPr>
        </p:nvSpPr>
        <p:spPr>
          <a:xfrm>
            <a:off x="651448" y="1022919"/>
            <a:ext cx="6475200" cy="3263400"/>
          </a:xfrm>
        </p:spPr>
        <p:txBody>
          <a:bodyPr/>
          <a:lstStyle/>
          <a:p>
            <a:r>
              <a:rPr lang="en-US" sz="1800" dirty="0" smtClean="0"/>
              <a:t>API is implemented</a:t>
            </a:r>
          </a:p>
          <a:p>
            <a:r>
              <a:rPr lang="en-US" sz="1800" dirty="0" smtClean="0"/>
              <a:t>JSON based, </a:t>
            </a:r>
            <a:r>
              <a:rPr lang="en-US" sz="1800" dirty="0" err="1" smtClean="0"/>
              <a:t>user_info</a:t>
            </a:r>
            <a:r>
              <a:rPr lang="en-US" sz="1800" dirty="0" smtClean="0"/>
              <a:t> based</a:t>
            </a:r>
            <a:endParaRPr lang="en-US" sz="1500" dirty="0"/>
          </a:p>
          <a:p>
            <a:r>
              <a:rPr lang="en-US" sz="1800" dirty="0" smtClean="0"/>
              <a:t>API:</a:t>
            </a:r>
            <a:endParaRPr lang="en-US" sz="1600" dirty="0"/>
          </a:p>
          <a:p>
            <a:pPr lvl="1"/>
            <a:r>
              <a:rPr lang="en-US" sz="1500" dirty="0" smtClean="0"/>
              <a:t>Get all users (also per VO)</a:t>
            </a:r>
          </a:p>
          <a:p>
            <a:pPr lvl="1"/>
            <a:r>
              <a:rPr lang="en-US" sz="1500" dirty="0" smtClean="0"/>
              <a:t>Update user info</a:t>
            </a:r>
          </a:p>
          <a:p>
            <a:pPr lvl="1"/>
            <a:r>
              <a:rPr lang="en-US" sz="1500" dirty="0" smtClean="0"/>
              <a:t>Delete a user</a:t>
            </a:r>
          </a:p>
          <a:p>
            <a:pPr lvl="1"/>
            <a:r>
              <a:rPr lang="en-US" sz="1500" dirty="0" smtClean="0"/>
              <a:t>Check if user exists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77743" y="852055"/>
            <a:ext cx="4536819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{</a:t>
            </a:r>
          </a:p>
          <a:p>
            <a:r>
              <a:rPr lang="en-US" sz="1100" dirty="0"/>
              <a:t>    "</a:t>
            </a:r>
            <a:r>
              <a:rPr lang="en-US" sz="1100" dirty="0" err="1"/>
              <a:t>userinfo</a:t>
            </a:r>
            <a:r>
              <a:rPr lang="en-US" sz="1100" dirty="0"/>
              <a:t>": {</a:t>
            </a:r>
          </a:p>
          <a:p>
            <a:r>
              <a:rPr lang="en-US" sz="1100" dirty="0"/>
              <a:t>        "</a:t>
            </a:r>
            <a:r>
              <a:rPr lang="en-US" sz="1100" dirty="0" err="1"/>
              <a:t>iss</a:t>
            </a:r>
            <a:r>
              <a:rPr lang="en-US" sz="1100" dirty="0"/>
              <a:t>": "https://proxy.acc.eduteams.org",</a:t>
            </a:r>
          </a:p>
          <a:p>
            <a:r>
              <a:rPr lang="en-US" sz="1100" dirty="0"/>
              <a:t>        "sub": </a:t>
            </a:r>
            <a:r>
              <a:rPr lang="en-US" sz="1100" dirty="0" smtClean="0"/>
              <a:t>“&lt;sub&gt;@eduteams.org</a:t>
            </a:r>
            <a:r>
              <a:rPr lang="en-US" sz="1100" dirty="0"/>
              <a:t>",</a:t>
            </a:r>
          </a:p>
          <a:p>
            <a:r>
              <a:rPr lang="en-US" sz="1100" dirty="0"/>
              <a:t>        "name": "Uros Stevanovic",</a:t>
            </a:r>
          </a:p>
          <a:p>
            <a:r>
              <a:rPr lang="en-US" sz="1100" dirty="0"/>
              <a:t>        "</a:t>
            </a:r>
            <a:r>
              <a:rPr lang="en-US" sz="1100" dirty="0" err="1"/>
              <a:t>given_name</a:t>
            </a:r>
            <a:r>
              <a:rPr lang="en-US" sz="1100" dirty="0"/>
              <a:t>": "Uros",</a:t>
            </a:r>
          </a:p>
          <a:p>
            <a:r>
              <a:rPr lang="en-US" sz="1100" dirty="0"/>
              <a:t>        "</a:t>
            </a:r>
            <a:r>
              <a:rPr lang="en-US" sz="1100" dirty="0" err="1"/>
              <a:t>family_name</a:t>
            </a:r>
            <a:r>
              <a:rPr lang="en-US" sz="1100" dirty="0"/>
              <a:t>": "Stevanovic",</a:t>
            </a:r>
          </a:p>
          <a:p>
            <a:r>
              <a:rPr lang="en-US" sz="1100" dirty="0"/>
              <a:t>        "email": "uros.stevanovic@kit.edu",</a:t>
            </a:r>
          </a:p>
          <a:p>
            <a:r>
              <a:rPr lang="en-US" sz="1100" dirty="0"/>
              <a:t>        "</a:t>
            </a:r>
            <a:r>
              <a:rPr lang="en-US" sz="1100" dirty="0" err="1"/>
              <a:t>ssh_key</a:t>
            </a:r>
            <a:r>
              <a:rPr lang="en-US" sz="1100" dirty="0"/>
              <a:t>": </a:t>
            </a:r>
            <a:r>
              <a:rPr lang="en-US" sz="1100" dirty="0" smtClean="0"/>
              <a:t>“&lt;</a:t>
            </a:r>
            <a:r>
              <a:rPr lang="en-US" sz="1100" dirty="0" err="1" smtClean="0"/>
              <a:t>some_key</a:t>
            </a:r>
            <a:r>
              <a:rPr lang="en-US" sz="1100" dirty="0" smtClean="0"/>
              <a:t>&gt;",</a:t>
            </a:r>
            <a:endParaRPr lang="en-US" sz="1100" dirty="0"/>
          </a:p>
          <a:p>
            <a:r>
              <a:rPr lang="en-US" sz="1100" dirty="0"/>
              <a:t>        "</a:t>
            </a:r>
            <a:r>
              <a:rPr lang="en-US" sz="1100" dirty="0" err="1"/>
              <a:t>eduperson_entitlement</a:t>
            </a:r>
            <a:r>
              <a:rPr lang="en-US" sz="1100" dirty="0"/>
              <a:t>": [ </a:t>
            </a:r>
            <a:r>
              <a:rPr lang="en-US" sz="1100" dirty="0" smtClean="0"/>
              <a:t>“&lt;group1&gt;",</a:t>
            </a:r>
            <a:endParaRPr lang="en-US" sz="1100" dirty="0"/>
          </a:p>
          <a:p>
            <a:r>
              <a:rPr lang="en-US" sz="1100" dirty="0"/>
              <a:t>                                   </a:t>
            </a:r>
            <a:r>
              <a:rPr lang="en-US" sz="1100" dirty="0" smtClean="0"/>
              <a:t>“&lt;group2&gt;"</a:t>
            </a:r>
            <a:endParaRPr lang="en-US" sz="1100" dirty="0"/>
          </a:p>
          <a:p>
            <a:r>
              <a:rPr lang="en-US" sz="1100" dirty="0"/>
              <a:t>        ],</a:t>
            </a:r>
          </a:p>
          <a:p>
            <a:r>
              <a:rPr lang="en-US" sz="1100" dirty="0"/>
              <a:t>        "</a:t>
            </a:r>
            <a:r>
              <a:rPr lang="en-US" sz="1100" dirty="0" err="1"/>
              <a:t>eduperson_targeted_id</a:t>
            </a:r>
            <a:r>
              <a:rPr lang="en-US" sz="1100" dirty="0"/>
              <a:t>": [ </a:t>
            </a:r>
            <a:r>
              <a:rPr lang="en-US" sz="1100" dirty="0" smtClean="0"/>
              <a:t>“&lt;some string&gt;@eduteams.org</a:t>
            </a:r>
            <a:r>
              <a:rPr lang="en-US" sz="1100" dirty="0"/>
              <a:t>" ],</a:t>
            </a:r>
          </a:p>
          <a:p>
            <a:r>
              <a:rPr lang="en-US" sz="1100" dirty="0"/>
              <a:t>        "</a:t>
            </a:r>
            <a:r>
              <a:rPr lang="en-US" sz="1100" dirty="0" err="1"/>
              <a:t>eduperson_principal_name</a:t>
            </a:r>
            <a:r>
              <a:rPr lang="en-US" sz="1100" dirty="0"/>
              <a:t>": [ "urost@acc.eduteams.org" ],</a:t>
            </a:r>
          </a:p>
          <a:p>
            <a:r>
              <a:rPr lang="en-US" sz="1100" dirty="0"/>
              <a:t>        "</a:t>
            </a:r>
            <a:r>
              <a:rPr lang="en-US" sz="1100" dirty="0" err="1"/>
              <a:t>eduperson_scoped_affiliation</a:t>
            </a:r>
            <a:r>
              <a:rPr lang="en-US" sz="1100" dirty="0"/>
              <a:t>": [ "member@acc.eduteams.org" ]</a:t>
            </a:r>
          </a:p>
          <a:p>
            <a:r>
              <a:rPr lang="en-US" sz="1100" dirty="0"/>
              <a:t>    }</a:t>
            </a:r>
          </a:p>
          <a:p>
            <a:r>
              <a:rPr lang="en-US" sz="1100" dirty="0"/>
              <a:t>    </a:t>
            </a:r>
          </a:p>
          <a:p>
            <a:r>
              <a:rPr lang="en-US" sz="1100" dirty="0" smtClean="0"/>
              <a:t>}</a:t>
            </a:r>
            <a:endParaRPr lang="en-US" sz="11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446597"/>
              </p:ext>
            </p:extLst>
          </p:nvPr>
        </p:nvGraphicFramePr>
        <p:xfrm>
          <a:off x="477983" y="1115923"/>
          <a:ext cx="6463144" cy="250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4965">
                  <a:extLst>
                    <a:ext uri="{9D8B030D-6E8A-4147-A177-3AD203B41FA5}">
                      <a16:colId xmlns:a16="http://schemas.microsoft.com/office/drawing/2014/main" val="1756656925"/>
                    </a:ext>
                  </a:extLst>
                </a:gridCol>
                <a:gridCol w="1115220">
                  <a:extLst>
                    <a:ext uri="{9D8B030D-6E8A-4147-A177-3AD203B41FA5}">
                      <a16:colId xmlns:a16="http://schemas.microsoft.com/office/drawing/2014/main" val="2734437339"/>
                    </a:ext>
                  </a:extLst>
                </a:gridCol>
                <a:gridCol w="3852959">
                  <a:extLst>
                    <a:ext uri="{9D8B030D-6E8A-4147-A177-3AD203B41FA5}">
                      <a16:colId xmlns:a16="http://schemas.microsoft.com/office/drawing/2014/main" val="26104825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PATH</a:t>
                      </a:r>
                      <a:endParaRPr lang="en-US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METHOD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DESCRIPTION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0387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at/</a:t>
                      </a:r>
                      <a:endParaRPr lang="en-US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Update a user using an access token. The access token is used to retrieve an up-to-date </a:t>
                      </a:r>
                      <a:r>
                        <a:rPr lang="en-US" dirty="0" err="1" smtClean="0"/>
                        <a:t>userinfo</a:t>
                      </a:r>
                      <a:r>
                        <a:rPr lang="en-US" dirty="0" smtClean="0"/>
                        <a:t>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528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userinfo</a:t>
                      </a:r>
                      <a:r>
                        <a:rPr lang="en-US" dirty="0" smtClean="0"/>
                        <a:t>/ </a:t>
                      </a:r>
                      <a:endParaRPr lang="en-US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 smtClean="0"/>
                        <a:t>Update a user using a plain </a:t>
                      </a:r>
                      <a:r>
                        <a:rPr lang="en-US" dirty="0" err="1" smtClean="0"/>
                        <a:t>userinfo</a:t>
                      </a:r>
                      <a:r>
                        <a:rPr lang="en-US" dirty="0" smtClean="0"/>
                        <a:t>.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5491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users/</a:t>
                      </a:r>
                    </a:p>
                    <a:p>
                      <a:r>
                        <a:rPr lang="en-US" dirty="0" smtClean="0"/>
                        <a:t>users/?</a:t>
                      </a:r>
                      <a:r>
                        <a:rPr lang="en-US" dirty="0" err="1" smtClean="0"/>
                        <a:t>vo</a:t>
                      </a:r>
                      <a:r>
                        <a:rPr lang="en-US" dirty="0" smtClean="0"/>
                        <a:t>=&lt;</a:t>
                      </a:r>
                      <a:r>
                        <a:rPr lang="en-US" dirty="0" err="1" smtClean="0"/>
                        <a:t>vo</a:t>
                      </a:r>
                      <a:r>
                        <a:rPr lang="en-US" dirty="0" smtClean="0"/>
                        <a:t>&gt;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 smtClean="0"/>
                        <a:t>Retrieve the subjects of the registered users. Can be filtered by vo.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0210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user/&lt;sub&gt;/</a:t>
                      </a:r>
                      <a:endParaRPr lang="en-US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GET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DELETE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 smtClean="0"/>
                        <a:t>Check if the user with sub &lt;sub&gt; is registered.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 smtClean="0"/>
                        <a:t>Delete the user with sub &lt;sub&gt; from feudal.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67088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1028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79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dirty="0"/>
              <a:t>✅ </a:t>
            </a:r>
            <a:r>
              <a:rPr lang="en" dirty="0" smtClean="0"/>
              <a:t>Done:</a:t>
            </a:r>
          </a:p>
          <a:p>
            <a:pPr marL="800100" lvl="1"/>
            <a:r>
              <a:rPr lang="en" sz="1600" dirty="0" smtClean="0"/>
              <a:t>Connected FEUDAL to </a:t>
            </a:r>
            <a:r>
              <a:rPr lang="en" sz="1600" dirty="0" smtClean="0"/>
              <a:t>eduTEAMS Acceptance (both prod and dev)</a:t>
            </a:r>
            <a:endParaRPr lang="en" sz="1600" dirty="0" smtClean="0"/>
          </a:p>
          <a:p>
            <a:pPr marL="800100" lvl="1"/>
            <a:r>
              <a:rPr lang="en" sz="1600" dirty="0" smtClean="0"/>
              <a:t>API implemented</a:t>
            </a:r>
            <a:endParaRPr sz="1600"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dirty="0"/>
              <a:t>▢ </a:t>
            </a:r>
            <a:r>
              <a:rPr lang="en" dirty="0" smtClean="0"/>
              <a:t>Next</a:t>
            </a:r>
            <a:r>
              <a:rPr lang="en" dirty="0" smtClean="0"/>
              <a:t>:</a:t>
            </a:r>
            <a:endParaRPr lang="en" sz="1600" dirty="0" smtClean="0"/>
          </a:p>
          <a:p>
            <a:pPr marL="800100" lvl="1"/>
            <a:r>
              <a:rPr lang="en" sz="1600" dirty="0" smtClean="0"/>
              <a:t>PERUN updating user info via FEUDAL</a:t>
            </a:r>
            <a:endParaRPr lang="en" sz="1600" dirty="0" smtClean="0"/>
          </a:p>
          <a:p>
            <a:pPr marL="800100" lvl="1"/>
            <a:r>
              <a:rPr lang="en" sz="1600" dirty="0" smtClean="0"/>
              <a:t>Provide “classic” LDAP use case for FEUDAL (PERUN already supports it)</a:t>
            </a:r>
          </a:p>
          <a:p>
            <a:pPr marL="800100" lvl="1"/>
            <a:r>
              <a:rPr lang="en" sz="1600" dirty="0" smtClean="0"/>
              <a:t>Investigate further use cases (SYMPA</a:t>
            </a:r>
            <a:r>
              <a:rPr lang="en" sz="1600" dirty="0" smtClean="0"/>
              <a:t>?)</a:t>
            </a:r>
            <a:endParaRPr sz="1600"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dirty="0"/>
              <a:t>⛔ </a:t>
            </a:r>
            <a:r>
              <a:rPr lang="en" dirty="0" smtClean="0"/>
              <a:t>Blocker:</a:t>
            </a:r>
          </a:p>
          <a:p>
            <a:pPr marL="800100" lvl="1"/>
            <a:r>
              <a:rPr lang="en" sz="1600" dirty="0" smtClean="0"/>
              <a:t>None</a:t>
            </a:r>
            <a:endParaRPr sz="2000" dirty="0"/>
          </a:p>
        </p:txBody>
      </p:sp>
      <p:sp>
        <p:nvSpPr>
          <p:cNvPr id="494" name="Google Shape;494;p79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Status and next steps</a:t>
            </a:r>
            <a:endParaRPr/>
          </a:p>
        </p:txBody>
      </p:sp>
      <p:pic>
        <p:nvPicPr>
          <p:cNvPr id="495" name="Google Shape;495;p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9186" y="418561"/>
            <a:ext cx="543738" cy="543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Google Shape;496;p7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02235" y="0"/>
            <a:ext cx="1456677" cy="528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1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385</Words>
  <Application>Microsoft Office PowerPoint</Application>
  <PresentationFormat>On-screen Show (16:9)</PresentationFormat>
  <Paragraphs>86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Simple Light</vt:lpstr>
      <vt:lpstr>Office Theme</vt:lpstr>
      <vt:lpstr>1_Custom Design</vt:lpstr>
      <vt:lpstr>Office Theme</vt:lpstr>
      <vt:lpstr>PowerPoint Presentation</vt:lpstr>
      <vt:lpstr> Overview</vt:lpstr>
      <vt:lpstr>Goals</vt:lpstr>
      <vt:lpstr> Achievements</vt:lpstr>
      <vt:lpstr>API</vt:lpstr>
      <vt:lpstr> Status and next steps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Uros Uros</cp:lastModifiedBy>
  <cp:revision>4</cp:revision>
  <dcterms:modified xsi:type="dcterms:W3CDTF">2020-04-21T09:23:40Z</dcterms:modified>
</cp:coreProperties>
</file>