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8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256"/>
  </p:normalViewPr>
  <p:slideViewPr>
    <p:cSldViewPr snapToGrid="0" snapToObjects="1">
      <p:cViewPr>
        <p:scale>
          <a:sx n="100" d="100"/>
          <a:sy n="100" d="100"/>
        </p:scale>
        <p:origin x="2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VBoxSvr\shared_folder\Documents\SCC\AARC\NA3\WISE\sci-assessment-example-poster-kail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72946573694116"/>
          <c:y val="0.18572057832353719"/>
          <c:w val="0.43957800294871313"/>
          <c:h val="0.67395477722478792"/>
        </c:manualLayout>
      </c:layout>
      <c:radarChart>
        <c:radarStyle val="marker"/>
        <c:varyColors val="0"/>
        <c:ser>
          <c:idx val="0"/>
          <c:order val="0"/>
          <c:tx>
            <c:strRef>
              <c:f>' Score'!$B$5</c:f>
              <c:strCache>
                <c:ptCount val="1"/>
                <c:pt idx="0">
                  <c:v>Maturity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' Score'!$A$59:$A$83</c:f>
              <c:strCache>
                <c:ptCount val="25"/>
                <c:pt idx="0">
                  <c:v>PR12.1 - User Registration</c:v>
                </c:pt>
                <c:pt idx="1">
                  <c:v>PR12.2 - User Renewal</c:v>
                </c:pt>
                <c:pt idx="2">
                  <c:v>PR12.3 - User Suspension</c:v>
                </c:pt>
                <c:pt idx="3">
                  <c:v>PR12.4 - User Removal</c:v>
                </c:pt>
                <c:pt idx="4">
                  <c:v>PR12.5 - User Banning</c:v>
                </c:pt>
                <c:pt idx="5">
                  <c:v>PR13 - Responsibility for Actions</c:v>
                </c:pt>
                <c:pt idx="6">
                  <c:v>PR14 - User Identification - traceability</c:v>
                </c:pt>
                <c:pt idx="7">
                  <c:v>PR15 - Logs of Membership Management Actions</c:v>
                </c:pt>
                <c:pt idx="8">
                  <c:v>PR16 - Define Common Aims &amp; Purposes</c:v>
                </c:pt>
                <c:pt idx="9">
                  <c:v>PR21 - Vulnerability Patching</c:v>
                </c:pt>
                <c:pt idx="10">
                  <c:v>PR22 - Incident Reporting</c:v>
                </c:pt>
                <c:pt idx="11">
                  <c:v>PR23 - Physical and Network Security</c:v>
                </c:pt>
                <c:pt idx="12">
                  <c:v>PR24 - Confidentiality and Integrity of Data</c:v>
                </c:pt>
                <c:pt idx="13">
                  <c:v>PR25 - Retention of Appopriate Logs</c:v>
                </c:pt>
                <c:pt idx="14">
                  <c:v>LI1 - Intellectual Property Rights</c:v>
                </c:pt>
                <c:pt idx="15">
                  <c:v>LI2 - Liability, Responsibilities &amp; Disclaimers</c:v>
                </c:pt>
                <c:pt idx="16">
                  <c:v>LI3 - Software Licensing</c:v>
                </c:pt>
                <c:pt idx="17">
                  <c:v>LI4 - Dispute Handling and Escalation</c:v>
                </c:pt>
                <c:pt idx="18">
                  <c:v>LI5 - Data Protection Responsibilities</c:v>
                </c:pt>
                <c:pt idx="19">
                  <c:v>LI6 - Any Additional Restrictions</c:v>
                </c:pt>
                <c:pt idx="20">
                  <c:v>DP1 - Accounting Data</c:v>
                </c:pt>
                <c:pt idx="21">
                  <c:v>DP2 - User Registration Data</c:v>
                </c:pt>
                <c:pt idx="22">
                  <c:v>DP3 - Monitoring Data</c:v>
                </c:pt>
                <c:pt idx="23">
                  <c:v>DP4 - Logging Data</c:v>
                </c:pt>
                <c:pt idx="24">
                  <c:v>DP5 - User Personal Data</c:v>
                </c:pt>
              </c:strCache>
            </c:strRef>
          </c:cat>
          <c:val>
            <c:numRef>
              <c:f>' Score'!$B$59:$B$83</c:f>
              <c:numCache>
                <c:formatCode>General</c:formatCode>
                <c:ptCount val="2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C8-436F-8E87-BEF236EAEB1D}"/>
            </c:ext>
          </c:extLst>
        </c:ser>
        <c:ser>
          <c:idx val="1"/>
          <c:order val="1"/>
          <c:tx>
            <c:strRef>
              <c:f>' Score'!$C$5</c:f>
              <c:strCache>
                <c:ptCount val="1"/>
                <c:pt idx="0">
                  <c:v>Required maturity</c:v>
                </c:pt>
              </c:strCache>
            </c:strRef>
          </c:tx>
          <c:spPr>
            <a:ln w="50800" cmpd="dbl"/>
          </c:spPr>
          <c:marker>
            <c:symbol val="none"/>
          </c:marker>
          <c:cat>
            <c:strRef>
              <c:f>' Score'!$A$59:$A$83</c:f>
              <c:strCache>
                <c:ptCount val="25"/>
                <c:pt idx="0">
                  <c:v>PR12.1 - User Registration</c:v>
                </c:pt>
                <c:pt idx="1">
                  <c:v>PR12.2 - User Renewal</c:v>
                </c:pt>
                <c:pt idx="2">
                  <c:v>PR12.3 - User Suspension</c:v>
                </c:pt>
                <c:pt idx="3">
                  <c:v>PR12.4 - User Removal</c:v>
                </c:pt>
                <c:pt idx="4">
                  <c:v>PR12.5 - User Banning</c:v>
                </c:pt>
                <c:pt idx="5">
                  <c:v>PR13 - Responsibility for Actions</c:v>
                </c:pt>
                <c:pt idx="6">
                  <c:v>PR14 - User Identification - traceability</c:v>
                </c:pt>
                <c:pt idx="7">
                  <c:v>PR15 - Logs of Membership Management Actions</c:v>
                </c:pt>
                <c:pt idx="8">
                  <c:v>PR16 - Define Common Aims &amp; Purposes</c:v>
                </c:pt>
                <c:pt idx="9">
                  <c:v>PR21 - Vulnerability Patching</c:v>
                </c:pt>
                <c:pt idx="10">
                  <c:v>PR22 - Incident Reporting</c:v>
                </c:pt>
                <c:pt idx="11">
                  <c:v>PR23 - Physical and Network Security</c:v>
                </c:pt>
                <c:pt idx="12">
                  <c:v>PR24 - Confidentiality and Integrity of Data</c:v>
                </c:pt>
                <c:pt idx="13">
                  <c:v>PR25 - Retention of Appopriate Logs</c:v>
                </c:pt>
                <c:pt idx="14">
                  <c:v>LI1 - Intellectual Property Rights</c:v>
                </c:pt>
                <c:pt idx="15">
                  <c:v>LI2 - Liability, Responsibilities &amp; Disclaimers</c:v>
                </c:pt>
                <c:pt idx="16">
                  <c:v>LI3 - Software Licensing</c:v>
                </c:pt>
                <c:pt idx="17">
                  <c:v>LI4 - Dispute Handling and Escalation</c:v>
                </c:pt>
                <c:pt idx="18">
                  <c:v>LI5 - Data Protection Responsibilities</c:v>
                </c:pt>
                <c:pt idx="19">
                  <c:v>LI6 - Any Additional Restrictions</c:v>
                </c:pt>
                <c:pt idx="20">
                  <c:v>DP1 - Accounting Data</c:v>
                </c:pt>
                <c:pt idx="21">
                  <c:v>DP2 - User Registration Data</c:v>
                </c:pt>
                <c:pt idx="22">
                  <c:v>DP3 - Monitoring Data</c:v>
                </c:pt>
                <c:pt idx="23">
                  <c:v>DP4 - Logging Data</c:v>
                </c:pt>
                <c:pt idx="24">
                  <c:v>DP5 - User Personal Data</c:v>
                </c:pt>
              </c:strCache>
            </c:strRef>
          </c:cat>
          <c:val>
            <c:numRef>
              <c:f>' Score'!$C$59:$C$83</c:f>
              <c:numCache>
                <c:formatCode>General</c:formatCode>
                <c:ptCount val="2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C8-436F-8E87-BEF236EAE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530112"/>
        <c:axId val="44421504"/>
      </c:radarChart>
      <c:catAx>
        <c:axId val="4353011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44421504"/>
        <c:crosses val="autoZero"/>
        <c:auto val="1"/>
        <c:lblAlgn val="ctr"/>
        <c:lblOffset val="100"/>
        <c:noMultiLvlLbl val="0"/>
      </c:catAx>
      <c:valAx>
        <c:axId val="44421504"/>
        <c:scaling>
          <c:orientation val="minMax"/>
          <c:max val="3"/>
          <c:min val="-1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43530112"/>
        <c:crosses val="autoZero"/>
        <c:crossBetween val="between"/>
        <c:majorUnit val="1"/>
        <c:minorUnit val="4.0000000000000015E-2"/>
      </c:valAx>
    </c:plotArea>
    <c:legend>
      <c:legendPos val="r"/>
      <c:layout>
        <c:manualLayout>
          <c:xMode val="edge"/>
          <c:yMode val="edge"/>
          <c:x val="0.82483929922295918"/>
          <c:y val="0.11236314900071787"/>
          <c:w val="0.16150028767539246"/>
          <c:h val="0.17208771459099181"/>
        </c:manualLayout>
      </c:layout>
      <c:overlay val="0"/>
      <c:spPr>
        <a:ln>
          <a:solidFill>
            <a:srgbClr val="C0504D">
              <a:shade val="95000"/>
              <a:satMod val="105000"/>
            </a:srgbClr>
          </a:solidFill>
        </a:ln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0.32827</cdr:x>
      <cdr:y>0.02725</cdr:y>
    </cdr:from>
    <cdr:to>
      <cdr:x>0.42662</cdr:x>
      <cdr:y>0.17805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51888" y="16523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/>
            <a:t>SCI Assessment  of Example</a:t>
          </a:r>
          <a:r>
            <a:rPr lang="en-US" sz="1800" b="1" baseline="0"/>
            <a:t> Infrastucture</a:t>
          </a:r>
          <a:endParaRPr lang="en-US" sz="1800" b="1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A590B-CE59-F442-859C-4370D31EB8B4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5EDF-C480-7540-B88A-9DDAFB21E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5EDF-C480-7540-B88A-9DDAFB21E3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10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48407" y="2590079"/>
            <a:ext cx="2148951" cy="16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6006" y="683488"/>
            <a:ext cx="1585994" cy="12344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ise-community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https://wiki.geant.org/download/attachments/58131190/SCIv2-Assessment-Chart_V2-US.xlsx?version=1&amp;modificationDate=1554550759208&amp;api=v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ownload/attachments/123765566/WISE-SCI-Baseline-AUP-V1.0.1-draft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ci-wg@lists.wise-community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://pos.sissa.it/archive/conferences/179/011/ISGC%202013_011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tf.net/snctfi/" TargetMode="External"/><Relationship Id="rId2" Type="http://schemas.openxmlformats.org/officeDocument/2006/relationships/hyperlink" Target="https://refeds.org/sirtf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wise-community.org/sci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s://www.geant.org/News_and_Events/Pages/supporting-security-for-collaborating-infrastructures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ise-community.org/wp-content/uploads/2017/05/WISE-SCI-V2.0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 </a:t>
            </a:r>
            <a:r>
              <a:rPr lang="en-US" sz="4800" b="1" dirty="0"/>
              <a:t>Security for Collaboration among </a:t>
            </a:r>
            <a:r>
              <a:rPr lang="en-US" sz="4800" b="1" dirty="0" smtClean="0"/>
              <a:t>Infrastructures (SCI) </a:t>
            </a:r>
            <a:r>
              <a:rPr lang="nl-NL" sz="4800" dirty="0" smtClean="0"/>
              <a:t> 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WISE – 2020-04-21</a:t>
            </a:r>
          </a:p>
          <a:p>
            <a:r>
              <a:rPr lang="en-US" b="1" i="1" dirty="0" smtClean="0"/>
              <a:t>Dave Kelsey</a:t>
            </a:r>
            <a:r>
              <a:rPr lang="en-US" b="1" i="1" dirty="0"/>
              <a:t> </a:t>
            </a:r>
            <a:r>
              <a:rPr lang="en-US" b="1" i="1" dirty="0" smtClean="0"/>
              <a:t>(STFC-RAL</a:t>
            </a:r>
            <a:r>
              <a:rPr lang="en-US" b="1" i="1" dirty="0"/>
              <a:t>, UK Research and Innovation)</a:t>
            </a:r>
            <a:endParaRPr lang="en-US" b="1" i="1" dirty="0" smtClean="0"/>
          </a:p>
          <a:p>
            <a:r>
              <a:rPr lang="en-US" b="1" i="1" dirty="0" smtClean="0"/>
              <a:t>Uros Stevanovic (Karlsruhe Institute of Technology)</a:t>
            </a:r>
            <a:endParaRPr lang="nl-N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958819" y="6289757"/>
            <a:ext cx="4552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i="1" dirty="0"/>
              <a:t>In collaboration with and co-supported by </a:t>
            </a:r>
            <a:r>
              <a:rPr lang="en-US" sz="1600" i="1" dirty="0" err="1" smtClean="0"/>
              <a:t>EnCo</a:t>
            </a:r>
            <a:r>
              <a:rPr lang="en-US" sz="1600" i="1" dirty="0"/>
              <a:t> </a:t>
            </a:r>
            <a:r>
              <a:rPr lang="en-US" sz="1600" i="1" dirty="0" smtClean="0"/>
              <a:t>(GN4-3)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160018" y="5548950"/>
            <a:ext cx="318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https://wise-community.org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77869" y="5766804"/>
            <a:ext cx="4552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i="1" dirty="0"/>
              <a:t>In collaboration with and co-supported </a:t>
            </a:r>
            <a:r>
              <a:rPr lang="en-US" sz="1600" i="1" dirty="0" smtClean="0"/>
              <a:t>by EOSC-Hub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Assessment of maturity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evaluate extent to which requirements are met, we recommend Infrastructures to assess the maturity of their implementations</a:t>
            </a:r>
          </a:p>
          <a:p>
            <a:r>
              <a:rPr lang="en-US" dirty="0" smtClean="0"/>
              <a:t>According </a:t>
            </a:r>
            <a:r>
              <a:rPr lang="en-US" dirty="0"/>
              <a:t>to following </a:t>
            </a:r>
            <a:r>
              <a:rPr lang="en-US" dirty="0" smtClean="0"/>
              <a:t>levels:</a:t>
            </a:r>
            <a:endParaRPr lang="en-US" dirty="0"/>
          </a:p>
          <a:p>
            <a:pPr lvl="1"/>
            <a:r>
              <a:rPr lang="en-US" dirty="0" smtClean="0"/>
              <a:t>Level </a:t>
            </a:r>
            <a:r>
              <a:rPr lang="en-US" dirty="0"/>
              <a:t>0: Function/feature not implemented</a:t>
            </a:r>
          </a:p>
          <a:p>
            <a:pPr lvl="1"/>
            <a:r>
              <a:rPr lang="en-US" dirty="0" smtClean="0"/>
              <a:t>Level </a:t>
            </a:r>
            <a:r>
              <a:rPr lang="en-US" dirty="0"/>
              <a:t>1: Function/feature exists, is operationally implemented but not documented</a:t>
            </a:r>
          </a:p>
          <a:p>
            <a:pPr lvl="1"/>
            <a:r>
              <a:rPr lang="en-US" dirty="0" smtClean="0"/>
              <a:t>Level </a:t>
            </a:r>
            <a:r>
              <a:rPr lang="en-US" dirty="0"/>
              <a:t>2: … and comprehensively documented</a:t>
            </a:r>
          </a:p>
          <a:p>
            <a:pPr lvl="1"/>
            <a:r>
              <a:rPr lang="en-US" dirty="0" smtClean="0"/>
              <a:t>Level </a:t>
            </a:r>
            <a:r>
              <a:rPr lang="en-US" dirty="0"/>
              <a:t>3: … and reviewed by independent external body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</a:t>
            </a:r>
            <a:r>
              <a:rPr lang="en-US" dirty="0" smtClean="0"/>
              <a:t>spreadsheet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346" y="5909194"/>
            <a:ext cx="10949704" cy="758752"/>
          </a:xfrm>
        </p:spPr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wiki.geant.org/download/attachments/58131190/SCIv2-Assessment-Chart_V2-US.xlsx?version=1&amp;modificationDate=1554550759208&amp;api=v2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4" y="2023248"/>
            <a:ext cx="8881110" cy="388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4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 present graphically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84935"/>
              </p:ext>
            </p:extLst>
          </p:nvPr>
        </p:nvGraphicFramePr>
        <p:xfrm>
          <a:off x="285751" y="1990725"/>
          <a:ext cx="10658474" cy="519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49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SCI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8924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Produce </a:t>
            </a:r>
            <a:r>
              <a:rPr lang="en-US" dirty="0"/>
              <a:t>FAQ/Guidelines &amp; Training </a:t>
            </a:r>
            <a:r>
              <a:rPr lang="en-US" dirty="0" smtClean="0"/>
              <a:t>– how </a:t>
            </a:r>
            <a:r>
              <a:rPr lang="en-US" dirty="0"/>
              <a:t>to satisfy SCI V2?</a:t>
            </a:r>
          </a:p>
          <a:p>
            <a:r>
              <a:rPr lang="en-US" dirty="0" smtClean="0"/>
              <a:t>Maturity </a:t>
            </a:r>
            <a:r>
              <a:rPr lang="en-US" dirty="0"/>
              <a:t>Assessments from a number of </a:t>
            </a:r>
            <a:r>
              <a:rPr lang="en-US" dirty="0" smtClean="0"/>
              <a:t>Infrastructures</a:t>
            </a:r>
          </a:p>
          <a:p>
            <a:pPr lvl="1"/>
            <a:r>
              <a:rPr lang="en-US" dirty="0" smtClean="0"/>
              <a:t>Work already started</a:t>
            </a:r>
          </a:p>
          <a:p>
            <a:r>
              <a:rPr lang="en-US" dirty="0" smtClean="0"/>
              <a:t>WISE </a:t>
            </a:r>
            <a:r>
              <a:rPr lang="en-US" dirty="0"/>
              <a:t>Baseline AUP </a:t>
            </a:r>
            <a:r>
              <a:rPr lang="en-US" dirty="0" smtClean="0"/>
              <a:t>v1.0.1 (published)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wiki.geant.org/download/attachments/123765566/WISE-SCI-Baseline-AUP-V1.0.1-draft.pdf</a:t>
            </a:r>
            <a:endParaRPr lang="en-US" dirty="0" smtClean="0"/>
          </a:p>
          <a:p>
            <a:r>
              <a:rPr lang="en-US" dirty="0" smtClean="0"/>
              <a:t>Join work on improving Policy Development KIT, application to other projects</a:t>
            </a:r>
          </a:p>
          <a:p>
            <a:r>
              <a:rPr lang="en-US" dirty="0" smtClean="0"/>
              <a:t>SCI </a:t>
            </a:r>
            <a:r>
              <a:rPr lang="en-US" dirty="0"/>
              <a:t>assessment –infrastructure to self-assess and peer review (e.g. in conjunction with the IGTF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Coherency of security policy development for collaborating </a:t>
            </a:r>
            <a:r>
              <a:rPr lang="en-US" dirty="0" err="1" smtClean="0"/>
              <a:t>infras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1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</a:t>
            </a:r>
            <a:r>
              <a:rPr lang="en-US" dirty="0"/>
              <a:t>to all colleagues in WISE &amp; SCI-WG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co-authors of SCI version 1 and version </a:t>
            </a:r>
            <a:r>
              <a:rPr lang="en-US" dirty="0" smtClean="0"/>
              <a:t>2 (Dave Kelsey for the slides!)</a:t>
            </a:r>
            <a:endParaRPr lang="en-US" dirty="0"/>
          </a:p>
          <a:p>
            <a:r>
              <a:rPr lang="en-US" dirty="0" smtClean="0"/>
              <a:t>For </a:t>
            </a:r>
            <a:r>
              <a:rPr lang="en-US" dirty="0"/>
              <a:t>funding received from EU H2020 projects, including</a:t>
            </a:r>
          </a:p>
          <a:p>
            <a:pPr lvl="1"/>
            <a:r>
              <a:rPr lang="en-US" dirty="0" smtClean="0"/>
              <a:t>EOSC-hub</a:t>
            </a:r>
          </a:p>
          <a:p>
            <a:pPr lvl="1"/>
            <a:r>
              <a:rPr lang="en-US" dirty="0"/>
              <a:t>GN4-3 (</a:t>
            </a:r>
            <a:r>
              <a:rPr lang="en-US" dirty="0" err="1"/>
              <a:t>EnCo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EGI</a:t>
            </a:r>
            <a:r>
              <a:rPr lang="en-US" dirty="0"/>
              <a:t>, WLCG, </a:t>
            </a:r>
            <a:r>
              <a:rPr lang="en-US" dirty="0" err="1"/>
              <a:t>GridPP</a:t>
            </a:r>
            <a:r>
              <a:rPr lang="en-US" dirty="0"/>
              <a:t>, EUDAT, </a:t>
            </a:r>
            <a:r>
              <a:rPr lang="en-US" dirty="0" smtClean="0"/>
              <a:t>GÉANT, HBP</a:t>
            </a:r>
            <a:r>
              <a:rPr lang="en-US" dirty="0"/>
              <a:t>, PRACE, …</a:t>
            </a:r>
          </a:p>
          <a:p>
            <a:r>
              <a:rPr lang="en-US" dirty="0" smtClean="0"/>
              <a:t>The </a:t>
            </a:r>
            <a:r>
              <a:rPr lang="en-US" dirty="0"/>
              <a:t>Extreme Science and Engineering Discovery Environment (XSEDE) is supported by the National Science Foundation.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</a:p>
          <a:p>
            <a:pPr marL="0" indent="0" algn="ctr">
              <a:buNone/>
            </a:pPr>
            <a:r>
              <a:rPr lang="en-US" sz="4000" dirty="0" smtClean="0">
                <a:hlinkClick r:id="rId2"/>
              </a:rPr>
              <a:t>sci-wg@lists.wise-community.org</a:t>
            </a:r>
            <a:r>
              <a:rPr lang="en-US" sz="4000" dirty="0" smtClean="0"/>
              <a:t> 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222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threats &amp; shared users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Infrastructures </a:t>
            </a:r>
            <a:r>
              <a:rPr lang="en-US" dirty="0"/>
              <a:t>are subject to many of the same </a:t>
            </a:r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Shared </a:t>
            </a:r>
            <a:r>
              <a:rPr lang="en-US" dirty="0"/>
              <a:t>technology, middleware, applications and users</a:t>
            </a:r>
          </a:p>
          <a:p>
            <a:r>
              <a:rPr lang="fr-FR" dirty="0" smtClean="0"/>
              <a:t>User </a:t>
            </a:r>
            <a:r>
              <a:rPr lang="fr-FR" dirty="0" err="1"/>
              <a:t>communities</a:t>
            </a:r>
            <a:r>
              <a:rPr lang="fr-FR" dirty="0"/>
              <a:t> use multiple e-Infrastructures</a:t>
            </a:r>
          </a:p>
          <a:p>
            <a:pPr lvl="1"/>
            <a:r>
              <a:rPr lang="en-US" dirty="0" smtClean="0"/>
              <a:t>Often </a:t>
            </a:r>
            <a:r>
              <a:rPr lang="en-US" dirty="0"/>
              <a:t>using same federated identity credentials</a:t>
            </a:r>
          </a:p>
          <a:p>
            <a:r>
              <a:rPr lang="en-US" dirty="0" smtClean="0"/>
              <a:t>Security </a:t>
            </a:r>
            <a:r>
              <a:rPr lang="en-US" dirty="0"/>
              <a:t>incidents often spread by following the user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compromised credentials</a:t>
            </a:r>
          </a:p>
          <a:p>
            <a:r>
              <a:rPr lang="en-US" dirty="0" smtClean="0"/>
              <a:t>Several </a:t>
            </a:r>
            <a:r>
              <a:rPr lang="en-US" dirty="0"/>
              <a:t>e-Infrastructure security teams decided “we should collaborate”</a:t>
            </a:r>
          </a:p>
          <a:p>
            <a:endParaRPr lang="en-US" dirty="0"/>
          </a:p>
          <a:p>
            <a:endParaRPr lang="en-US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90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for Collaborating Infrastructures (SCI-WG)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collaborative activity of information security officers from large-scale infrastructures</a:t>
            </a:r>
          </a:p>
          <a:p>
            <a:pPr lvl="1"/>
            <a:r>
              <a:rPr lang="en-US" dirty="0" smtClean="0"/>
              <a:t>EGI</a:t>
            </a:r>
            <a:r>
              <a:rPr lang="en-US" dirty="0"/>
              <a:t>, OSG, PRACE, EUDAT, CHAIN, WLCG, XSEDE, HBP…</a:t>
            </a:r>
          </a:p>
          <a:p>
            <a:r>
              <a:rPr lang="en-US" dirty="0" smtClean="0"/>
              <a:t>Grew </a:t>
            </a:r>
            <a:r>
              <a:rPr lang="en-US" dirty="0"/>
              <a:t>out of EGEE/WLCG JSPG and IGTF –from the ground up</a:t>
            </a:r>
          </a:p>
          <a:p>
            <a:r>
              <a:rPr lang="en-US" dirty="0" smtClean="0"/>
              <a:t>We </a:t>
            </a:r>
            <a:r>
              <a:rPr lang="en-US" dirty="0"/>
              <a:t>developed a </a:t>
            </a:r>
            <a:r>
              <a:rPr lang="en-US" i="1" dirty="0"/>
              <a:t>Trust framework</a:t>
            </a:r>
            <a:endParaRPr lang="en-US" dirty="0"/>
          </a:p>
          <a:p>
            <a:pPr lvl="1"/>
            <a:r>
              <a:rPr lang="en-US" dirty="0" smtClean="0"/>
              <a:t>Enable </a:t>
            </a:r>
            <a:r>
              <a:rPr lang="en-US" dirty="0"/>
              <a:t>interoperation (security teams)</a:t>
            </a:r>
          </a:p>
          <a:p>
            <a:pPr lvl="1"/>
            <a:r>
              <a:rPr lang="en-US" dirty="0" smtClean="0"/>
              <a:t>Manage </a:t>
            </a:r>
            <a:r>
              <a:rPr lang="en-US" dirty="0"/>
              <a:t>cross-infrastructure security risks</a:t>
            </a:r>
          </a:p>
          <a:p>
            <a:pPr lvl="1"/>
            <a:r>
              <a:rPr lang="en-US" dirty="0" smtClean="0"/>
              <a:t>Develop </a:t>
            </a:r>
            <a:r>
              <a:rPr lang="en-US" dirty="0"/>
              <a:t>policy standards</a:t>
            </a:r>
          </a:p>
          <a:p>
            <a:pPr lvl="1"/>
            <a:r>
              <a:rPr lang="en-US" dirty="0" smtClean="0"/>
              <a:t>Especially </a:t>
            </a:r>
            <a:r>
              <a:rPr lang="en-US" dirty="0"/>
              <a:t>where not able to share identical security policies</a:t>
            </a:r>
          </a:p>
        </p:txBody>
      </p:sp>
    </p:spTree>
    <p:extLst>
      <p:ext uri="{BB962C8B-B14F-4D97-AF65-F5344CB8AC3E}">
        <p14:creationId xmlns:p14="http://schemas.microsoft.com/office/powerpoint/2010/main" val="108980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Document –version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2"/>
            <a:ext cx="8202422" cy="399358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Proceedings </a:t>
            </a:r>
            <a:r>
              <a:rPr lang="en-US" dirty="0"/>
              <a:t>of the ISGC 2013 </a:t>
            </a:r>
            <a:r>
              <a:rPr lang="en-US" dirty="0" smtClean="0"/>
              <a:t>conference: </a:t>
            </a:r>
            <a:r>
              <a:rPr lang="en-US" b="1" i="1" dirty="0" smtClean="0">
                <a:hlinkClick r:id="rId2"/>
              </a:rPr>
              <a:t>http</a:t>
            </a:r>
            <a:r>
              <a:rPr lang="en-US" b="1" i="1" dirty="0">
                <a:hlinkClick r:id="rId2"/>
              </a:rPr>
              <a:t>://</a:t>
            </a:r>
            <a:r>
              <a:rPr lang="en-US" b="1" i="1" dirty="0" smtClean="0">
                <a:hlinkClick r:id="rId2"/>
              </a:rPr>
              <a:t>pos.sissa.it/archive/conferences/179/011/ISGC%202013_011.pdf</a:t>
            </a:r>
            <a:r>
              <a:rPr lang="en-US" b="1" i="1" dirty="0" smtClean="0"/>
              <a:t> 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document defined a series of numbered requirements in 6 </a:t>
            </a:r>
            <a:r>
              <a:rPr lang="en-US" dirty="0" smtClean="0"/>
              <a:t>areas</a:t>
            </a:r>
          </a:p>
          <a:p>
            <a:pPr lvl="1"/>
            <a:r>
              <a:rPr lang="en-US" dirty="0" smtClean="0"/>
              <a:t>Operational Security</a:t>
            </a:r>
          </a:p>
          <a:p>
            <a:pPr lvl="1"/>
            <a:r>
              <a:rPr lang="en-US" dirty="0" smtClean="0"/>
              <a:t>Incident Response</a:t>
            </a:r>
          </a:p>
          <a:p>
            <a:pPr lvl="1"/>
            <a:r>
              <a:rPr lang="en-US" dirty="0" smtClean="0"/>
              <a:t>Traceability</a:t>
            </a:r>
          </a:p>
          <a:p>
            <a:pPr lvl="1"/>
            <a:r>
              <a:rPr lang="en-US" dirty="0"/>
              <a:t>Participant </a:t>
            </a:r>
            <a:r>
              <a:rPr lang="en-US" dirty="0" smtClean="0"/>
              <a:t>Responsibilities</a:t>
            </a:r>
          </a:p>
          <a:p>
            <a:pPr lvl="1"/>
            <a:r>
              <a:rPr lang="en-US" dirty="0"/>
              <a:t>Legal Issues and Management </a:t>
            </a:r>
            <a:r>
              <a:rPr lang="en-US" dirty="0" smtClean="0"/>
              <a:t>procedures</a:t>
            </a:r>
          </a:p>
          <a:p>
            <a:pPr lvl="1"/>
            <a:r>
              <a:rPr lang="en-US" dirty="0"/>
              <a:t>Protection and processing of Personal Data/Personally Identifiable Information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2356" y="2146407"/>
            <a:ext cx="3309257" cy="46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1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 version 1 (2013) -</a:t>
            </a:r>
            <a:r>
              <a:rPr lang="en-US" dirty="0" smtClean="0"/>
              <a:t>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644171" cy="4033782"/>
          </a:xfrm>
        </p:spPr>
        <p:txBody>
          <a:bodyPr>
            <a:normAutofit/>
          </a:bodyPr>
          <a:lstStyle/>
          <a:p>
            <a:r>
              <a:rPr lang="en-US" dirty="0" smtClean="0"/>
              <a:t>Both </a:t>
            </a:r>
            <a:r>
              <a:rPr lang="en-US" dirty="0"/>
              <a:t>separate derivatives of SCI version 1</a:t>
            </a:r>
          </a:p>
          <a:p>
            <a:r>
              <a:rPr lang="en-US" dirty="0" smtClean="0"/>
              <a:t>REFEDS </a:t>
            </a:r>
            <a:r>
              <a:rPr lang="en-US" u="sng" dirty="0" err="1" smtClean="0">
                <a:ln w="635" cmpd="sng">
                  <a:noFill/>
                  <a:prstDash val="solid"/>
                </a:ln>
              </a:rPr>
              <a:t>Sirtfi</a:t>
            </a:r>
            <a:r>
              <a:rPr lang="en-US" dirty="0" smtClean="0"/>
              <a:t> -</a:t>
            </a:r>
            <a:r>
              <a:rPr lang="en-US" dirty="0"/>
              <a:t>The Security Incident Response Trust Framework for Federated Identity</a:t>
            </a:r>
          </a:p>
          <a:p>
            <a:pPr lvl="1"/>
            <a:r>
              <a:rPr lang="en-US" dirty="0" smtClean="0"/>
              <a:t>requirement </a:t>
            </a:r>
            <a:r>
              <a:rPr lang="en-US" dirty="0"/>
              <a:t>in FIM4R version 1 paper</a:t>
            </a:r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refeds.org/sirtfi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AARC/IGTF </a:t>
            </a:r>
            <a:r>
              <a:rPr lang="en-US" u="sng" dirty="0" err="1" smtClean="0"/>
              <a:t>Snctfi</a:t>
            </a:r>
            <a:r>
              <a:rPr lang="en-US" dirty="0" smtClean="0"/>
              <a:t> –The </a:t>
            </a:r>
            <a:r>
              <a:rPr lang="en-US" dirty="0"/>
              <a:t>Scalable Negotiator for a Community Trust Framework in Federated Infrastructures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scalable policy </a:t>
            </a:r>
            <a:r>
              <a:rPr lang="en-US" dirty="0" smtClean="0"/>
              <a:t>– Research </a:t>
            </a:r>
            <a:r>
              <a:rPr lang="en-US" dirty="0"/>
              <a:t>Services behind </a:t>
            </a:r>
            <a:r>
              <a:rPr lang="en-US" dirty="0" smtClean="0"/>
              <a:t>an </a:t>
            </a:r>
            <a:r>
              <a:rPr lang="en-US" dirty="0"/>
              <a:t>SP/</a:t>
            </a:r>
            <a:r>
              <a:rPr lang="en-US" dirty="0" err="1"/>
              <a:t>IdP</a:t>
            </a:r>
            <a:r>
              <a:rPr lang="en-US" dirty="0"/>
              <a:t> proxy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://www.igtf.net/snctfi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9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SCI Version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71" y="2098747"/>
            <a:ext cx="6072904" cy="4673527"/>
          </a:xfrm>
        </p:spPr>
        <p:txBody>
          <a:bodyPr>
            <a:normAutofit/>
          </a:bodyPr>
          <a:lstStyle/>
          <a:p>
            <a:r>
              <a:rPr lang="en-US" dirty="0" smtClean="0"/>
              <a:t>Aims:</a:t>
            </a:r>
            <a:endParaRPr lang="en-US" dirty="0"/>
          </a:p>
          <a:p>
            <a:pPr lvl="1"/>
            <a:r>
              <a:rPr lang="en-US" dirty="0" smtClean="0"/>
              <a:t>Involve </a:t>
            </a:r>
            <a:r>
              <a:rPr lang="en-US" dirty="0"/>
              <a:t>wider range of stakeholders</a:t>
            </a:r>
          </a:p>
          <a:p>
            <a:pPr lvl="1"/>
            <a:r>
              <a:rPr lang="en-US" dirty="0" smtClean="0"/>
              <a:t>GEANT</a:t>
            </a:r>
            <a:r>
              <a:rPr lang="en-US" dirty="0"/>
              <a:t>, NRENS, Identity federations, …</a:t>
            </a:r>
          </a:p>
          <a:p>
            <a:pPr lvl="1"/>
            <a:r>
              <a:rPr lang="en-US" dirty="0" smtClean="0"/>
              <a:t>Address </a:t>
            </a:r>
            <a:r>
              <a:rPr lang="en-US" dirty="0"/>
              <a:t>any conflicts in version 1 for new stakeholders</a:t>
            </a:r>
          </a:p>
          <a:p>
            <a:pPr lvl="1"/>
            <a:r>
              <a:rPr lang="en-US" dirty="0" smtClean="0"/>
              <a:t>Add </a:t>
            </a:r>
            <a:r>
              <a:rPr lang="en-US" dirty="0"/>
              <a:t>new topics/areas if needed (and indeed remove topics)</a:t>
            </a:r>
          </a:p>
          <a:p>
            <a:pPr lvl="1"/>
            <a:r>
              <a:rPr lang="en-US" dirty="0" smtClean="0"/>
              <a:t>Revise </a:t>
            </a:r>
            <a:r>
              <a:rPr lang="en-US" dirty="0"/>
              <a:t>all wording of requirements</a:t>
            </a:r>
          </a:p>
          <a:p>
            <a:pPr lvl="1"/>
            <a:r>
              <a:rPr lang="en-US" dirty="0" smtClean="0"/>
              <a:t>Simplify</a:t>
            </a:r>
            <a:r>
              <a:rPr lang="en-US" dirty="0"/>
              <a:t>!</a:t>
            </a:r>
          </a:p>
          <a:p>
            <a:r>
              <a:rPr lang="en-US" dirty="0" smtClean="0"/>
              <a:t>SCI </a:t>
            </a:r>
            <a:r>
              <a:rPr lang="en-US" dirty="0"/>
              <a:t>Version 2 was published on 31 May 2017</a:t>
            </a:r>
          </a:p>
          <a:p>
            <a:r>
              <a:rPr lang="en-US" i="1" dirty="0" smtClean="0">
                <a:hlinkClick r:id="rId2"/>
              </a:rPr>
              <a:t>https</a:t>
            </a:r>
            <a:r>
              <a:rPr lang="en-US" i="1" dirty="0">
                <a:hlinkClick r:id="rId2"/>
              </a:rPr>
              <a:t>://wise-community.org/sci</a:t>
            </a:r>
            <a:r>
              <a:rPr lang="en-US" i="1" dirty="0" smtClean="0">
                <a:hlinkClick r:id="rId2"/>
              </a:rPr>
              <a:t>/</a:t>
            </a:r>
            <a:r>
              <a:rPr lang="en-US" i="1" dirty="0" smtClean="0"/>
              <a:t> </a:t>
            </a:r>
            <a:endParaRPr lang="en-US" i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372" y="2889323"/>
            <a:ext cx="5499903" cy="310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7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 of SCI Version 2 at TNC17 (Linz)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96" y="2091210"/>
            <a:ext cx="8235079" cy="469058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1stJune </a:t>
            </a:r>
            <a:r>
              <a:rPr lang="en-US" sz="2800" dirty="0"/>
              <a:t>2017</a:t>
            </a:r>
          </a:p>
          <a:p>
            <a:r>
              <a:rPr lang="en-US" sz="2200" i="1" dirty="0" smtClean="0"/>
              <a:t>Infrastructures endorse </a:t>
            </a:r>
            <a:r>
              <a:rPr lang="en-US" sz="2200" i="1" dirty="0"/>
              <a:t>the governing principles and approach of SCI, as produced by WISE, as a medium of building trust between infrastructures, to facilitate the exchange of security information in the event of a cross-infrastructure incident, and </a:t>
            </a:r>
            <a:r>
              <a:rPr lang="en-US" sz="2200" i="1" dirty="0" smtClean="0"/>
              <a:t>the collaboration </a:t>
            </a:r>
            <a:r>
              <a:rPr lang="en-US" sz="2200" i="1" dirty="0"/>
              <a:t>of e-Infrastructures to support the process. These </a:t>
            </a:r>
            <a:r>
              <a:rPr lang="en-US" sz="2200" i="1" dirty="0" smtClean="0"/>
              <a:t>Infrastructures welcome </a:t>
            </a:r>
            <a:r>
              <a:rPr lang="en-US" sz="2200" i="1" dirty="0"/>
              <a:t>the development of an information security community for the Infrastructures, and underline that the present activities by the research and e-Infrastructures should be continued and reinforced</a:t>
            </a:r>
            <a:endParaRPr lang="en-US" sz="2200" dirty="0"/>
          </a:p>
          <a:p>
            <a:r>
              <a:rPr lang="en-US" dirty="0" smtClean="0"/>
              <a:t>Endorsements </a:t>
            </a:r>
            <a:r>
              <a:rPr lang="en-US" dirty="0"/>
              <a:t>have been received from the following </a:t>
            </a:r>
            <a:r>
              <a:rPr lang="en-US" dirty="0" smtClean="0"/>
              <a:t>infrastructures: EGI, EUDAT, GEANT, </a:t>
            </a:r>
            <a:r>
              <a:rPr lang="en-US" dirty="0" err="1" smtClean="0"/>
              <a:t>GridPP</a:t>
            </a:r>
            <a:r>
              <a:rPr lang="en-US" dirty="0" smtClean="0"/>
              <a:t>, MYREN, PRACE, SURF, WLCG, XSEDE</a:t>
            </a:r>
            <a:r>
              <a:rPr lang="en-US" dirty="0"/>
              <a:t>, HBP</a:t>
            </a:r>
          </a:p>
          <a:p>
            <a:r>
              <a:rPr lang="en-US" i="1" dirty="0" smtClean="0">
                <a:hlinkClick r:id="rId2"/>
              </a:rPr>
              <a:t>https</a:t>
            </a:r>
            <a:r>
              <a:rPr lang="en-US" i="1" dirty="0">
                <a:hlinkClick r:id="rId2"/>
              </a:rPr>
              <a:t>://</a:t>
            </a:r>
            <a:r>
              <a:rPr lang="en-US" i="1" dirty="0" smtClean="0">
                <a:hlinkClick r:id="rId2"/>
              </a:rPr>
              <a:t>www.geant.org/News_and_Events/Pages/supporting-security-for-collaborating-infrastructures.aspx</a:t>
            </a:r>
            <a:r>
              <a:rPr lang="en-US" i="1" dirty="0" smtClean="0"/>
              <a:t> </a:t>
            </a:r>
            <a:endParaRPr lang="en-US" i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294" y="2691286"/>
            <a:ext cx="3541706" cy="330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 of V2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/>
              <a:t>this document, we lay out a series of numbered requirements in five areas (</a:t>
            </a:r>
            <a:r>
              <a:rPr lang="en-US" i="1" dirty="0"/>
              <a:t>operational security, incident response, traceability, participant responsibilities and data protection</a:t>
            </a:r>
            <a:r>
              <a:rPr lang="en-US" dirty="0" smtClean="0"/>
              <a:t>) that </a:t>
            </a:r>
            <a:r>
              <a:rPr lang="en-US" dirty="0"/>
              <a:t>each Infrastructure should address as part of promoting trust between Infrastructures</a:t>
            </a:r>
          </a:p>
          <a:p>
            <a:r>
              <a:rPr lang="en-US" dirty="0" smtClean="0"/>
              <a:t>Concise </a:t>
            </a:r>
            <a:r>
              <a:rPr lang="en-US" dirty="0"/>
              <a:t>representation putting requirements, not specific wording (</a:t>
            </a:r>
            <a:r>
              <a:rPr lang="en-US" i="1" dirty="0"/>
              <a:t>see some text from SCI V2)</a:t>
            </a:r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wise-community.org/wp-content/uploads/2017/05/WISE-SCI-V2.0.pdf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688667"/>
            <a:ext cx="10439401" cy="565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5617</TotalTime>
  <Words>752</Words>
  <Application>Microsoft Office PowerPoint</Application>
  <PresentationFormat>Widescreen</PresentationFormat>
  <Paragraphs>96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Trebuchet MS</vt:lpstr>
      <vt:lpstr>Berlijn</vt:lpstr>
      <vt:lpstr>  Security for Collaboration among Infrastructures (SCI)  </vt:lpstr>
      <vt:lpstr>Shared threats &amp; shared users</vt:lpstr>
      <vt:lpstr>Security for Collaborating Infrastructures (SCI-WG)</vt:lpstr>
      <vt:lpstr>SCI Document –version 1</vt:lpstr>
      <vt:lpstr>SCI version 1 (2013) -children</vt:lpstr>
      <vt:lpstr>WISE SCI Version 2</vt:lpstr>
      <vt:lpstr>Endorsement of SCI Version 2 at TNC17 (Linz)</vt:lpstr>
      <vt:lpstr>Sections of V2 paper</vt:lpstr>
      <vt:lpstr>PowerPoint Presentation</vt:lpstr>
      <vt:lpstr>SCI Assessment of maturity</vt:lpstr>
      <vt:lpstr>Assessment spreadsheet</vt:lpstr>
      <vt:lpstr>Or present graphically</vt:lpstr>
      <vt:lpstr>Current SCI activities</vt:lpstr>
      <vt:lpstr>Acknowledgements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Uros Uros</cp:lastModifiedBy>
  <cp:revision>66</cp:revision>
  <dcterms:created xsi:type="dcterms:W3CDTF">2016-01-22T15:44:02Z</dcterms:created>
  <dcterms:modified xsi:type="dcterms:W3CDTF">2020-04-21T10:50:32Z</dcterms:modified>
</cp:coreProperties>
</file>