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1" r:id="rId4"/>
    <p:sldMasterId id="2147483700" r:id="rId5"/>
  </p:sldMasterIdLst>
  <p:notesMasterIdLst>
    <p:notesMasterId r:id="rId13"/>
  </p:notesMasterIdLst>
  <p:sldIdLst>
    <p:sldId id="257" r:id="rId6"/>
    <p:sldId id="289" r:id="rId7"/>
    <p:sldId id="290" r:id="rId8"/>
    <p:sldId id="284" r:id="rId9"/>
    <p:sldId id="288" r:id="rId10"/>
    <p:sldId id="286" r:id="rId11"/>
    <p:sldId id="28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088"/>
    <a:srgbClr val="F08900"/>
    <a:srgbClr val="FF6900"/>
    <a:srgbClr val="1E5DF8"/>
    <a:srgbClr val="626262"/>
    <a:srgbClr val="FFFFFF"/>
    <a:srgbClr val="00BED5"/>
    <a:srgbClr val="C13D33"/>
    <a:srgbClr val="E94D36"/>
    <a:srgbClr val="BE2B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2" autoAdjust="0"/>
    <p:restoredTop sz="94422"/>
  </p:normalViewPr>
  <p:slideViewPr>
    <p:cSldViewPr snapToGrid="0" snapToObjects="1">
      <p:cViewPr varScale="1">
        <p:scale>
          <a:sx n="75" d="100"/>
          <a:sy n="75" d="100"/>
        </p:scale>
        <p:origin x="66" y="738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viewProps" Target="view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4/21/2020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85412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40" y="5802305"/>
            <a:ext cx="2111379" cy="5397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bit.ly/3al8TMV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cs.google.com/document/d/1LxfkL9mIhtKNpkGRCuzxM7mQXJA14eysZmEIIcSABYs/edit?usp=sharing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6" y="2160730"/>
            <a:ext cx="7279203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Security Policy Revisited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1255197" y="3951163"/>
            <a:ext cx="67331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WISE virtual meeting, April 2020</a:t>
            </a:r>
          </a:p>
          <a:p>
            <a:pPr>
              <a:spcBef>
                <a:spcPts val="1200"/>
              </a:spcBef>
            </a:pP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Ian Neilson – UKRI-STFC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FD35D8-980B-D94B-BA47-6F007292B8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167" y="243582"/>
            <a:ext cx="6648376" cy="65128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65125"/>
            <a:ext cx="10515600" cy="1325563"/>
          </a:xfrm>
        </p:spPr>
        <p:txBody>
          <a:bodyPr/>
          <a:lstStyle/>
          <a:p>
            <a:r>
              <a:rPr lang="en-US" spc="-150" dirty="0">
                <a:solidFill>
                  <a:srgbClr val="2E2D62"/>
                </a:solidFill>
              </a:rPr>
              <a:t>Policy </a:t>
            </a:r>
            <a:r>
              <a:rPr lang="en-US" spc="-150" dirty="0" smtClean="0">
                <a:solidFill>
                  <a:srgbClr val="2E2D62"/>
                </a:solidFill>
              </a:rPr>
              <a:t>Relationships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97025"/>
            <a:ext cx="4203700" cy="4351338"/>
          </a:xfrm>
        </p:spPr>
        <p:txBody>
          <a:bodyPr>
            <a:normAutofit/>
          </a:bodyPr>
          <a:lstStyle/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</a:rPr>
              <a:t>Policy map derived from AARC PDK and others in first year of IRIS Trust Framework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</a:rPr>
              <a:t>Shows there are many policies, groups, procedures, ‘standards’, notices, agreements, regulations and fuzzy objects in this space.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</a:rPr>
              <a:t>Shows relationships between different policy items</a:t>
            </a:r>
          </a:p>
          <a:p>
            <a:pPr marL="285750" lvl="0" indent="-285750">
              <a:spcAft>
                <a:spcPts val="1200"/>
              </a:spcAft>
              <a:buFont typeface="Arial" panose="020B0604020202020204" pitchFamily="34" charset="0"/>
              <a:buChar char="•"/>
              <a:defRPr/>
            </a:pPr>
            <a:r>
              <a:rPr lang="en-GB" sz="2000" dirty="0">
                <a:solidFill>
                  <a:srgbClr val="626262"/>
                </a:solidFill>
              </a:rPr>
              <a:t>Can be used to inform most useful next steps </a:t>
            </a:r>
          </a:p>
          <a:p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78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3FD35D8-980B-D94B-BA47-6F007292B8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167" y="243582"/>
            <a:ext cx="6648376" cy="65128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65125"/>
            <a:ext cx="10515600" cy="1325563"/>
          </a:xfrm>
        </p:spPr>
        <p:txBody>
          <a:bodyPr/>
          <a:lstStyle/>
          <a:p>
            <a:r>
              <a:rPr lang="en-US" spc="-150" dirty="0">
                <a:solidFill>
                  <a:srgbClr val="2E2D62"/>
                </a:solidFill>
              </a:rPr>
              <a:t>PDK and Communities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71625"/>
            <a:ext cx="4203700" cy="4351338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20000"/>
              </a:lnSpc>
              <a:spcAft>
                <a:spcPts val="1200"/>
              </a:spcAft>
            </a:pPr>
            <a:r>
              <a:rPr lang="en-GB" dirty="0">
                <a:solidFill>
                  <a:srgbClr val="626262"/>
                </a:solidFill>
              </a:rPr>
              <a:t>PDK is a ‘bootstrap’ tool. Part of this is supporting Communities of users.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IRIS focus on the 2 Community policies -</a:t>
            </a:r>
          </a:p>
          <a:p>
            <a:pPr marL="540000" lvl="1" indent="-285750">
              <a:spcBef>
                <a:spcPts val="0"/>
              </a:spcBef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626262"/>
                </a:solidFill>
              </a:rPr>
              <a:t>Membership Management (M-Man)</a:t>
            </a:r>
          </a:p>
          <a:p>
            <a:pPr marL="540000" lvl="1" indent="-285750">
              <a:lnSpc>
                <a:spcPct val="1200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626262"/>
                </a:solidFill>
              </a:rPr>
              <a:t>Community Operations (C-Ops – used EGI draft)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Both well ‘connected’ documents -</a:t>
            </a:r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626262"/>
                </a:solidFill>
              </a:rPr>
              <a:t>M-Man is ‘inside’ PDK</a:t>
            </a:r>
          </a:p>
          <a:p>
            <a:pPr marL="900000" lvl="2" indent="-28575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626262"/>
                </a:solidFill>
              </a:rPr>
              <a:t>8 references: C-Ops + 7 out</a:t>
            </a:r>
          </a:p>
          <a:p>
            <a:pPr marL="540000" lvl="1" indent="-28575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626262"/>
                </a:solidFill>
              </a:rPr>
              <a:t>C-Ops is ‘outside’ PDK</a:t>
            </a:r>
          </a:p>
          <a:p>
            <a:pPr marL="900000" lvl="2" indent="-285750">
              <a:buFont typeface="Arial" panose="020B0604020202020204" pitchFamily="34" charset="0"/>
              <a:buChar char="•"/>
            </a:pPr>
            <a:r>
              <a:rPr lang="en-GB" sz="2600" dirty="0">
                <a:solidFill>
                  <a:srgbClr val="626262"/>
                </a:solidFill>
              </a:rPr>
              <a:t>6 references: 2 out + 4 in</a:t>
            </a:r>
          </a:p>
          <a:p>
            <a:pPr indent="-30015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A lot of ‘context’ to gather during ‘bootstrap’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3</a:t>
            </a:fld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7759700" y="1216223"/>
            <a:ext cx="2362200" cy="1730177"/>
          </a:xfrm>
          <a:prstGeom prst="ellipse">
            <a:avLst/>
          </a:prstGeom>
          <a:solidFill>
            <a:schemeClr val="accent1">
              <a:alpha val="1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73545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838200" y="1457325"/>
            <a:ext cx="10515600" cy="656697"/>
          </a:xfrm>
        </p:spPr>
        <p:txBody>
          <a:bodyPr/>
          <a:lstStyle/>
          <a:p>
            <a:r>
              <a:rPr lang="en-GB" dirty="0" smtClean="0"/>
              <a:t>There’s no reason for them to be similar but …..</a:t>
            </a:r>
            <a:endParaRPr lang="en-GB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3101312"/>
              </p:ext>
            </p:extLst>
          </p:nvPr>
        </p:nvGraphicFramePr>
        <p:xfrm>
          <a:off x="1206500" y="1945308"/>
          <a:ext cx="9842500" cy="2494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0625">
                  <a:extLst>
                    <a:ext uri="{9D8B030D-6E8A-4147-A177-3AD203B41FA5}">
                      <a16:colId xmlns:a16="http://schemas.microsoft.com/office/drawing/2014/main" val="2411344252"/>
                    </a:ext>
                  </a:extLst>
                </a:gridCol>
                <a:gridCol w="2460625">
                  <a:extLst>
                    <a:ext uri="{9D8B030D-6E8A-4147-A177-3AD203B41FA5}">
                      <a16:colId xmlns:a16="http://schemas.microsoft.com/office/drawing/2014/main" val="1949819879"/>
                    </a:ext>
                  </a:extLst>
                </a:gridCol>
                <a:gridCol w="2460625">
                  <a:extLst>
                    <a:ext uri="{9D8B030D-6E8A-4147-A177-3AD203B41FA5}">
                      <a16:colId xmlns:a16="http://schemas.microsoft.com/office/drawing/2014/main" val="2446081350"/>
                    </a:ext>
                  </a:extLst>
                </a:gridCol>
                <a:gridCol w="2460625">
                  <a:extLst>
                    <a:ext uri="{9D8B030D-6E8A-4147-A177-3AD203B41FA5}">
                      <a16:colId xmlns:a16="http://schemas.microsoft.com/office/drawing/2014/main" val="351486572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Membership</a:t>
                      </a:r>
                      <a:r>
                        <a:rPr lang="en-GB" baseline="0" dirty="0" smtClean="0"/>
                        <a:t> Management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Community Operations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 smtClean="0"/>
                        <a:t>Totals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5225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In PDK?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Yes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No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615396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Pages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3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10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446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Words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2184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892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3076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666167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smtClean="0"/>
                        <a:t>Clauses</a:t>
                      </a:r>
                      <a:r>
                        <a:rPr lang="en-GB" sz="1600" baseline="30000" dirty="0" smtClean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34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12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46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93225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600" dirty="0" smtClean="0"/>
                        <a:t>“Requirements”</a:t>
                      </a:r>
                      <a:r>
                        <a:rPr lang="en-GB" sz="1600" baseline="30000" dirty="0" smtClean="0"/>
                        <a:t>*</a:t>
                      </a:r>
                      <a:endParaRPr lang="en-GB" sz="16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~77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GB" sz="1600" dirty="0" smtClean="0"/>
                        <a:t>~16</a:t>
                      </a:r>
                      <a:endParaRPr lang="en-GB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smtClean="0"/>
                        <a:t>~93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41881339"/>
                  </a:ext>
                </a:extLst>
              </a:tr>
            </a:tbl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3760553" y="3022600"/>
            <a:ext cx="3292418" cy="1358346"/>
            <a:chOff x="4077782" y="2933700"/>
            <a:chExt cx="3292418" cy="1358346"/>
          </a:xfrm>
        </p:grpSpPr>
        <p:sp>
          <p:nvSpPr>
            <p:cNvPr id="3" name="Rectangle 2"/>
            <p:cNvSpPr/>
            <p:nvPr/>
          </p:nvSpPr>
          <p:spPr>
            <a:xfrm>
              <a:off x="4077782" y="2933700"/>
              <a:ext cx="1800000" cy="241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" name="Rectangle 3"/>
            <p:cNvSpPr/>
            <p:nvPr/>
          </p:nvSpPr>
          <p:spPr>
            <a:xfrm>
              <a:off x="6599800" y="2933700"/>
              <a:ext cx="770400" cy="241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077782" y="3279026"/>
              <a:ext cx="1800000" cy="241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6" name="Rectangle 5"/>
            <p:cNvSpPr/>
            <p:nvPr/>
          </p:nvSpPr>
          <p:spPr>
            <a:xfrm>
              <a:off x="6599800" y="3290248"/>
              <a:ext cx="734400" cy="241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" name="Rectangle 6"/>
            <p:cNvSpPr/>
            <p:nvPr/>
          </p:nvSpPr>
          <p:spPr>
            <a:xfrm>
              <a:off x="4077782" y="3662387"/>
              <a:ext cx="1800000" cy="241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6580355" y="3662387"/>
              <a:ext cx="633600" cy="241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4077782" y="4050746"/>
              <a:ext cx="1800000" cy="241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6599800" y="4023517"/>
              <a:ext cx="374400" cy="241300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Community policies compared -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33876" y="4531316"/>
            <a:ext cx="108585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Community Management to understand and implement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 </a:t>
            </a:r>
            <a:r>
              <a:rPr lang="en-GB" sz="2400" dirty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with </a:t>
            </a:r>
            <a:r>
              <a:rPr lang="en-GB" sz="24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help from the infrastructure, feedback is –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GB" sz="2400" dirty="0" smtClean="0">
                <a:solidFill>
                  <a:schemeClr val="accent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“understanding this is hard”</a:t>
            </a:r>
            <a:endParaRPr lang="en-GB" sz="2400" dirty="0">
              <a:solidFill>
                <a:schemeClr val="accent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436101" y="4439588"/>
            <a:ext cx="19811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baseline="30000" dirty="0" smtClean="0"/>
              <a:t>*</a:t>
            </a:r>
            <a:r>
              <a:rPr lang="en-GB" sz="1600" i="1" dirty="0" smtClean="0"/>
              <a:t>Author’s analysis</a:t>
            </a:r>
            <a:endParaRPr lang="en-GB" sz="1600" i="1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76385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pc="-150" dirty="0">
                <a:solidFill>
                  <a:srgbClr val="2E2D62"/>
                </a:solidFill>
              </a:rPr>
              <a:t>IRIS - Community Policies </a:t>
            </a:r>
            <a:r>
              <a:rPr lang="en-US" spc="-150" dirty="0" smtClean="0">
                <a:solidFill>
                  <a:srgbClr val="2E2D62"/>
                </a:solidFill>
              </a:rPr>
              <a:t>revisited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58925"/>
            <a:ext cx="10515600" cy="4351338"/>
          </a:xfrm>
        </p:spPr>
        <p:txBody>
          <a:bodyPr>
            <a:normAutofit fontScale="92500" lnSpcReduction="1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</a:rPr>
              <a:t>Communities (and Infrastructures) find this (too) complex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</a:rPr>
              <a:t>Can we find another way?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First try at ‘simplifying’ M-Man but was still inaccessible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7 pages, 34 statements, ~77 clauses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C-Ops is accessible but lacks implementation details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</a:rPr>
              <a:t>There is overlap between the two: Management role, Registry provision ….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</a:rPr>
              <a:t>Can a single high-level policy provide the required policy objectives?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~10 statements seems to work well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Implementation details (knowledge) moved to guidelines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626262"/>
                </a:solidFill>
              </a:rPr>
              <a:t>IRIS approach (ongoing) -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Perform a simple gap analysis between M-Man and C-Ops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626262"/>
                </a:solidFill>
              </a:rPr>
              <a:t>Start integration from C-Ops ….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677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IRIS – “Combined” Community Policy</a:t>
            </a:r>
            <a:endParaRPr lang="en-GB" dirty="0"/>
          </a:p>
        </p:txBody>
      </p:sp>
      <p:pic>
        <p:nvPicPr>
          <p:cNvPr id="4" name="Content Placeholder 3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875506" y="1498061"/>
            <a:ext cx="5982273" cy="3104954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838200" y="1716088"/>
            <a:ext cx="503730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(very) draft …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off </a:t>
            </a: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C-Ops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Include ‘topics’ from M-Man not covered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Strip out the details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But don’t lose </a:t>
            </a: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them!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Share our experiences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6262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 from the WISE …</a:t>
            </a:r>
            <a:endParaRPr lang="en-GB" sz="2000" dirty="0">
              <a:solidFill>
                <a:srgbClr val="62626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27699" y="4866531"/>
            <a:ext cx="47879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>
                <a:hlinkClick r:id="rId4"/>
              </a:rPr>
              <a:t>https://bit.ly/3al8TMV</a:t>
            </a:r>
          </a:p>
          <a:p>
            <a:endParaRPr lang="en-GB" dirty="0">
              <a:hlinkClick r:id="rId4"/>
            </a:endParaRPr>
          </a:p>
          <a:p>
            <a:r>
              <a:rPr lang="en-GB" sz="1400" dirty="0" smtClean="0">
                <a:hlinkClick r:id="rId4"/>
              </a:rPr>
              <a:t>https</a:t>
            </a:r>
            <a:r>
              <a:rPr lang="en-GB" sz="1400" dirty="0">
                <a:hlinkClick r:id="rId4"/>
              </a:rPr>
              <a:t>://</a:t>
            </a:r>
            <a:r>
              <a:rPr lang="en-GB" sz="1400" dirty="0" smtClean="0">
                <a:hlinkClick r:id="rId4"/>
              </a:rPr>
              <a:t>docs.google.com/document/d/1LxfkL9mIhtKNpkGRCuzxM7mQXJA14eysZmEIIcSABYs/edit?usp=sharing</a:t>
            </a:r>
            <a:endParaRPr lang="en-GB" sz="1400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3187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1255197" y="2160730"/>
            <a:ext cx="4564836" cy="15696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Thank </a:t>
            </a:r>
            <a:r>
              <a:rPr lang="en-US" sz="4800" b="1" spc="-15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you</a:t>
            </a:r>
          </a:p>
          <a:p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969D5D6-9CBF-2F47-ABA6-C44F092862B7}"/>
              </a:ext>
            </a:extLst>
          </p:cNvPr>
          <p:cNvSpPr/>
          <p:nvPr/>
        </p:nvSpPr>
        <p:spPr>
          <a:xfrm>
            <a:off x="973969" y="5904254"/>
            <a:ext cx="355646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Facebook: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FD539E4-64DB-C141-80BC-DC0282462C17}"/>
              </a:ext>
            </a:extLst>
          </p:cNvPr>
          <p:cNvSpPr/>
          <p:nvPr/>
        </p:nvSpPr>
        <p:spPr>
          <a:xfrm>
            <a:off x="4286723" y="5904254"/>
            <a:ext cx="273468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Twitter:@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AEB0994-2D52-2647-9C24-1B83B0A77782}"/>
              </a:ext>
            </a:extLst>
          </p:cNvPr>
          <p:cNvSpPr/>
          <p:nvPr/>
        </p:nvSpPr>
        <p:spPr>
          <a:xfrm>
            <a:off x="7265120" y="5904254"/>
            <a:ext cx="331937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YouTube: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839" y="3144569"/>
            <a:ext cx="3275239" cy="395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7729284"/>
      </p:ext>
    </p:extLst>
  </p:cSld>
  <p:clrMapOvr>
    <a:masterClrMapping/>
  </p:clrMapOvr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_STFC_master_template_BASIC_Nov19.pptx" id="{F86071ED-8335-43D2-95AA-1309071E99C1}" vid="{1B7FCECB-0116-457C-814E-6957159D26FE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KRI_STFC_master_template_BASIC_Nov19.pptx" id="{F86071ED-8335-43D2-95AA-1309071E99C1}" vid="{BC2F23B5-AF7D-4D77-9D8B-D36976A22F36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731947B08D5984288BC8B16A979FF50" ma:contentTypeVersion="4" ma:contentTypeDescription="Create a new document." ma:contentTypeScope="" ma:versionID="d503cd8271a72c702ca1961133ba1754">
  <xsd:schema xmlns:xsd="http://www.w3.org/2001/XMLSchema" xmlns:xs="http://www.w3.org/2001/XMLSchema" xmlns:p="http://schemas.microsoft.com/office/2006/metadata/properties" xmlns:ns1="http://schemas.microsoft.com/sharepoint/v3" targetNamespace="http://schemas.microsoft.com/office/2006/metadata/properties" ma:root="true" ma:fieldsID="a4759411a1d50091fc5acb248322c8eb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" ma:hidden="true" ma:internalName="PublishingExpirationDat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2343E82-7DC5-4DF1-896D-E8C717438D0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D5FE28F-E808-4D13-89A4-C40B1B8D9C60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sharepoint/v3"/>
    <ds:schemaRef ds:uri="http://schemas.openxmlformats.org/package/2006/metadata/core-properties"/>
    <ds:schemaRef ds:uri="http://purl.org/dc/terms/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187399C5-6643-4EBB-BF3C-1743A0F3498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UKRI_STFC_master_template_BASIC_Nov19</Template>
  <TotalTime>593</TotalTime>
  <Words>411</Words>
  <Application>Microsoft Office PowerPoint</Application>
  <PresentationFormat>Widescreen</PresentationFormat>
  <Paragraphs>82</Paragraphs>
  <Slides>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Regular</vt:lpstr>
      <vt:lpstr>Calibri</vt:lpstr>
      <vt:lpstr>Wingdings</vt:lpstr>
      <vt:lpstr>Font and logo master</vt:lpstr>
      <vt:lpstr>Font WITHOUT logo master</vt:lpstr>
      <vt:lpstr>PowerPoint Presentation</vt:lpstr>
      <vt:lpstr>Policy Relationships</vt:lpstr>
      <vt:lpstr>PDK and Communities</vt:lpstr>
      <vt:lpstr>Community policies compared -</vt:lpstr>
      <vt:lpstr>IRIS - Community Policies revisited</vt:lpstr>
      <vt:lpstr>IRIS – “Combined” Community Policy</vt:lpstr>
      <vt:lpstr>PowerPoint Presentation</vt:lpstr>
    </vt:vector>
  </TitlesOfParts>
  <Company>STFC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Neilson, Ian (STFC,RAL,SC)</dc:creator>
  <cp:lastModifiedBy>Neilson, Ian (STFC,RAL,SC)</cp:lastModifiedBy>
  <cp:revision>28</cp:revision>
  <cp:lastPrinted>2019-10-02T08:27:37Z</cp:lastPrinted>
  <dcterms:created xsi:type="dcterms:W3CDTF">2020-04-20T15:26:02Z</dcterms:created>
  <dcterms:modified xsi:type="dcterms:W3CDTF">2020-04-21T10:51:30Z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0x010100F731947B08D5984288BC8B16A979FF50</vt:lpwstr>
  </property>
</Properties>
</file>