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ervice.seamlessaccess.org/thiss.js" TargetMode="External"/><Relationship Id="rId3" Type="http://schemas.openxmlformats.org/officeDocument/2006/relationships/hyperlink" Target="https://service.seamlessaccess.org/thiss.js"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ervice.seamlessaccess.org/ps.js"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ayf.springernature.com/seamless-access.js" TargetMode="External"/><Relationship Id="rId3" Type="http://schemas.openxmlformats.org/officeDocument/2006/relationships/hyperlink" Target="https://wayf.springernature.com/seamless-access.js" TargetMode="External"/><Relationship Id="rId4" Type="http://schemas.openxmlformats.org/officeDocument/2006/relationships/hyperlink" Target="https://service.seamlessaccess.org/ps.js" TargetMode="External"/><Relationship Id="rId5" Type="http://schemas.openxmlformats.org/officeDocument/2006/relationships/hyperlink" Target="https://service.seamlessaccess.org/vendors~ps.js" TargetMode="External"/><Relationship Id="rId6" Type="http://schemas.openxmlformats.org/officeDocument/2006/relationships/hyperlink" Target="https://wayf.springernature.com/seamless-access.js"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ervice.seamlessaccess.org" TargetMode="External"/><Relationship Id="rId3" Type="http://schemas.openxmlformats.org/officeDocument/2006/relationships/hyperlink" Target="https://service.seamlessaccess.org/ds" TargetMode="External"/><Relationship Id="rId4" Type="http://schemas.openxmlformats.org/officeDocument/2006/relationships/hyperlink" Target="https://service.seamlessaccess.org/ds" TargetMode="External"/><Relationship Id="rId5" Type="http://schemas.openxmlformats.org/officeDocument/2006/relationships/hyperlink" Target="https://service.seamlessaccess.org/ps" TargetMode="External"/><Relationship Id="rId6" Type="http://schemas.openxmlformats.org/officeDocument/2006/relationships/hyperlink" Target="https://service.seamlessaccess.org/ps" TargetMode="External"/><Relationship Id="rId7" Type="http://schemas.openxmlformats.org/officeDocument/2006/relationships/hyperlink" Target="https://md.seamlessaccess.org"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ervice.seamlessaccess.org/ps.js"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g70497a68c0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70497a68c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1. User goes to Service Providers site, which will most probably log the users IP address. In order to render the Button, Service Provider, uses the </a:t>
            </a:r>
            <a:r>
              <a:rPr lang="en" sz="1000">
                <a:solidFill>
                  <a:srgbClr val="111111"/>
                </a:solidFill>
                <a:highlight>
                  <a:srgbClr val="FDFDFD"/>
                </a:highlight>
              </a:rPr>
              <a:t>Seamless Access component library</a:t>
            </a:r>
            <a:r>
              <a:rPr lang="en" sz="1000">
                <a:solidFill>
                  <a:schemeClr val="dk1"/>
                </a:solidFill>
              </a:rPr>
              <a:t> </a:t>
            </a:r>
            <a:r>
              <a:rPr b="1" lang="en" sz="1000" u="sng">
                <a:solidFill>
                  <a:schemeClr val="hlink"/>
                </a:solidFill>
                <a:hlinkClick r:id="rId2"/>
              </a:rPr>
              <a:t>https://service.seamlessaccess.org/thiss.js</a:t>
            </a:r>
            <a:r>
              <a:rPr lang="en" sz="1000">
                <a:solidFill>
                  <a:schemeClr val="dk1"/>
                </a:solidFill>
              </a:rPr>
              <a:t>.</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2.To </a:t>
            </a:r>
            <a:r>
              <a:rPr lang="en" sz="1000">
                <a:solidFill>
                  <a:schemeClr val="dk1"/>
                </a:solidFill>
              </a:rPr>
              <a:t>fetch</a:t>
            </a:r>
            <a:r>
              <a:rPr lang="en" sz="1000">
                <a:solidFill>
                  <a:schemeClr val="dk1"/>
                </a:solidFill>
              </a:rPr>
              <a:t> the library, Service Provider calls the  </a:t>
            </a:r>
            <a:r>
              <a:rPr b="1" lang="en" sz="1000">
                <a:solidFill>
                  <a:srgbClr val="1155CC"/>
                </a:solidFill>
              </a:rPr>
              <a:t>service.seamlessaccess.org</a:t>
            </a:r>
            <a:r>
              <a:rPr lang="en" sz="1000">
                <a:solidFill>
                  <a:schemeClr val="dk1"/>
                </a:solidFill>
              </a:rPr>
              <a:t>, which resolves to the CDN, provided by Fastly. CDN records the users IP address according to its policy</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3. CDN is configured to fetch </a:t>
            </a:r>
            <a:r>
              <a:rPr b="1" lang="en" sz="1000">
                <a:solidFill>
                  <a:srgbClr val="1155CC"/>
                </a:solidFill>
              </a:rPr>
              <a:t>http://origin-service.seamlessaccess.org/</a:t>
            </a:r>
            <a:r>
              <a:rPr lang="en" sz="1000">
                <a:solidFill>
                  <a:schemeClr val="dk1"/>
                </a:solidFill>
              </a:rPr>
              <a:t>, which in turn is an alias for</a:t>
            </a:r>
            <a:r>
              <a:rPr lang="en" sz="1000">
                <a:solidFill>
                  <a:srgbClr val="1155CC"/>
                </a:solidFill>
              </a:rPr>
              <a:t> </a:t>
            </a:r>
            <a:r>
              <a:rPr b="1" lang="en" sz="1000">
                <a:solidFill>
                  <a:srgbClr val="1155CC"/>
                </a:solidFill>
              </a:rPr>
              <a:t>seamlessaccess.github.io/origin-service</a:t>
            </a:r>
            <a:r>
              <a:rPr lang="en" sz="1000">
                <a:solidFill>
                  <a:schemeClr val="dk1"/>
                </a:solidFill>
              </a:rPr>
              <a:t>. It serves the Javascripts used for rendering the button and using the persistence service. *CDN will in most cases have the cache already so it will not need to go back to origin service to fetch the resources. Following resources are downloaded (this is just an example, the actual files that download can differ): </a:t>
            </a:r>
            <a:endParaRPr sz="1000">
              <a:solidFill>
                <a:schemeClr val="dk1"/>
              </a:solidFill>
            </a:endParaRPr>
          </a:p>
          <a:p>
            <a:pPr indent="-292100" lvl="0" marL="457200" rtl="0" algn="l">
              <a:lnSpc>
                <a:spcPct val="115000"/>
              </a:lnSpc>
              <a:spcBef>
                <a:spcPts val="0"/>
              </a:spcBef>
              <a:spcAft>
                <a:spcPts val="0"/>
              </a:spcAft>
              <a:buClr>
                <a:schemeClr val="dk1"/>
              </a:buClr>
              <a:buSzPts val="1000"/>
              <a:buFont typeface="Courier New"/>
              <a:buChar char="●"/>
            </a:pPr>
            <a:r>
              <a:rPr lang="en" sz="1000" u="sng">
                <a:solidFill>
                  <a:schemeClr val="hlink"/>
                </a:solidFill>
                <a:latin typeface="Courier New"/>
                <a:ea typeface="Courier New"/>
                <a:cs typeface="Courier New"/>
                <a:sym typeface="Courier New"/>
                <a:hlinkClick r:id="rId3"/>
              </a:rPr>
              <a:t>https://service.seamlessaccess.org/thiss.js</a:t>
            </a:r>
            <a:r>
              <a:rPr lang="en" sz="1000">
                <a:solidFill>
                  <a:schemeClr val="dk1"/>
                </a:solidFill>
                <a:latin typeface="Courier New"/>
                <a:ea typeface="Courier New"/>
                <a:cs typeface="Courier New"/>
                <a:sym typeface="Courier New"/>
              </a:rPr>
              <a:t> (this is the original call from the step 2)</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https://service.seamlessaccess.org/vendors~cta~ds~index.js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https://service.seamlessaccess.org/vendors~cta~index.js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https://service.seamlessaccess.org/cta/</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https://service.seamlessaccess.org/cta.css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https://service.seamlessaccess.org/cta.js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https://service.seamlessaccess.org/ps/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https://service.seamlessaccess.org/vendors~ps.js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https://service.seamlessaccess.org/ps.js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Images that are SA logo</a:t>
            </a:r>
            <a:endParaRPr sz="1000">
              <a:solidFill>
                <a:srgbClr val="303942"/>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000">
                <a:solidFill>
                  <a:schemeClr val="dk1"/>
                </a:solidFill>
              </a:rPr>
              <a:t>4. Javascripts render the button, check whether there there are previous user choices stored in the browser local storage. As there are no previous choices, the button shows the “Access through your institution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5. User clicks on the button</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6. This makes another browser redirect to the </a:t>
            </a:r>
            <a:r>
              <a:rPr b="1" lang="en" sz="1000">
                <a:solidFill>
                  <a:srgbClr val="1155CC"/>
                </a:solidFill>
              </a:rPr>
              <a:t>service.seamless.access.org/ds</a:t>
            </a:r>
            <a:r>
              <a:rPr lang="en" sz="1000">
                <a:solidFill>
                  <a:schemeClr val="dk1"/>
                </a:solidFill>
              </a:rPr>
              <a:t>.</a:t>
            </a:r>
            <a:endParaRPr sz="1000">
              <a:solidFill>
                <a:schemeClr val="dk1"/>
              </a:solidFill>
            </a:endParaRPr>
          </a:p>
          <a:p>
            <a:pPr indent="0" lvl="0" marL="0" rtl="0" algn="l">
              <a:lnSpc>
                <a:spcPct val="115000"/>
              </a:lnSpc>
              <a:spcBef>
                <a:spcPts val="0"/>
              </a:spcBef>
              <a:spcAft>
                <a:spcPts val="0"/>
              </a:spcAft>
              <a:buNone/>
            </a:pPr>
            <a:r>
              <a:t/>
            </a:r>
            <a:endParaRPr sz="10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Google Shape;278;g70497a68c0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70497a68c0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1"/>
                </a:solidFill>
              </a:rPr>
              <a:t>7</a:t>
            </a:r>
            <a:r>
              <a:rPr lang="en" sz="1000">
                <a:solidFill>
                  <a:schemeClr val="dk1"/>
                </a:solidFill>
              </a:rPr>
              <a:t>.CDN in the same manner  fetches </a:t>
            </a:r>
            <a:r>
              <a:rPr b="1" lang="en" sz="1000">
                <a:solidFill>
                  <a:srgbClr val="1155CC"/>
                </a:solidFill>
              </a:rPr>
              <a:t>http://origin-service.seamlessaccess.org/</a:t>
            </a:r>
            <a:r>
              <a:rPr lang="en" sz="1000">
                <a:solidFill>
                  <a:schemeClr val="dk1"/>
                </a:solidFill>
              </a:rPr>
              <a:t>, i.e </a:t>
            </a:r>
            <a:r>
              <a:rPr b="1" lang="en" sz="1000">
                <a:solidFill>
                  <a:srgbClr val="1155CC"/>
                </a:solidFill>
              </a:rPr>
              <a:t>seamlessaccess.github.io/origin-service</a:t>
            </a:r>
            <a:r>
              <a:rPr lang="en" sz="1000">
                <a:solidFill>
                  <a:schemeClr val="dk1"/>
                </a:solidFill>
              </a:rPr>
              <a:t>. Another set of Javascripts gets served now, as they are used for the discovery service and for persistence service. *CDN will in most cases have the cache already so it will not need to go back to origin service to fetch the resources.  Following resources are downloaded (this is just an example, the actual files that download can differ): </a:t>
            </a:r>
            <a:endParaRPr sz="1000">
              <a:solidFill>
                <a:schemeClr val="dk1"/>
              </a:solidFill>
            </a:endParaRPr>
          </a:p>
          <a:p>
            <a:pPr indent="-292100" lvl="0" marL="457200" rtl="0" algn="l">
              <a:lnSpc>
                <a:spcPct val="115000"/>
              </a:lnSpc>
              <a:spcBef>
                <a:spcPts val="0"/>
              </a:spcBef>
              <a:spcAft>
                <a:spcPts val="0"/>
              </a:spcAft>
              <a:buClr>
                <a:schemeClr val="dk1"/>
              </a:buClr>
              <a:buSzPts val="1000"/>
              <a:buFont typeface="Courier New"/>
              <a:buChar char="●"/>
            </a:pPr>
            <a:r>
              <a:rPr lang="en" sz="1000">
                <a:solidFill>
                  <a:schemeClr val="dk1"/>
                </a:solidFill>
                <a:latin typeface="Courier New"/>
                <a:ea typeface="Courier New"/>
                <a:cs typeface="Courier New"/>
                <a:sym typeface="Courier New"/>
              </a:rPr>
              <a:t>https://service.seamlessaccess.org/vendors~cta~ds~index.js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https://service.seamlessaccess.org/ds.css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https://service.seamlessaccess.org/vendors~ds.js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https://service.seamlessaccess.org/ds.js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https://service.seamlessaccess.org/ps/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https://service.seamlessaccess.org/vendors~ps.js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u="sng">
                <a:solidFill>
                  <a:schemeClr val="hlink"/>
                </a:solidFill>
                <a:latin typeface="Courier New"/>
                <a:ea typeface="Courier New"/>
                <a:cs typeface="Courier New"/>
                <a:sym typeface="Courier New"/>
                <a:hlinkClick r:id="rId2"/>
              </a:rPr>
              <a:t>https://service.seamlessaccess.org/ps.js</a:t>
            </a:r>
            <a:endParaRPr sz="1000">
              <a:solidFill>
                <a:srgbClr val="303942"/>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000">
                <a:solidFill>
                  <a:srgbClr val="303942"/>
                </a:solidFill>
              </a:rPr>
              <a:t>8</a:t>
            </a:r>
            <a:r>
              <a:rPr lang="en" sz="1000">
                <a:solidFill>
                  <a:srgbClr val="303942"/>
                </a:solidFill>
              </a:rPr>
              <a:t>.</a:t>
            </a:r>
            <a:r>
              <a:rPr lang="en" sz="1000">
                <a:solidFill>
                  <a:schemeClr val="dk1"/>
                </a:solidFill>
              </a:rPr>
              <a:t>These render the page with the discovery service UI hosted by the seamless access service, and the persistence service reads the browser local storage to show (up to last 3 institution) choices that user made. In this case, there are no institution choices remembered.</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9. User starts to search for the institution by typing its name. On user entering character, the</a:t>
            </a:r>
            <a:r>
              <a:rPr b="1" lang="en" sz="1000">
                <a:solidFill>
                  <a:srgbClr val="1155CC"/>
                </a:solidFill>
              </a:rPr>
              <a:t> md.seamlessaccess.org/entites/?q=string </a:t>
            </a:r>
            <a:r>
              <a:rPr lang="en" sz="1000"/>
              <a:t>is triggered</a:t>
            </a:r>
            <a:r>
              <a:rPr b="1" lang="en" sz="1000">
                <a:solidFill>
                  <a:srgbClr val="1155CC"/>
                </a:solidFill>
              </a:rPr>
              <a:t>.</a:t>
            </a:r>
            <a:r>
              <a:rPr lang="en" sz="1000">
                <a:solidFill>
                  <a:schemeClr val="dk1"/>
                </a:solidFill>
              </a:rPr>
              <a:t> (There is algorithm, so that not every keystroke triggers a search - for example when user types string, only when more the certain amount of time (15ms) is logged between subsequent keystrokes, the string triggers the md query).This redirects to Fastly CDN which is also serving the </a:t>
            </a:r>
            <a:r>
              <a:rPr b="1" lang="en" sz="1000">
                <a:solidFill>
                  <a:srgbClr val="1155CC"/>
                </a:solidFill>
              </a:rPr>
              <a:t>md.seamlessacess.org</a:t>
            </a:r>
            <a:r>
              <a:rPr lang="en" sz="1000">
                <a:solidFill>
                  <a:schemeClr val="dk1"/>
                </a:solidFill>
              </a:rPr>
              <a:t>.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10. CDN uses loadbalancer to query one of the MD Service Nodes in the background, which will answer with the list of the matching institutions. * In most cases, CDN will already have cache so it will not need to call the MD nodes. Since the list is to large, it will return number of matches only.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11. The discovery DS will render the text: “N Matches, keep typing to refine your search”, so the user repeats step 8 and 9 until the list of matching institutions get below </a:t>
            </a:r>
            <a:r>
              <a:rPr lang="en" sz="1000">
                <a:solidFill>
                  <a:srgbClr val="FF0000"/>
                </a:solidFill>
              </a:rPr>
              <a:t>xxxx?</a:t>
            </a:r>
            <a:endParaRPr sz="1000">
              <a:solidFill>
                <a:srgbClr val="FF0000"/>
              </a:solidFill>
            </a:endParaRPr>
          </a:p>
          <a:p>
            <a:pPr indent="0" lvl="0" marL="0" rtl="0" algn="l">
              <a:spcBef>
                <a:spcPts val="0"/>
              </a:spcBef>
              <a:spcAft>
                <a:spcPts val="0"/>
              </a:spcAft>
              <a:buNone/>
            </a:pPr>
            <a:r>
              <a:t/>
            </a:r>
            <a:endParaRPr sz="10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 name="Shape 312"/>
        <p:cNvGrpSpPr/>
        <p:nvPr/>
      </p:nvGrpSpPr>
      <p:grpSpPr>
        <a:xfrm>
          <a:off x="0" y="0"/>
          <a:ext cx="0" cy="0"/>
          <a:chOff x="0" y="0"/>
          <a:chExt cx="0" cy="0"/>
        </a:xfrm>
      </p:grpSpPr>
      <p:sp>
        <p:nvSpPr>
          <p:cNvPr id="313" name="Google Shape;313;g70497a68c0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70497a68c0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1"/>
                </a:solidFill>
              </a:rPr>
              <a:t>12. Once when the entered string is good enough so that the number of choices is less then </a:t>
            </a:r>
            <a:r>
              <a:rPr lang="en" sz="1000">
                <a:solidFill>
                  <a:srgbClr val="FF0000"/>
                </a:solidFill>
              </a:rPr>
              <a:t>xxx </a:t>
            </a:r>
            <a:r>
              <a:rPr lang="en" sz="1000">
                <a:solidFill>
                  <a:schemeClr val="dk1"/>
                </a:solidFill>
              </a:rPr>
              <a:t> the MDQ in Step 9 will return the list of matching institutions, and the Discovery Service in step 10 will render the list of the matching institutions.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13. User Clicks on its institution. This triggers the Persistence Service to save the choice in the browser store. Following information is being saved (in example from Sunet)</a:t>
            </a:r>
            <a:endParaRPr sz="1000">
              <a:solidFill>
                <a:schemeClr val="dk1"/>
              </a:solidFill>
            </a:endParaRPr>
          </a:p>
          <a:p>
            <a:pPr indent="-228600" lvl="0" marL="457200" rtl="0" algn="l">
              <a:lnSpc>
                <a:spcPct val="115000"/>
              </a:lnSpc>
              <a:spcBef>
                <a:spcPts val="80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entity</a:t>
            </a:r>
            <a:r>
              <a:rPr lang="en" sz="1000">
                <a:solidFill>
                  <a:schemeClr val="accent2"/>
                </a:solidFill>
                <a:latin typeface="Courier New"/>
                <a:ea typeface="Courier New"/>
                <a:cs typeface="Courier New"/>
                <a:sym typeface="Courier New"/>
              </a:rPr>
              <a:t>: {title: "SUNET", descr: "Login for SUNET employees", auth: "saml",…}</a:t>
            </a:r>
            <a:endParaRPr sz="1000">
              <a:solidFill>
                <a:schemeClr val="accent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title</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SUNET</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descr</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Login for SUNET employees</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auth</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saml</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entityID</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https://idp.sunet.se/idp</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type</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idp</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hidden</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false</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scope</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sunet.se</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domain</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sunet.se</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name_tag</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SUNET</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entity_icon_url</a:t>
            </a:r>
            <a:r>
              <a:rPr lang="en" sz="1000">
                <a:solidFill>
                  <a:schemeClr val="accent2"/>
                </a:solidFill>
                <a:latin typeface="Courier New"/>
                <a:ea typeface="Courier New"/>
                <a:cs typeface="Courier New"/>
                <a:sym typeface="Courier New"/>
              </a:rPr>
              <a:t>: {url: "https://static.sunet.se/images/sunet256.png", width: "256", height: "205"}</a:t>
            </a:r>
            <a:endParaRPr sz="1000">
              <a:solidFill>
                <a:schemeClr val="accent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entity_id</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https://idp.sunet.se/idp</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id</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{sha1}2f260e8b792a91db581bb3833731ade6773c56e9</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0" lvl="0" marL="0" rtl="0" algn="l">
              <a:lnSpc>
                <a:spcPct val="115000"/>
              </a:lnSpc>
              <a:spcBef>
                <a:spcPts val="800"/>
              </a:spcBef>
              <a:spcAft>
                <a:spcPts val="0"/>
              </a:spcAft>
              <a:buNone/>
            </a:pPr>
            <a:r>
              <a:t/>
            </a:r>
            <a:endParaRPr sz="1000">
              <a:solidFill>
                <a:schemeClr val="dk1"/>
              </a:solidFill>
            </a:endParaRPr>
          </a:p>
          <a:p>
            <a:pPr indent="0" lvl="0" marL="0" rtl="0" algn="l">
              <a:lnSpc>
                <a:spcPct val="115000"/>
              </a:lnSpc>
              <a:spcBef>
                <a:spcPts val="0"/>
              </a:spcBef>
              <a:spcAft>
                <a:spcPts val="0"/>
              </a:spcAft>
              <a:buNone/>
            </a:pPr>
            <a:r>
              <a:t/>
            </a:r>
            <a:endParaRPr sz="1000">
              <a:solidFill>
                <a:schemeClr val="dk1"/>
              </a:solidFill>
            </a:endParaRPr>
          </a:p>
          <a:p>
            <a:pPr indent="0" lvl="0" marL="0" rtl="0" algn="l">
              <a:spcBef>
                <a:spcPts val="0"/>
              </a:spcBef>
              <a:spcAft>
                <a:spcPts val="0"/>
              </a:spcAft>
              <a:buNone/>
            </a:pPr>
            <a:r>
              <a:t/>
            </a:r>
            <a:endParaRPr sz="10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5" name="Shape 345"/>
        <p:cNvGrpSpPr/>
        <p:nvPr/>
      </p:nvGrpSpPr>
      <p:grpSpPr>
        <a:xfrm>
          <a:off x="0" y="0"/>
          <a:ext cx="0" cy="0"/>
          <a:chOff x="0" y="0"/>
          <a:chExt cx="0" cy="0"/>
        </a:xfrm>
      </p:grpSpPr>
      <p:sp>
        <p:nvSpPr>
          <p:cNvPr id="346" name="Google Shape;346;g70497a68c0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70497a68c0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rPr>
              <a:t>14. User gets redirected back to the SP site, where  steps 3 and 4  are now repeated, and the button with the IdP from the Persistence Service is rendered. </a:t>
            </a:r>
            <a:endParaRPr sz="1000">
              <a:solidFill>
                <a:schemeClr val="dk1"/>
              </a:solidFill>
            </a:endParaRPr>
          </a:p>
          <a:p>
            <a:pPr indent="0" lvl="0" marL="0" rtl="0" algn="l">
              <a:spcBef>
                <a:spcPts val="0"/>
              </a:spcBef>
              <a:spcAft>
                <a:spcPts val="0"/>
              </a:spcAft>
              <a:buNone/>
            </a:pPr>
            <a:r>
              <a:rPr lang="en" sz="1000">
                <a:solidFill>
                  <a:schemeClr val="dk1"/>
                </a:solidFill>
              </a:rPr>
              <a:t>15. User clicks on the button which now has its chosen IdP, saying “Access trough SUNET ”.</a:t>
            </a:r>
            <a:r>
              <a:rPr lang="en" sz="1000">
                <a:solidFill>
                  <a:srgbClr val="FF0000"/>
                </a:solidFill>
              </a:rPr>
              <a:t> </a:t>
            </a:r>
            <a:endParaRPr sz="1000">
              <a:solidFill>
                <a:srgbClr val="FF0000"/>
              </a:solidFill>
            </a:endParaRPr>
          </a:p>
          <a:p>
            <a:pPr indent="0" lvl="0" marL="0" rtl="0" algn="l">
              <a:spcBef>
                <a:spcPts val="0"/>
              </a:spcBef>
              <a:spcAft>
                <a:spcPts val="0"/>
              </a:spcAft>
              <a:buNone/>
            </a:pPr>
            <a:r>
              <a:rPr lang="en" sz="1000">
                <a:solidFill>
                  <a:schemeClr val="dk1"/>
                </a:solidFill>
              </a:rPr>
              <a:t>16. The </a:t>
            </a:r>
            <a:r>
              <a:rPr b="1" lang="en" sz="1000">
                <a:solidFill>
                  <a:srgbClr val="1155CC"/>
                </a:solidFill>
              </a:rPr>
              <a:t> md.seamlessaccess.org/entites/entities/{sha1}...  </a:t>
            </a:r>
            <a:r>
              <a:rPr lang="en" sz="1000">
                <a:solidFill>
                  <a:schemeClr val="dk1"/>
                </a:solidFill>
              </a:rPr>
              <a:t>is triggered</a:t>
            </a:r>
            <a:r>
              <a:rPr lang="en" sz="1000"/>
              <a:t> to query for the metadata of the IdP</a:t>
            </a:r>
            <a:r>
              <a:rPr b="1" lang="en" sz="1000">
                <a:solidFill>
                  <a:srgbClr val="1155CC"/>
                </a:solidFill>
              </a:rPr>
              <a:t>. </a:t>
            </a:r>
            <a:r>
              <a:rPr lang="en" sz="1000">
                <a:solidFill>
                  <a:schemeClr val="dk1"/>
                </a:solidFill>
              </a:rPr>
              <a:t>This redirects to Fastly CDN which is also serving the </a:t>
            </a:r>
            <a:r>
              <a:rPr b="1" lang="en" sz="1000">
                <a:solidFill>
                  <a:srgbClr val="1155CC"/>
                </a:solidFill>
              </a:rPr>
              <a:t>md.seamlessacess.org</a:t>
            </a:r>
            <a:r>
              <a:rPr lang="en" sz="1000">
                <a:solidFill>
                  <a:schemeClr val="dk1"/>
                </a:solidFill>
              </a:rPr>
              <a:t>.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17. CDN uses loadbalancer to query one of the MD</a:t>
            </a:r>
            <a:r>
              <a:rPr lang="en" sz="1000">
                <a:solidFill>
                  <a:srgbClr val="FF0000"/>
                </a:solidFill>
              </a:rPr>
              <a:t> </a:t>
            </a:r>
            <a:r>
              <a:rPr lang="en" sz="1000"/>
              <a:t>Service Nodes in the background, which will answer with the IdP metadata.</a:t>
            </a:r>
            <a:r>
              <a:rPr lang="en" sz="1000">
                <a:solidFill>
                  <a:schemeClr val="dk1"/>
                </a:solidFill>
              </a:rPr>
              <a:t>* In most cases, CDN will already have cache so it will not need to call the MD nodes</a:t>
            </a:r>
            <a:endParaRPr sz="1000"/>
          </a:p>
          <a:p>
            <a:pPr indent="0" lvl="0" marL="0" rtl="0" algn="l">
              <a:lnSpc>
                <a:spcPct val="115000"/>
              </a:lnSpc>
              <a:spcBef>
                <a:spcPts val="0"/>
              </a:spcBef>
              <a:spcAft>
                <a:spcPts val="0"/>
              </a:spcAft>
              <a:buClr>
                <a:schemeClr val="dk1"/>
              </a:buClr>
              <a:buSzPts val="1100"/>
              <a:buFont typeface="Arial"/>
              <a:buNone/>
            </a:pPr>
            <a:r>
              <a:rPr lang="en" sz="1000"/>
              <a:t>18. </a:t>
            </a:r>
            <a:r>
              <a:rPr lang="en" sz="1000"/>
              <a:t>The discovery redirects to the Identity Provider.</a:t>
            </a:r>
            <a:endParaRPr sz="10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Google Shape;385;g6d0869926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6" name="Google Shape;386;g6d0869926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0" name="Shape 390"/>
        <p:cNvGrpSpPr/>
        <p:nvPr/>
      </p:nvGrpSpPr>
      <p:grpSpPr>
        <a:xfrm>
          <a:off x="0" y="0"/>
          <a:ext cx="0" cy="0"/>
          <a:chOff x="0" y="0"/>
          <a:chExt cx="0" cy="0"/>
        </a:xfrm>
      </p:grpSpPr>
      <p:sp>
        <p:nvSpPr>
          <p:cNvPr id="391" name="Google Shape;391;g6ec7018fa7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6ec7018fa7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1. User goes to Service Providers (SP) site, which will most probably log users IP address. User navigates to a page with resource, where SP wants to present option for user to authenticate. SP has its own discovery service, in this case </a:t>
            </a:r>
            <a:r>
              <a:rPr lang="en" sz="1000" u="sng">
                <a:solidFill>
                  <a:schemeClr val="hlink"/>
                </a:solidFill>
                <a:hlinkClick r:id="rId2"/>
              </a:rPr>
              <a:t>https://wayf.springernature.com/seamless-access.js</a:t>
            </a:r>
            <a:r>
              <a:rPr lang="en" sz="1000">
                <a:solidFill>
                  <a:schemeClr val="dk1"/>
                </a:solidFill>
              </a:rPr>
              <a:t>. This JavaScript  is springer nature own implementation, that uses the seamless access persistence service API calls to read and write to the browser cache store for service.seamlessaccess.org origin. </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2,</a:t>
            </a:r>
            <a:r>
              <a:rPr lang="en" sz="1000">
                <a:solidFill>
                  <a:srgbClr val="0000FF"/>
                </a:solidFill>
              </a:rPr>
              <a:t> </a:t>
            </a:r>
            <a:r>
              <a:rPr lang="en" sz="1000" u="sng">
                <a:solidFill>
                  <a:srgbClr val="0000FF"/>
                </a:solidFill>
                <a:hlinkClick r:id="rId3"/>
              </a:rPr>
              <a:t>https://wayf.springernature.com/seamless-access.js</a:t>
            </a:r>
            <a:r>
              <a:rPr lang="en" sz="1000">
                <a:solidFill>
                  <a:schemeClr val="dk1"/>
                </a:solidFill>
              </a:rPr>
              <a:t>  loads the seamless access persistent service </a:t>
            </a:r>
            <a:r>
              <a:rPr b="1" lang="en" sz="1000">
                <a:solidFill>
                  <a:srgbClr val="1155CC"/>
                </a:solidFill>
              </a:rPr>
              <a:t>service.seamlessaccess.org/ps.</a:t>
            </a:r>
            <a:r>
              <a:rPr lang="en" sz="1000">
                <a:solidFill>
                  <a:schemeClr val="dk1"/>
                </a:solidFill>
              </a:rPr>
              <a:t> which resolves to the CDN, provided by Fastly. </a:t>
            </a:r>
            <a:r>
              <a:rPr lang="en" sz="1000">
                <a:solidFill>
                  <a:srgbClr val="1D1C1D"/>
                </a:solidFill>
              </a:rPr>
              <a:t>The browser will only allow access to the common-domain browser local store if the script is loaded from that same domain.</a:t>
            </a:r>
            <a:r>
              <a:rPr lang="en" sz="1000">
                <a:solidFill>
                  <a:schemeClr val="dk1"/>
                </a:solidFill>
              </a:rPr>
              <a:t> *CDN will in most cases have the cache already so it will not need to go back to origin service to fetch the resources. </a:t>
            </a:r>
            <a:r>
              <a:rPr lang="en" sz="1000">
                <a:solidFill>
                  <a:srgbClr val="1D1C1D"/>
                </a:solidFill>
              </a:rPr>
              <a:t> </a:t>
            </a:r>
            <a:r>
              <a:rPr lang="en" sz="1000">
                <a:solidFill>
                  <a:schemeClr val="dk1"/>
                </a:solidFill>
              </a:rPr>
              <a:t>CDN </a:t>
            </a:r>
            <a:r>
              <a:rPr lang="en" sz="1000">
                <a:solidFill>
                  <a:schemeClr val="dk1"/>
                </a:solidFill>
              </a:rPr>
              <a:t>records</a:t>
            </a:r>
            <a:r>
              <a:rPr lang="en" sz="1000">
                <a:solidFill>
                  <a:schemeClr val="dk1"/>
                </a:solidFill>
              </a:rPr>
              <a:t> the users IP address according to its policy. </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3. CDN is configured to fetch </a:t>
            </a:r>
            <a:r>
              <a:rPr b="1" lang="en" sz="1000">
                <a:solidFill>
                  <a:srgbClr val="1155CC"/>
                </a:solidFill>
              </a:rPr>
              <a:t>http://origin-service.seamlessaccess.org/</a:t>
            </a:r>
            <a:r>
              <a:rPr lang="en" sz="1000">
                <a:solidFill>
                  <a:schemeClr val="dk1"/>
                </a:solidFill>
              </a:rPr>
              <a:t>, which in turn is an alias for</a:t>
            </a:r>
            <a:r>
              <a:rPr lang="en" sz="1000">
                <a:solidFill>
                  <a:srgbClr val="1155CC"/>
                </a:solidFill>
              </a:rPr>
              <a:t> </a:t>
            </a:r>
            <a:r>
              <a:rPr b="1" lang="en" sz="1000">
                <a:solidFill>
                  <a:srgbClr val="1155CC"/>
                </a:solidFill>
              </a:rPr>
              <a:t>seamlessaccess.github.io/origin-service/</a:t>
            </a:r>
            <a:r>
              <a:rPr lang="en" sz="1000">
                <a:solidFill>
                  <a:schemeClr val="dk1"/>
                </a:solidFill>
              </a:rPr>
              <a:t>. It downloads the JavaScripts used by the persistent service: </a:t>
            </a:r>
            <a:endParaRPr sz="1000">
              <a:solidFill>
                <a:schemeClr val="dk1"/>
              </a:solidFill>
            </a:endParaRPr>
          </a:p>
          <a:p>
            <a:pPr indent="-292100" lvl="0" marL="457200" rtl="0" algn="l">
              <a:lnSpc>
                <a:spcPct val="115000"/>
              </a:lnSpc>
              <a:spcBef>
                <a:spcPts val="0"/>
              </a:spcBef>
              <a:spcAft>
                <a:spcPts val="0"/>
              </a:spcAft>
              <a:buClr>
                <a:srgbClr val="303942"/>
              </a:buClr>
              <a:buSzPts val="1000"/>
              <a:buFont typeface="Courier New"/>
              <a:buChar char="●"/>
            </a:pPr>
            <a:r>
              <a:rPr lang="en" sz="1000" u="sng">
                <a:solidFill>
                  <a:schemeClr val="hlink"/>
                </a:solidFill>
                <a:latin typeface="Courier New"/>
                <a:ea typeface="Courier New"/>
                <a:cs typeface="Courier New"/>
                <a:sym typeface="Courier New"/>
                <a:hlinkClick r:id="rId4"/>
              </a:rPr>
              <a:t>https://service.seamlessaccess.org/ps.js</a:t>
            </a:r>
            <a:r>
              <a:rPr lang="en" sz="1000"/>
              <a:t> </a:t>
            </a:r>
            <a:endParaRPr sz="1000"/>
          </a:p>
          <a:p>
            <a:pPr indent="-292100" lvl="0" marL="457200" rtl="0" algn="l">
              <a:lnSpc>
                <a:spcPct val="115000"/>
              </a:lnSpc>
              <a:spcBef>
                <a:spcPts val="0"/>
              </a:spcBef>
              <a:spcAft>
                <a:spcPts val="0"/>
              </a:spcAft>
              <a:buClr>
                <a:srgbClr val="303942"/>
              </a:buClr>
              <a:buSzPts val="1000"/>
              <a:buFont typeface="Courier New"/>
              <a:buChar char="●"/>
            </a:pPr>
            <a:r>
              <a:rPr lang="en" sz="1000" u="sng">
                <a:solidFill>
                  <a:schemeClr val="hlink"/>
                </a:solidFill>
                <a:latin typeface="Courier New"/>
                <a:ea typeface="Courier New"/>
                <a:cs typeface="Courier New"/>
                <a:sym typeface="Courier New"/>
                <a:hlinkClick r:id="rId5"/>
              </a:rPr>
              <a:t>https://service.seamlessaccess.org/vendors~ps.js</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4. </a:t>
            </a:r>
            <a:r>
              <a:rPr lang="en" sz="1000" u="sng">
                <a:solidFill>
                  <a:srgbClr val="0000FF"/>
                </a:solidFill>
                <a:hlinkClick r:id="rId6"/>
              </a:rPr>
              <a:t>https://wayf.springernature.com/seamless-access.js</a:t>
            </a:r>
            <a:r>
              <a:rPr lang="en" sz="1000">
                <a:solidFill>
                  <a:schemeClr val="dk1"/>
                </a:solidFill>
              </a:rPr>
              <a:t> will use Persistance Service APIs to  read from the browser cache store  It will read institution that was lastly used and if it can resolve the entityID, it will load the institution name and entity ID. SP renders the discovery service UI using this information. </a:t>
            </a:r>
            <a:endParaRPr sz="1000">
              <a:solidFill>
                <a:srgbClr val="666666"/>
              </a:solidFill>
            </a:endParaRPr>
          </a:p>
          <a:p>
            <a:pPr indent="0" lvl="0" marL="0" rtl="0" algn="l">
              <a:lnSpc>
                <a:spcPct val="115000"/>
              </a:lnSpc>
              <a:spcBef>
                <a:spcPts val="0"/>
              </a:spcBef>
              <a:spcAft>
                <a:spcPts val="0"/>
              </a:spcAft>
              <a:buClr>
                <a:schemeClr val="dk1"/>
              </a:buClr>
              <a:buSzPts val="1100"/>
              <a:buFont typeface="Arial"/>
              <a:buNone/>
            </a:pPr>
            <a:r>
              <a:t/>
            </a:r>
            <a:endParaRPr sz="1000">
              <a:solidFill>
                <a:srgbClr val="FF0000"/>
              </a:solidFill>
            </a:endParaRPr>
          </a:p>
          <a:p>
            <a:pPr indent="0" lvl="0" marL="0" rtl="0" algn="l">
              <a:lnSpc>
                <a:spcPct val="115000"/>
              </a:lnSpc>
              <a:spcBef>
                <a:spcPts val="0"/>
              </a:spcBef>
              <a:spcAft>
                <a:spcPts val="0"/>
              </a:spcAft>
              <a:buClr>
                <a:schemeClr val="dk1"/>
              </a:buClr>
              <a:buSzPts val="1100"/>
              <a:buFont typeface="Arial"/>
              <a:buNone/>
            </a:pPr>
            <a:r>
              <a:rPr lang="en" sz="1000"/>
              <a:t>5. User clicks to “Access to your institution” which will redirect to IdP.</a:t>
            </a:r>
            <a:endParaRPr sz="1000"/>
          </a:p>
          <a:p>
            <a:pPr indent="0" lvl="0" marL="0" rtl="0" algn="l">
              <a:lnSpc>
                <a:spcPct val="115000"/>
              </a:lnSpc>
              <a:spcBef>
                <a:spcPts val="0"/>
              </a:spcBef>
              <a:spcAft>
                <a:spcPts val="0"/>
              </a:spcAft>
              <a:buClr>
                <a:schemeClr val="dk1"/>
              </a:buClr>
              <a:buSzPts val="1100"/>
              <a:buFont typeface="Arial"/>
              <a:buNone/>
            </a:pPr>
            <a:r>
              <a:t/>
            </a:r>
            <a:endParaRPr sz="1000">
              <a:solidFill>
                <a:schemeClr val="dk1"/>
              </a:solidFill>
            </a:endParaRPr>
          </a:p>
          <a:p>
            <a:pPr indent="0" lvl="0" marL="0" rtl="0" algn="l">
              <a:lnSpc>
                <a:spcPct val="115000"/>
              </a:lnSpc>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g6dd97edc1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6dd97edc1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g7269773d2e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7269773d2e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SzPts val="1100"/>
              <a:buChar char="-"/>
            </a:pPr>
            <a:r>
              <a:rPr lang="en"/>
              <a:t>Fastly CDN serves: </a:t>
            </a:r>
            <a:endParaRPr/>
          </a:p>
          <a:p>
            <a:pPr indent="-298450" lvl="1" marL="914400" rtl="0" algn="l">
              <a:lnSpc>
                <a:spcPct val="115000"/>
              </a:lnSpc>
              <a:spcBef>
                <a:spcPts val="0"/>
              </a:spcBef>
              <a:spcAft>
                <a:spcPts val="0"/>
              </a:spcAft>
              <a:buSzPts val="1100"/>
              <a:buChar char="-"/>
            </a:pPr>
            <a:r>
              <a:rPr lang="en" u="sng">
                <a:solidFill>
                  <a:schemeClr val="hlink"/>
                </a:solidFill>
                <a:hlinkClick r:id="rId2"/>
              </a:rPr>
              <a:t>https://service.seamlessaccess.org</a:t>
            </a:r>
            <a:r>
              <a:rPr lang="en"/>
              <a:t> - which is the SA button used by the Standard Integration</a:t>
            </a:r>
            <a:endParaRPr/>
          </a:p>
          <a:p>
            <a:pPr indent="-298450" lvl="1" marL="914400" rtl="0" algn="l">
              <a:lnSpc>
                <a:spcPct val="115000"/>
              </a:lnSpc>
              <a:spcBef>
                <a:spcPts val="0"/>
              </a:spcBef>
              <a:spcAft>
                <a:spcPts val="0"/>
              </a:spcAft>
              <a:buSzPts val="1100"/>
              <a:buChar char="-"/>
            </a:pPr>
            <a:r>
              <a:rPr lang="en" u="sng">
                <a:solidFill>
                  <a:schemeClr val="hlink"/>
                </a:solidFill>
                <a:hlinkClick r:id="rId3"/>
              </a:rPr>
              <a:t>https://service.seamlessaccess.org</a:t>
            </a:r>
            <a:r>
              <a:rPr lang="en" u="sng">
                <a:solidFill>
                  <a:schemeClr val="hlink"/>
                </a:solidFill>
                <a:hlinkClick r:id="rId4"/>
              </a:rPr>
              <a:t>/ds</a:t>
            </a:r>
            <a:r>
              <a:rPr lang="en"/>
              <a:t> </a:t>
            </a:r>
            <a:r>
              <a:rPr lang="en"/>
              <a:t> - which is the SA discovery, used by the Limited and Standard Integrations </a:t>
            </a:r>
            <a:endParaRPr/>
          </a:p>
          <a:p>
            <a:pPr indent="-298450" lvl="1" marL="914400" rtl="0" algn="l">
              <a:lnSpc>
                <a:spcPct val="115000"/>
              </a:lnSpc>
              <a:spcBef>
                <a:spcPts val="0"/>
              </a:spcBef>
              <a:spcAft>
                <a:spcPts val="0"/>
              </a:spcAft>
              <a:buSzPts val="1100"/>
              <a:buChar char="-"/>
            </a:pPr>
            <a:r>
              <a:rPr lang="en" u="sng">
                <a:solidFill>
                  <a:schemeClr val="hlink"/>
                </a:solidFill>
                <a:hlinkClick r:id="rId5"/>
              </a:rPr>
              <a:t>https://service.seamless</a:t>
            </a:r>
            <a:r>
              <a:rPr lang="en" u="sng">
                <a:solidFill>
                  <a:schemeClr val="hlink"/>
                </a:solidFill>
                <a:hlinkClick r:id="rId6"/>
              </a:rPr>
              <a:t>access.org/ps</a:t>
            </a:r>
            <a:r>
              <a:rPr lang="en"/>
              <a:t> -  </a:t>
            </a:r>
            <a:r>
              <a:rPr lang="en"/>
              <a:t> which are the scripts used to deliver the SA persistence service, used by all three integrations </a:t>
            </a:r>
            <a:endParaRPr/>
          </a:p>
          <a:p>
            <a:pPr indent="-298450" lvl="1" marL="914400" rtl="0" algn="l">
              <a:lnSpc>
                <a:spcPct val="115000"/>
              </a:lnSpc>
              <a:spcBef>
                <a:spcPts val="0"/>
              </a:spcBef>
              <a:spcAft>
                <a:spcPts val="0"/>
              </a:spcAft>
              <a:buSzPts val="1100"/>
              <a:buChar char="-"/>
            </a:pPr>
            <a:r>
              <a:rPr lang="en" u="sng">
                <a:solidFill>
                  <a:schemeClr val="hlink"/>
                </a:solidFill>
                <a:hlinkClick r:id="rId7"/>
              </a:rPr>
              <a:t>https://md.seamlessaccess.org</a:t>
            </a:r>
            <a:r>
              <a:rPr lang="en"/>
              <a:t> - which is the metadata service used by Limited and Standard Integrations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70d308cfd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70d308cfd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70d308cfdb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70d308cfdb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1. User goes to Service Providers site, which will most probably log the users IP address.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2. On users request to login, Service Provider site redirects user to the </a:t>
            </a:r>
            <a:r>
              <a:rPr b="1" lang="en">
                <a:solidFill>
                  <a:srgbClr val="1155CC"/>
                </a:solidFill>
              </a:rPr>
              <a:t>service.seamless.access.org/ds</a:t>
            </a:r>
            <a:r>
              <a:rPr lang="en">
                <a:solidFill>
                  <a:schemeClr val="dk1"/>
                </a:solidFill>
              </a:rPr>
              <a:t> which resolves to the CDN, provided by Fastly. CDN records the users IP address according to its policy</a:t>
            </a:r>
            <a:endParaRPr>
              <a:solidFill>
                <a:schemeClr val="dk1"/>
              </a:solidFill>
            </a:endParaRPr>
          </a:p>
          <a:p>
            <a:pPr indent="0" lvl="0" marL="0" rtl="0" algn="l">
              <a:lnSpc>
                <a:spcPct val="115000"/>
              </a:lnSpc>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70d308cfdb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70d308cfdb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1"/>
                </a:solidFill>
              </a:rPr>
              <a:t>3.CDN is configured to fetch </a:t>
            </a:r>
            <a:r>
              <a:rPr b="1" lang="en" sz="1000">
                <a:solidFill>
                  <a:srgbClr val="1155CC"/>
                </a:solidFill>
              </a:rPr>
              <a:t>http://origin-service.seamlessaccess.org/</a:t>
            </a:r>
            <a:r>
              <a:rPr lang="en" sz="1000">
                <a:solidFill>
                  <a:schemeClr val="dk1"/>
                </a:solidFill>
              </a:rPr>
              <a:t>, which in turn is an alias for</a:t>
            </a:r>
            <a:r>
              <a:rPr lang="en" sz="1000">
                <a:solidFill>
                  <a:srgbClr val="1155CC"/>
                </a:solidFill>
              </a:rPr>
              <a:t> </a:t>
            </a:r>
            <a:r>
              <a:rPr b="1" lang="en" sz="1000">
                <a:solidFill>
                  <a:srgbClr val="1155CC"/>
                </a:solidFill>
              </a:rPr>
              <a:t>seamlessaccess.github.io/origin-service</a:t>
            </a:r>
            <a:r>
              <a:rPr lang="en" sz="1000">
                <a:solidFill>
                  <a:schemeClr val="dk1"/>
                </a:solidFill>
              </a:rPr>
              <a:t>. It serves the Javascripts used for the discovery and persistence service. *CDN will in most cases have the cache already so it will not need to go back to origin service to fetch the resources. Following resources are downloaded (this is just an example, the actual files that download can differ): </a:t>
            </a:r>
            <a:endParaRPr sz="1000">
              <a:solidFill>
                <a:schemeClr val="dk1"/>
              </a:solidFill>
            </a:endParaRPr>
          </a:p>
          <a:p>
            <a:pPr indent="-292100" lvl="0" marL="457200" rtl="0" algn="l">
              <a:lnSpc>
                <a:spcPct val="115000"/>
              </a:lnSpc>
              <a:spcBef>
                <a:spcPts val="0"/>
              </a:spcBef>
              <a:spcAft>
                <a:spcPts val="0"/>
              </a:spcAft>
              <a:buClr>
                <a:schemeClr val="dk1"/>
              </a:buClr>
              <a:buSzPts val="1000"/>
              <a:buFont typeface="Courier New"/>
              <a:buChar char="●"/>
            </a:pPr>
            <a:r>
              <a:rPr lang="en" sz="1000">
                <a:solidFill>
                  <a:schemeClr val="dk1"/>
                </a:solidFill>
                <a:latin typeface="Courier New"/>
                <a:ea typeface="Courier New"/>
                <a:cs typeface="Courier New"/>
                <a:sym typeface="Courier New"/>
              </a:rPr>
              <a:t>https://service.seamlessaccess.org/vendors~cta~ds~index.js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https://service.seamlessaccess.org/ds.css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https://service.seamlessaccess.org/vendors~ds.js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https://service.seamlessaccess.org/ds.js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https://service.seamlessaccess.org/ps/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https://service.seamlessaccess.org/vendors~ps.js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u="sng">
                <a:solidFill>
                  <a:schemeClr val="hlink"/>
                </a:solidFill>
                <a:latin typeface="Courier New"/>
                <a:ea typeface="Courier New"/>
                <a:cs typeface="Courier New"/>
                <a:sym typeface="Courier New"/>
                <a:hlinkClick r:id="rId2"/>
              </a:rPr>
              <a:t>https://service.seamlessaccess.org/ps.js</a:t>
            </a:r>
            <a:endParaRPr sz="1000">
              <a:solidFill>
                <a:srgbClr val="303942"/>
              </a:solidFill>
              <a:latin typeface="Courier New"/>
              <a:ea typeface="Courier New"/>
              <a:cs typeface="Courier New"/>
              <a:sym typeface="Courier New"/>
            </a:endParaRPr>
          </a:p>
          <a:p>
            <a:pPr indent="-292100" lvl="0" marL="457200" rtl="0" algn="l">
              <a:lnSpc>
                <a:spcPct val="115000"/>
              </a:lnSpc>
              <a:spcBef>
                <a:spcPts val="0"/>
              </a:spcBef>
              <a:spcAft>
                <a:spcPts val="0"/>
              </a:spcAft>
              <a:buClr>
                <a:srgbClr val="303942"/>
              </a:buClr>
              <a:buSzPts val="1000"/>
              <a:buFont typeface="Courier New"/>
              <a:buChar char="●"/>
            </a:pPr>
            <a:r>
              <a:rPr lang="en" sz="1000">
                <a:solidFill>
                  <a:srgbClr val="303942"/>
                </a:solidFill>
                <a:latin typeface="Courier New"/>
                <a:ea typeface="Courier New"/>
                <a:cs typeface="Courier New"/>
                <a:sym typeface="Courier New"/>
              </a:rPr>
              <a:t>Images...</a:t>
            </a:r>
            <a:endParaRPr sz="1000">
              <a:solidFill>
                <a:srgbClr val="303942"/>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000">
                <a:solidFill>
                  <a:srgbClr val="303942"/>
                </a:solidFill>
              </a:rPr>
              <a:t>4.</a:t>
            </a:r>
            <a:r>
              <a:rPr lang="en" sz="1000">
                <a:solidFill>
                  <a:schemeClr val="dk1"/>
                </a:solidFill>
              </a:rPr>
              <a:t>These render the page with the discovery service UI, and the persistence service reads the browser local storage to show (up to last 3 institution) choices that user made. In this case, there are no institution choices remembered.</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5. User starts to search for the institution by typing its name. On user entering character, the</a:t>
            </a:r>
            <a:r>
              <a:rPr b="1" lang="en" sz="1000">
                <a:solidFill>
                  <a:srgbClr val="1155CC"/>
                </a:solidFill>
              </a:rPr>
              <a:t> md.seamlessaccess.org/entites/?q=string </a:t>
            </a:r>
            <a:r>
              <a:rPr lang="en" sz="1000"/>
              <a:t>is triggered</a:t>
            </a:r>
            <a:r>
              <a:rPr b="1" lang="en" sz="1000">
                <a:solidFill>
                  <a:srgbClr val="1155CC"/>
                </a:solidFill>
              </a:rPr>
              <a:t>.</a:t>
            </a:r>
            <a:r>
              <a:rPr lang="en" sz="1000">
                <a:solidFill>
                  <a:schemeClr val="dk1"/>
                </a:solidFill>
              </a:rPr>
              <a:t> (There is algorithm, so that not every keystroke triggers a search - for example when user types string, only when more the certain amount of time (15ms) is logged between subsequent keystrokes, the string </a:t>
            </a:r>
            <a:r>
              <a:rPr lang="en" sz="1000">
                <a:solidFill>
                  <a:schemeClr val="dk1"/>
                </a:solidFill>
              </a:rPr>
              <a:t>triggers</a:t>
            </a:r>
            <a:r>
              <a:rPr lang="en" sz="1000">
                <a:solidFill>
                  <a:schemeClr val="dk1"/>
                </a:solidFill>
              </a:rPr>
              <a:t> the md query).This redirects to Fastly CDN which is also serving the </a:t>
            </a:r>
            <a:r>
              <a:rPr b="1" lang="en" sz="1000">
                <a:solidFill>
                  <a:srgbClr val="1155CC"/>
                </a:solidFill>
              </a:rPr>
              <a:t>md.seamlessacess.org</a:t>
            </a:r>
            <a:r>
              <a:rPr lang="en" sz="1000">
                <a:solidFill>
                  <a:schemeClr val="dk1"/>
                </a:solidFill>
              </a:rPr>
              <a:t>.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6. CDN uses loadbalancer to query one of the MD Service Nodes in the background, which will answer with the list of the matching institutions. * In most cases, CDN will already have cache so it will not need to call the MD nodes. Since the list is to large, it will return number of matches only.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7. The discovery DS will render the text: “N Matches, keep typing to refine your search”, so the user repeats step 8 and 9 until the list of matching institutions get below a defined number.</a:t>
            </a:r>
            <a:endParaRPr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70d308cfdb_1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70d308cfdb_1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1"/>
                </a:solidFill>
              </a:rPr>
              <a:t>8. Once when the entered string is good enough so that the number of choices is less </a:t>
            </a:r>
            <a:r>
              <a:rPr lang="en" sz="1000">
                <a:solidFill>
                  <a:schemeClr val="dk1"/>
                </a:solidFill>
              </a:rPr>
              <a:t>than</a:t>
            </a:r>
            <a:r>
              <a:rPr lang="en" sz="1000">
                <a:solidFill>
                  <a:schemeClr val="dk1"/>
                </a:solidFill>
              </a:rPr>
              <a:t> the defined number,  MDQ in Step 9 will return the list of matching institutions, and the Discovery Service in step 10 will render the list of the matching institutions.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9. User Clicks on its institution. This triggers the Persistence Service to save the choice in the browser store. Following information is being saved (in example from Sunet):</a:t>
            </a:r>
            <a:endParaRPr sz="1000">
              <a:solidFill>
                <a:schemeClr val="dk1"/>
              </a:solidFill>
            </a:endParaRPr>
          </a:p>
          <a:p>
            <a:pPr indent="-228600" lvl="0" marL="457200" rtl="0" algn="l">
              <a:lnSpc>
                <a:spcPct val="115000"/>
              </a:lnSpc>
              <a:spcBef>
                <a:spcPts val="80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entity</a:t>
            </a:r>
            <a:r>
              <a:rPr lang="en" sz="1000">
                <a:solidFill>
                  <a:schemeClr val="accent2"/>
                </a:solidFill>
                <a:latin typeface="Courier New"/>
                <a:ea typeface="Courier New"/>
                <a:cs typeface="Courier New"/>
                <a:sym typeface="Courier New"/>
              </a:rPr>
              <a:t>: {title: "SUNET", descr: "Login for SUNET employees", auth: "saml",…}</a:t>
            </a:r>
            <a:endParaRPr sz="1000">
              <a:solidFill>
                <a:schemeClr val="accent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title</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SUNET</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descr</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Login for SUNET employees</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auth</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saml</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entityID</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https://idp.sunet.se/idp</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type</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idp</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hidden</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false</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scope</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sunet.se</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domain</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sunet.se</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name_tag</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SUNET</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entity_icon_url</a:t>
            </a:r>
            <a:r>
              <a:rPr lang="en" sz="1000">
                <a:solidFill>
                  <a:schemeClr val="accent2"/>
                </a:solidFill>
                <a:latin typeface="Courier New"/>
                <a:ea typeface="Courier New"/>
                <a:cs typeface="Courier New"/>
                <a:sym typeface="Courier New"/>
              </a:rPr>
              <a:t>: {url: "https://static.sunet.se/images/sunet256.png", width: "256", height: "205"}</a:t>
            </a:r>
            <a:endParaRPr sz="1000">
              <a:solidFill>
                <a:schemeClr val="accent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entity_id</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https://idp.sunet.se/idp</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228600" lvl="1" marL="914400" rtl="0" algn="l">
              <a:lnSpc>
                <a:spcPct val="115000"/>
              </a:lnSpc>
              <a:spcBef>
                <a:spcPts val="0"/>
              </a:spcBef>
              <a:spcAft>
                <a:spcPts val="0"/>
              </a:spcAft>
              <a:buClr>
                <a:schemeClr val="accent2"/>
              </a:buClr>
              <a:buSzPts val="1000"/>
              <a:buFont typeface="Courier New"/>
              <a:buNone/>
            </a:pPr>
            <a:r>
              <a:rPr lang="en" sz="1000">
                <a:solidFill>
                  <a:srgbClr val="881391"/>
                </a:solidFill>
                <a:latin typeface="Courier New"/>
                <a:ea typeface="Courier New"/>
                <a:cs typeface="Courier New"/>
                <a:sym typeface="Courier New"/>
              </a:rPr>
              <a:t>id</a:t>
            </a:r>
            <a:r>
              <a:rPr lang="en" sz="1000">
                <a:solidFill>
                  <a:schemeClr val="accent2"/>
                </a:solidFill>
                <a:latin typeface="Courier New"/>
                <a:ea typeface="Courier New"/>
                <a:cs typeface="Courier New"/>
                <a:sym typeface="Courier New"/>
              </a:rPr>
              <a:t>: </a:t>
            </a:r>
            <a:r>
              <a:rPr lang="en" sz="1000">
                <a:solidFill>
                  <a:srgbClr val="222222"/>
                </a:solidFill>
                <a:latin typeface="Courier New"/>
                <a:ea typeface="Courier New"/>
                <a:cs typeface="Courier New"/>
                <a:sym typeface="Courier New"/>
              </a:rPr>
              <a:t>"</a:t>
            </a:r>
            <a:r>
              <a:rPr lang="en" sz="1000">
                <a:solidFill>
                  <a:srgbClr val="C41A16"/>
                </a:solidFill>
                <a:latin typeface="Courier New"/>
                <a:ea typeface="Courier New"/>
                <a:cs typeface="Courier New"/>
                <a:sym typeface="Courier New"/>
              </a:rPr>
              <a:t>{sha1}2f260e8b792a91db581bb3833731ade6773c56e9</a:t>
            </a:r>
            <a:r>
              <a:rPr lang="en" sz="1000">
                <a:solidFill>
                  <a:srgbClr val="222222"/>
                </a:solidFill>
                <a:latin typeface="Courier New"/>
                <a:ea typeface="Courier New"/>
                <a:cs typeface="Courier New"/>
                <a:sym typeface="Courier New"/>
              </a:rPr>
              <a:t>"</a:t>
            </a:r>
            <a:endParaRPr sz="1000">
              <a:solidFill>
                <a:srgbClr val="222222"/>
              </a:solidFill>
              <a:latin typeface="Courier New"/>
              <a:ea typeface="Courier New"/>
              <a:cs typeface="Courier New"/>
              <a:sym typeface="Courier New"/>
            </a:endParaRPr>
          </a:p>
          <a:p>
            <a:pPr indent="0" lvl="0" marL="0" rtl="0" algn="l">
              <a:lnSpc>
                <a:spcPct val="115000"/>
              </a:lnSpc>
              <a:spcBef>
                <a:spcPts val="800"/>
              </a:spcBef>
              <a:spcAft>
                <a:spcPts val="0"/>
              </a:spcAft>
              <a:buNone/>
            </a:pPr>
            <a:r>
              <a:t/>
            </a:r>
            <a:endParaRPr sz="1000">
              <a:solidFill>
                <a:schemeClr val="dk1"/>
              </a:solidFill>
            </a:endParaRPr>
          </a:p>
          <a:p>
            <a:pPr indent="0" lvl="0" marL="0" rtl="0" algn="l">
              <a:lnSpc>
                <a:spcPct val="115000"/>
              </a:lnSpc>
              <a:spcBef>
                <a:spcPts val="0"/>
              </a:spcBef>
              <a:spcAft>
                <a:spcPts val="0"/>
              </a:spcAft>
              <a:buNone/>
            </a:pPr>
            <a:r>
              <a:t/>
            </a:r>
            <a:endParaRPr sz="1000">
              <a:solidFill>
                <a:schemeClr val="dk1"/>
              </a:solidFill>
            </a:endParaRPr>
          </a:p>
          <a:p>
            <a:pPr indent="0" lvl="0" marL="0" rtl="0" algn="l">
              <a:spcBef>
                <a:spcPts val="0"/>
              </a:spcBef>
              <a:spcAft>
                <a:spcPts val="0"/>
              </a:spcAft>
              <a:buNone/>
            </a:pPr>
            <a:r>
              <a:t/>
            </a:r>
            <a:endParaRPr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g70d308cfdb_1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70d308cfdb_1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rPr>
              <a:t>10. Steps 3 and 4 are now repeated, and the discovery UI with the IdP from the Persistence Service is rendered. </a:t>
            </a:r>
            <a:endParaRPr sz="1000">
              <a:solidFill>
                <a:schemeClr val="dk1"/>
              </a:solidFill>
            </a:endParaRPr>
          </a:p>
          <a:p>
            <a:pPr indent="0" lvl="0" marL="0" rtl="0" algn="l">
              <a:spcBef>
                <a:spcPts val="0"/>
              </a:spcBef>
              <a:spcAft>
                <a:spcPts val="0"/>
              </a:spcAft>
              <a:buNone/>
            </a:pPr>
            <a:r>
              <a:rPr lang="en" sz="1000">
                <a:solidFill>
                  <a:schemeClr val="dk1"/>
                </a:solidFill>
              </a:rPr>
              <a:t>11.User clicks on the preferred institution.</a:t>
            </a:r>
            <a:endParaRPr sz="1000">
              <a:solidFill>
                <a:schemeClr val="dk1"/>
              </a:solidFill>
            </a:endParaRPr>
          </a:p>
          <a:p>
            <a:pPr indent="0" lvl="0" marL="0" rtl="0" algn="l">
              <a:spcBef>
                <a:spcPts val="0"/>
              </a:spcBef>
              <a:spcAft>
                <a:spcPts val="0"/>
              </a:spcAft>
              <a:buNone/>
            </a:pPr>
            <a:r>
              <a:rPr lang="en" sz="1000">
                <a:solidFill>
                  <a:schemeClr val="dk1"/>
                </a:solidFill>
              </a:rPr>
              <a:t>12. The </a:t>
            </a:r>
            <a:r>
              <a:rPr b="1" lang="en" sz="1000">
                <a:solidFill>
                  <a:srgbClr val="1155CC"/>
                </a:solidFill>
              </a:rPr>
              <a:t> md.seamlessaccess.org/entites/entities/{sha1}...  </a:t>
            </a:r>
            <a:r>
              <a:rPr lang="en" sz="1000">
                <a:solidFill>
                  <a:schemeClr val="dk1"/>
                </a:solidFill>
              </a:rPr>
              <a:t>is triggered</a:t>
            </a:r>
            <a:r>
              <a:rPr lang="en" sz="1000"/>
              <a:t> to query for the metadata of the IdP</a:t>
            </a:r>
            <a:r>
              <a:rPr b="1" lang="en" sz="1000">
                <a:solidFill>
                  <a:srgbClr val="1155CC"/>
                </a:solidFill>
              </a:rPr>
              <a:t>. </a:t>
            </a:r>
            <a:r>
              <a:rPr lang="en" sz="1000">
                <a:solidFill>
                  <a:schemeClr val="dk1"/>
                </a:solidFill>
              </a:rPr>
              <a:t>This redirects to Fastly CDN which is also serving the </a:t>
            </a:r>
            <a:r>
              <a:rPr b="1" lang="en" sz="1000">
                <a:solidFill>
                  <a:srgbClr val="1155CC"/>
                </a:solidFill>
              </a:rPr>
              <a:t>md.seamlessacess.org</a:t>
            </a:r>
            <a:r>
              <a:rPr lang="en" sz="1000">
                <a:solidFill>
                  <a:schemeClr val="dk1"/>
                </a:solidFill>
              </a:rPr>
              <a:t>. </a:t>
            </a:r>
            <a:endParaRPr sz="1000">
              <a:solidFill>
                <a:schemeClr val="dk1"/>
              </a:solidFill>
            </a:endParaRPr>
          </a:p>
          <a:p>
            <a:pPr indent="0" lvl="0" marL="0" rtl="0" algn="l">
              <a:lnSpc>
                <a:spcPct val="115000"/>
              </a:lnSpc>
              <a:spcBef>
                <a:spcPts val="0"/>
              </a:spcBef>
              <a:spcAft>
                <a:spcPts val="0"/>
              </a:spcAft>
              <a:buNone/>
            </a:pPr>
            <a:r>
              <a:rPr lang="en" sz="1000">
                <a:solidFill>
                  <a:schemeClr val="dk1"/>
                </a:solidFill>
              </a:rPr>
              <a:t>13. CDN uses loadbalancer to query one of the MD</a:t>
            </a:r>
            <a:r>
              <a:rPr lang="en" sz="1000">
                <a:solidFill>
                  <a:srgbClr val="FF0000"/>
                </a:solidFill>
              </a:rPr>
              <a:t> </a:t>
            </a:r>
            <a:r>
              <a:rPr lang="en" sz="1000"/>
              <a:t>Service Nodes in the background, which will answer with the IdP metadata.</a:t>
            </a:r>
            <a:r>
              <a:rPr lang="en" sz="1000">
                <a:solidFill>
                  <a:schemeClr val="dk1"/>
                </a:solidFill>
              </a:rPr>
              <a:t>* In most cases, CDN will already have cache so it will not need to call the MD nodes</a:t>
            </a:r>
            <a:endParaRPr sz="1000"/>
          </a:p>
          <a:p>
            <a:pPr indent="0" lvl="0" marL="0" rtl="0" algn="l">
              <a:lnSpc>
                <a:spcPct val="115000"/>
              </a:lnSpc>
              <a:spcBef>
                <a:spcPts val="0"/>
              </a:spcBef>
              <a:spcAft>
                <a:spcPts val="0"/>
              </a:spcAft>
              <a:buClr>
                <a:schemeClr val="dk1"/>
              </a:buClr>
              <a:buSzPts val="1100"/>
              <a:buFont typeface="Arial"/>
              <a:buNone/>
            </a:pPr>
            <a:r>
              <a:rPr lang="en" sz="1000"/>
              <a:t>14. </a:t>
            </a:r>
            <a:r>
              <a:rPr lang="en" sz="1000"/>
              <a:t>The browser redirects to the Identity Provider.</a:t>
            </a:r>
            <a:endParaRPr sz="10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g70497a68c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70497a68c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7.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rgbClr val="1C4587"/>
                </a:solidFill>
              </a:rPr>
              <a:t>Seamless Access </a:t>
            </a:r>
            <a:br>
              <a:rPr lang="en">
                <a:solidFill>
                  <a:srgbClr val="1C4587"/>
                </a:solidFill>
              </a:rPr>
            </a:br>
            <a:r>
              <a:rPr lang="en">
                <a:solidFill>
                  <a:srgbClr val="1C4587"/>
                </a:solidFill>
              </a:rPr>
              <a:t>User and Data Flow</a:t>
            </a:r>
            <a:endParaRPr>
              <a:solidFill>
                <a:srgbClr val="1C4587"/>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22"/>
          <p:cNvSpPr/>
          <p:nvPr/>
        </p:nvSpPr>
        <p:spPr>
          <a:xfrm>
            <a:off x="4739600" y="2725625"/>
            <a:ext cx="1158300" cy="12705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Fastly CDN </a:t>
            </a:r>
            <a:endParaRPr/>
          </a:p>
          <a:p>
            <a:pPr indent="0" lvl="0" marL="0" marR="0" rtl="0" algn="ctr">
              <a:lnSpc>
                <a:spcPct val="100000"/>
              </a:lnSpc>
              <a:spcBef>
                <a:spcPts val="500"/>
              </a:spcBef>
              <a:spcAft>
                <a:spcPts val="0"/>
              </a:spcAft>
              <a:buNone/>
            </a:pPr>
            <a:r>
              <a:rPr lang="en" sz="1000"/>
              <a:t>service.seamlessaccess.org</a:t>
            </a:r>
            <a:endParaRPr sz="1000"/>
          </a:p>
          <a:p>
            <a:pPr indent="0" lvl="0" marL="0" marR="0" rtl="0" algn="ctr">
              <a:lnSpc>
                <a:spcPct val="100000"/>
              </a:lnSpc>
              <a:spcBef>
                <a:spcPts val="700"/>
              </a:spcBef>
              <a:spcAft>
                <a:spcPts val="0"/>
              </a:spcAft>
              <a:buNone/>
            </a:pPr>
            <a:r>
              <a:rPr lang="en" sz="1000"/>
              <a:t>md.seamless</a:t>
            </a:r>
            <a:br>
              <a:rPr lang="en" sz="1000"/>
            </a:br>
            <a:r>
              <a:rPr lang="en" sz="1000"/>
              <a:t>access.org</a:t>
            </a:r>
            <a:endParaRPr sz="1000"/>
          </a:p>
        </p:txBody>
      </p:sp>
      <p:sp>
        <p:nvSpPr>
          <p:cNvPr id="242" name="Google Shape;242;p22"/>
          <p:cNvSpPr/>
          <p:nvPr/>
        </p:nvSpPr>
        <p:spPr>
          <a:xfrm>
            <a:off x="6333953" y="240477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Pages</a:t>
            </a:r>
            <a:endParaRPr/>
          </a:p>
          <a:p>
            <a:pPr indent="0" lvl="0" marL="0" rtl="0" algn="ctr">
              <a:spcBef>
                <a:spcPts val="500"/>
              </a:spcBef>
              <a:spcAft>
                <a:spcPts val="0"/>
              </a:spcAft>
              <a:buNone/>
            </a:pPr>
            <a:r>
              <a:rPr lang="en" sz="1000"/>
              <a:t>http://seamlessaccess.</a:t>
            </a:r>
            <a:endParaRPr sz="1000"/>
          </a:p>
          <a:p>
            <a:pPr indent="0" lvl="0" marL="0" rtl="0" algn="ctr">
              <a:spcBef>
                <a:spcPts val="0"/>
              </a:spcBef>
              <a:spcAft>
                <a:spcPts val="0"/>
              </a:spcAft>
              <a:buNone/>
            </a:pPr>
            <a:r>
              <a:rPr lang="en" sz="1000"/>
              <a:t>github.io/</a:t>
            </a:r>
            <a:endParaRPr sz="1000"/>
          </a:p>
          <a:p>
            <a:pPr indent="0" lvl="0" marL="0" rtl="0" algn="ctr">
              <a:spcBef>
                <a:spcPts val="0"/>
              </a:spcBef>
              <a:spcAft>
                <a:spcPts val="0"/>
              </a:spcAft>
              <a:buNone/>
            </a:pPr>
            <a:r>
              <a:rPr lang="en" sz="1000"/>
              <a:t>origin-service</a:t>
            </a:r>
            <a:endParaRPr sz="1000"/>
          </a:p>
        </p:txBody>
      </p:sp>
      <p:sp>
        <p:nvSpPr>
          <p:cNvPr id="243" name="Google Shape;243;p22"/>
          <p:cNvSpPr/>
          <p:nvPr/>
        </p:nvSpPr>
        <p:spPr>
          <a:xfrm>
            <a:off x="6333953" y="73952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Repository</a:t>
            </a:r>
            <a:endParaRPr/>
          </a:p>
          <a:p>
            <a:pPr indent="0" lvl="0" marL="0" rtl="0" algn="ctr">
              <a:spcBef>
                <a:spcPts val="500"/>
              </a:spcBef>
              <a:spcAft>
                <a:spcPts val="0"/>
              </a:spcAft>
              <a:buNone/>
            </a:pPr>
            <a:r>
              <a:rPr lang="en" sz="1000"/>
              <a:t>http://github.com/</a:t>
            </a:r>
            <a:br>
              <a:rPr lang="en" sz="1000"/>
            </a:br>
            <a:r>
              <a:rPr lang="en" sz="1000"/>
              <a:t>seamlessaccess/</a:t>
            </a:r>
            <a:endParaRPr sz="1000"/>
          </a:p>
          <a:p>
            <a:pPr indent="0" lvl="0" marL="0" rtl="0" algn="ctr">
              <a:spcBef>
                <a:spcPts val="0"/>
              </a:spcBef>
              <a:spcAft>
                <a:spcPts val="0"/>
              </a:spcAft>
              <a:buNone/>
            </a:pPr>
            <a:r>
              <a:rPr lang="en" sz="1000"/>
              <a:t>origin-service</a:t>
            </a:r>
            <a:endParaRPr sz="1000"/>
          </a:p>
        </p:txBody>
      </p:sp>
      <p:sp>
        <p:nvSpPr>
          <p:cNvPr id="244" name="Google Shape;244;p22"/>
          <p:cNvSpPr/>
          <p:nvPr/>
        </p:nvSpPr>
        <p:spPr>
          <a:xfrm>
            <a:off x="4572000" y="663325"/>
            <a:ext cx="4513500" cy="4292400"/>
          </a:xfrm>
          <a:prstGeom prst="rect">
            <a:avLst/>
          </a:prstGeom>
          <a:noFill/>
          <a:ln cap="flat" cmpd="sng" w="9525">
            <a:solidFill>
              <a:srgbClr val="3C78D8"/>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2"/>
          <p:cNvSpPr txBox="1"/>
          <p:nvPr>
            <p:ph type="title"/>
          </p:nvPr>
        </p:nvSpPr>
        <p:spPr>
          <a:xfrm>
            <a:off x="0" y="0"/>
            <a:ext cx="6075000" cy="7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3C78D8"/>
                </a:solidFill>
              </a:rPr>
              <a:t>Standard</a:t>
            </a:r>
            <a:r>
              <a:rPr b="1" lang="en" sz="1800">
                <a:solidFill>
                  <a:srgbClr val="3C78D8"/>
                </a:solidFill>
              </a:rPr>
              <a:t> Integration, no previous persistence</a:t>
            </a:r>
            <a:endParaRPr b="1" sz="1800">
              <a:solidFill>
                <a:srgbClr val="3C78D8"/>
              </a:solidFill>
            </a:endParaRPr>
          </a:p>
          <a:p>
            <a:pPr indent="0" lvl="0" marL="0" rtl="0" algn="l">
              <a:spcBef>
                <a:spcPts val="0"/>
              </a:spcBef>
              <a:spcAft>
                <a:spcPts val="0"/>
              </a:spcAft>
              <a:buNone/>
            </a:pPr>
            <a:r>
              <a:rPr b="1" lang="en" sz="1400">
                <a:solidFill>
                  <a:srgbClr val="3C78D8"/>
                </a:solidFill>
              </a:rPr>
              <a:t>Phase 1 - SA Button and Persistence Service </a:t>
            </a:r>
            <a:r>
              <a:rPr b="1" lang="en" sz="1800">
                <a:solidFill>
                  <a:srgbClr val="3C78D8"/>
                </a:solidFill>
              </a:rPr>
              <a:t> </a:t>
            </a:r>
            <a:endParaRPr b="1" sz="1800">
              <a:solidFill>
                <a:srgbClr val="3C78D8"/>
              </a:solidFill>
            </a:endParaRPr>
          </a:p>
        </p:txBody>
      </p:sp>
      <p:sp>
        <p:nvSpPr>
          <p:cNvPr id="246" name="Google Shape;246;p22"/>
          <p:cNvSpPr/>
          <p:nvPr/>
        </p:nvSpPr>
        <p:spPr>
          <a:xfrm>
            <a:off x="325425" y="1590750"/>
            <a:ext cx="1079100" cy="1092900"/>
          </a:xfrm>
          <a:prstGeom prst="rect">
            <a:avLst/>
          </a:prstGeom>
          <a:solidFill>
            <a:srgbClr val="D9EAD3"/>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Service Provider</a:t>
            </a:r>
            <a:endParaRPr/>
          </a:p>
        </p:txBody>
      </p:sp>
      <p:sp>
        <p:nvSpPr>
          <p:cNvPr id="247" name="Google Shape;247;p22"/>
          <p:cNvSpPr/>
          <p:nvPr/>
        </p:nvSpPr>
        <p:spPr>
          <a:xfrm>
            <a:off x="372825" y="3866475"/>
            <a:ext cx="1079100" cy="1092900"/>
          </a:xfrm>
          <a:prstGeom prst="rect">
            <a:avLst/>
          </a:prstGeom>
          <a:solidFill>
            <a:srgbClr val="D9D9D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Identity Provider</a:t>
            </a:r>
            <a:endParaRPr/>
          </a:p>
        </p:txBody>
      </p:sp>
      <p:sp>
        <p:nvSpPr>
          <p:cNvPr id="248" name="Google Shape;248;p22"/>
          <p:cNvSpPr/>
          <p:nvPr/>
        </p:nvSpPr>
        <p:spPr>
          <a:xfrm>
            <a:off x="6333950"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grpSp>
        <p:nvGrpSpPr>
          <p:cNvPr id="249" name="Google Shape;249;p22"/>
          <p:cNvGrpSpPr/>
          <p:nvPr/>
        </p:nvGrpSpPr>
        <p:grpSpPr>
          <a:xfrm>
            <a:off x="1672536" y="2524097"/>
            <a:ext cx="2487205" cy="1719876"/>
            <a:chOff x="2281775" y="2752650"/>
            <a:chExt cx="1851150" cy="1270500"/>
          </a:xfrm>
        </p:grpSpPr>
        <p:sp>
          <p:nvSpPr>
            <p:cNvPr id="250" name="Google Shape;250;p22"/>
            <p:cNvSpPr/>
            <p:nvPr/>
          </p:nvSpPr>
          <p:spPr>
            <a:xfrm>
              <a:off x="2281775" y="2752650"/>
              <a:ext cx="1851000" cy="1270500"/>
            </a:xfrm>
            <a:prstGeom prst="roundRect">
              <a:avLst>
                <a:gd fmla="val 8604" name="adj"/>
              </a:avLst>
            </a:prstGeom>
            <a:noFill/>
            <a:ln cap="flat" cmpd="sng" w="19050">
              <a:solidFill>
                <a:srgbClr val="F9CB9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1" name="Google Shape;251;p22"/>
            <p:cNvCxnSpPr/>
            <p:nvPr/>
          </p:nvCxnSpPr>
          <p:spPr>
            <a:xfrm rot="10800000">
              <a:off x="2297825" y="2960100"/>
              <a:ext cx="1835100" cy="0"/>
            </a:xfrm>
            <a:prstGeom prst="straightConnector1">
              <a:avLst/>
            </a:prstGeom>
            <a:noFill/>
            <a:ln cap="flat" cmpd="sng" w="19050">
              <a:solidFill>
                <a:srgbClr val="F9CB9C"/>
              </a:solidFill>
              <a:prstDash val="solid"/>
              <a:round/>
              <a:headEnd len="med" w="med" type="none"/>
              <a:tailEnd len="med" w="med" type="none"/>
            </a:ln>
          </p:spPr>
        </p:cxnSp>
        <p:sp>
          <p:nvSpPr>
            <p:cNvPr id="252" name="Google Shape;252;p22"/>
            <p:cNvSpPr/>
            <p:nvPr/>
          </p:nvSpPr>
          <p:spPr>
            <a:xfrm>
              <a:off x="24017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22"/>
            <p:cNvSpPr/>
            <p:nvPr/>
          </p:nvSpPr>
          <p:spPr>
            <a:xfrm>
              <a:off x="25541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22"/>
            <p:cNvSpPr/>
            <p:nvPr/>
          </p:nvSpPr>
          <p:spPr>
            <a:xfrm>
              <a:off x="27065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255" name="Google Shape;255;p22"/>
          <p:cNvPicPr preferRelativeResize="0"/>
          <p:nvPr/>
        </p:nvPicPr>
        <p:blipFill>
          <a:blip r:embed="rId3">
            <a:alphaModFix/>
          </a:blip>
          <a:stretch>
            <a:fillRect/>
          </a:stretch>
        </p:blipFill>
        <p:spPr>
          <a:xfrm>
            <a:off x="3319125" y="3885350"/>
            <a:ext cx="704088" cy="704088"/>
          </a:xfrm>
          <a:prstGeom prst="rect">
            <a:avLst/>
          </a:prstGeom>
          <a:noFill/>
          <a:ln>
            <a:noFill/>
          </a:ln>
        </p:spPr>
      </p:pic>
      <p:sp>
        <p:nvSpPr>
          <p:cNvPr id="256" name="Google Shape;256;p22"/>
          <p:cNvSpPr/>
          <p:nvPr/>
        </p:nvSpPr>
        <p:spPr>
          <a:xfrm>
            <a:off x="6550403" y="1679975"/>
            <a:ext cx="1158300" cy="724800"/>
          </a:xfrm>
          <a:prstGeom prst="downArrow">
            <a:avLst>
              <a:gd fmla="val 60182" name="adj1"/>
              <a:gd fmla="val 36951" name="adj2"/>
            </a:avLst>
          </a:prstGeom>
          <a:noFill/>
          <a:ln cap="flat" cmpd="sng" w="9525">
            <a:solidFill>
              <a:srgbClr val="3C78D8"/>
            </a:solidFill>
            <a:prstDash val="solid"/>
            <a:round/>
            <a:headEnd len="sm" w="sm" type="none"/>
            <a:tailEnd len="sm" w="sm" type="none"/>
          </a:ln>
        </p:spPr>
        <p:txBody>
          <a:bodyPr anchorCtr="0" anchor="ctr" bIns="0" lIns="0" spcFirstLastPara="1" rIns="0" wrap="square" tIns="91425">
            <a:noAutofit/>
          </a:bodyPr>
          <a:lstStyle/>
          <a:p>
            <a:pPr indent="0" lvl="0" marL="0" rtl="0" algn="ctr">
              <a:spcBef>
                <a:spcPts val="0"/>
              </a:spcBef>
              <a:spcAft>
                <a:spcPts val="0"/>
              </a:spcAft>
              <a:buNone/>
            </a:pPr>
            <a:r>
              <a:rPr lang="en" sz="1200"/>
              <a:t>Publishes out of band</a:t>
            </a:r>
            <a:endParaRPr sz="1200"/>
          </a:p>
        </p:txBody>
      </p:sp>
      <p:sp>
        <p:nvSpPr>
          <p:cNvPr id="257" name="Google Shape;257;p22"/>
          <p:cNvSpPr/>
          <p:nvPr/>
        </p:nvSpPr>
        <p:spPr>
          <a:xfrm>
            <a:off x="6994286"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258" name="Google Shape;258;p22"/>
          <p:cNvSpPr/>
          <p:nvPr/>
        </p:nvSpPr>
        <p:spPr>
          <a:xfrm>
            <a:off x="7654621"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259" name="Google Shape;259;p22"/>
          <p:cNvSpPr/>
          <p:nvPr/>
        </p:nvSpPr>
        <p:spPr>
          <a:xfrm>
            <a:off x="8314957"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260" name="Google Shape;260;p22"/>
          <p:cNvSpPr txBox="1"/>
          <p:nvPr/>
        </p:nvSpPr>
        <p:spPr>
          <a:xfrm>
            <a:off x="1383350" y="2740051"/>
            <a:ext cx="191400" cy="36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6AA84F"/>
                </a:solidFill>
              </a:rPr>
              <a:t>1</a:t>
            </a:r>
            <a:endParaRPr b="1">
              <a:solidFill>
                <a:srgbClr val="38761D"/>
              </a:solidFill>
            </a:endParaRPr>
          </a:p>
        </p:txBody>
      </p:sp>
      <p:grpSp>
        <p:nvGrpSpPr>
          <p:cNvPr id="261" name="Google Shape;261;p22"/>
          <p:cNvGrpSpPr/>
          <p:nvPr/>
        </p:nvGrpSpPr>
        <p:grpSpPr>
          <a:xfrm>
            <a:off x="3548250" y="3072088"/>
            <a:ext cx="1425300" cy="311100"/>
            <a:chOff x="3548250" y="2843488"/>
            <a:chExt cx="1425300" cy="311100"/>
          </a:xfrm>
        </p:grpSpPr>
        <p:cxnSp>
          <p:nvCxnSpPr>
            <p:cNvPr id="262" name="Google Shape;262;p22"/>
            <p:cNvCxnSpPr/>
            <p:nvPr/>
          </p:nvCxnSpPr>
          <p:spPr>
            <a:xfrm flipH="1" rot="10800000">
              <a:off x="3548250" y="2890625"/>
              <a:ext cx="1425300" cy="300"/>
            </a:xfrm>
            <a:prstGeom prst="straightConnector1">
              <a:avLst/>
            </a:prstGeom>
            <a:noFill/>
            <a:ln cap="flat" cmpd="sng" w="19050">
              <a:solidFill>
                <a:srgbClr val="FF9900"/>
              </a:solidFill>
              <a:prstDash val="solid"/>
              <a:round/>
              <a:headEnd len="med" w="med" type="none"/>
              <a:tailEnd len="med" w="med" type="triangle"/>
            </a:ln>
          </p:spPr>
        </p:cxnSp>
        <p:sp>
          <p:nvSpPr>
            <p:cNvPr id="263" name="Google Shape;263;p22"/>
            <p:cNvSpPr txBox="1"/>
            <p:nvPr/>
          </p:nvSpPr>
          <p:spPr>
            <a:xfrm>
              <a:off x="4170625" y="2843488"/>
              <a:ext cx="1914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9900"/>
                  </a:solidFill>
                </a:rPr>
                <a:t>2</a:t>
              </a:r>
              <a:endParaRPr b="1">
                <a:solidFill>
                  <a:srgbClr val="FF9900"/>
                </a:solidFill>
              </a:endParaRPr>
            </a:p>
          </p:txBody>
        </p:sp>
      </p:grpSp>
      <p:pic>
        <p:nvPicPr>
          <p:cNvPr id="264" name="Google Shape;264;p22"/>
          <p:cNvPicPr preferRelativeResize="0"/>
          <p:nvPr/>
        </p:nvPicPr>
        <p:blipFill>
          <a:blip r:embed="rId4">
            <a:alphaModFix/>
          </a:blip>
          <a:stretch>
            <a:fillRect/>
          </a:stretch>
        </p:blipFill>
        <p:spPr>
          <a:xfrm>
            <a:off x="1831114" y="3383200"/>
            <a:ext cx="1590785" cy="363300"/>
          </a:xfrm>
          <a:prstGeom prst="rect">
            <a:avLst/>
          </a:prstGeom>
          <a:noFill/>
          <a:ln>
            <a:noFill/>
          </a:ln>
        </p:spPr>
      </p:pic>
      <p:sp>
        <p:nvSpPr>
          <p:cNvPr id="265" name="Google Shape;265;p22"/>
          <p:cNvSpPr txBox="1"/>
          <p:nvPr/>
        </p:nvSpPr>
        <p:spPr>
          <a:xfrm flipH="1">
            <a:off x="3421900" y="3377800"/>
            <a:ext cx="287700" cy="3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4</a:t>
            </a:r>
            <a:endParaRPr b="1">
              <a:solidFill>
                <a:srgbClr val="0000FF"/>
              </a:solidFill>
            </a:endParaRPr>
          </a:p>
        </p:txBody>
      </p:sp>
      <p:grpSp>
        <p:nvGrpSpPr>
          <p:cNvPr id="266" name="Google Shape;266;p22"/>
          <p:cNvGrpSpPr/>
          <p:nvPr/>
        </p:nvGrpSpPr>
        <p:grpSpPr>
          <a:xfrm>
            <a:off x="3550075" y="3766413"/>
            <a:ext cx="1425300" cy="311100"/>
            <a:chOff x="3548250" y="2843488"/>
            <a:chExt cx="1425300" cy="311100"/>
          </a:xfrm>
        </p:grpSpPr>
        <p:cxnSp>
          <p:nvCxnSpPr>
            <p:cNvPr id="267" name="Google Shape;267;p22"/>
            <p:cNvCxnSpPr/>
            <p:nvPr/>
          </p:nvCxnSpPr>
          <p:spPr>
            <a:xfrm flipH="1" rot="10800000">
              <a:off x="3548250" y="2890625"/>
              <a:ext cx="1425300" cy="300"/>
            </a:xfrm>
            <a:prstGeom prst="straightConnector1">
              <a:avLst/>
            </a:prstGeom>
            <a:noFill/>
            <a:ln cap="flat" cmpd="sng" w="19050">
              <a:solidFill>
                <a:srgbClr val="0000FF"/>
              </a:solidFill>
              <a:prstDash val="solid"/>
              <a:round/>
              <a:headEnd len="med" w="med" type="none"/>
              <a:tailEnd len="med" w="med" type="triangle"/>
            </a:ln>
          </p:spPr>
        </p:cxnSp>
        <p:sp>
          <p:nvSpPr>
            <p:cNvPr id="268" name="Google Shape;268;p22"/>
            <p:cNvSpPr txBox="1"/>
            <p:nvPr/>
          </p:nvSpPr>
          <p:spPr>
            <a:xfrm>
              <a:off x="4170625" y="2843488"/>
              <a:ext cx="1914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6</a:t>
              </a:r>
              <a:endParaRPr b="1">
                <a:solidFill>
                  <a:srgbClr val="0000FF"/>
                </a:solidFill>
              </a:endParaRPr>
            </a:p>
          </p:txBody>
        </p:sp>
      </p:grpSp>
      <p:sp>
        <p:nvSpPr>
          <p:cNvPr id="269" name="Google Shape;269;p22"/>
          <p:cNvSpPr/>
          <p:nvPr/>
        </p:nvSpPr>
        <p:spPr>
          <a:xfrm>
            <a:off x="3676975" y="2768574"/>
            <a:ext cx="2815077" cy="914424"/>
          </a:xfrm>
          <a:custGeom>
            <a:rect b="b" l="l" r="r" t="t"/>
            <a:pathLst>
              <a:path extrusionOk="0" h="33600" w="101554">
                <a:moveTo>
                  <a:pt x="58661" y="8520"/>
                </a:moveTo>
                <a:cubicBezTo>
                  <a:pt x="64683" y="7103"/>
                  <a:pt x="87779" y="-53"/>
                  <a:pt x="94793" y="18"/>
                </a:cubicBezTo>
                <a:cubicBezTo>
                  <a:pt x="101807" y="89"/>
                  <a:pt x="102374" y="6607"/>
                  <a:pt x="100744" y="8945"/>
                </a:cubicBezTo>
                <a:cubicBezTo>
                  <a:pt x="99115" y="11283"/>
                  <a:pt x="101807" y="9937"/>
                  <a:pt x="85016" y="14046"/>
                </a:cubicBezTo>
                <a:cubicBezTo>
                  <a:pt x="68225" y="18155"/>
                  <a:pt x="14169" y="30341"/>
                  <a:pt x="0" y="33600"/>
                </a:cubicBezTo>
              </a:path>
            </a:pathLst>
          </a:custGeom>
          <a:noFill/>
          <a:ln cap="flat" cmpd="sng" w="19050">
            <a:solidFill>
              <a:srgbClr val="1155CC"/>
            </a:solidFill>
            <a:prstDash val="solid"/>
            <a:round/>
            <a:headEnd len="med" w="med" type="none"/>
            <a:tailEnd len="med" w="med" type="triangle"/>
          </a:ln>
        </p:spPr>
      </p:sp>
      <p:sp>
        <p:nvSpPr>
          <p:cNvPr id="270" name="Google Shape;270;p22"/>
          <p:cNvSpPr txBox="1"/>
          <p:nvPr/>
        </p:nvSpPr>
        <p:spPr>
          <a:xfrm flipH="1">
            <a:off x="5895050" y="2460900"/>
            <a:ext cx="438900" cy="3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3*</a:t>
            </a:r>
            <a:endParaRPr b="1">
              <a:solidFill>
                <a:srgbClr val="0000FF"/>
              </a:solidFill>
            </a:endParaRPr>
          </a:p>
        </p:txBody>
      </p:sp>
      <p:sp>
        <p:nvSpPr>
          <p:cNvPr id="271" name="Google Shape;271;p22"/>
          <p:cNvSpPr/>
          <p:nvPr/>
        </p:nvSpPr>
        <p:spPr>
          <a:xfrm>
            <a:off x="1115739" y="2362540"/>
            <a:ext cx="1243450" cy="810300"/>
          </a:xfrm>
          <a:custGeom>
            <a:rect b="b" l="l" r="r" t="t"/>
            <a:pathLst>
              <a:path extrusionOk="0" h="32412" w="49738">
                <a:moveTo>
                  <a:pt x="49313" y="23060"/>
                </a:moveTo>
                <a:cubicBezTo>
                  <a:pt x="42724" y="19376"/>
                  <a:pt x="17928" y="3861"/>
                  <a:pt x="9781" y="956"/>
                </a:cubicBezTo>
                <a:cubicBezTo>
                  <a:pt x="1634" y="-1949"/>
                  <a:pt x="-917" y="3082"/>
                  <a:pt x="429" y="5632"/>
                </a:cubicBezTo>
                <a:cubicBezTo>
                  <a:pt x="1775" y="8183"/>
                  <a:pt x="9639" y="11796"/>
                  <a:pt x="17857" y="16259"/>
                </a:cubicBezTo>
                <a:cubicBezTo>
                  <a:pt x="26075" y="20722"/>
                  <a:pt x="44425" y="29720"/>
                  <a:pt x="49738" y="32412"/>
                </a:cubicBezTo>
              </a:path>
            </a:pathLst>
          </a:custGeom>
          <a:noFill/>
          <a:ln cap="flat" cmpd="sng" w="19050">
            <a:solidFill>
              <a:srgbClr val="6AA84F"/>
            </a:solidFill>
            <a:prstDash val="solid"/>
            <a:round/>
            <a:headEnd len="med" w="med" type="none"/>
            <a:tailEnd len="med" w="med" type="triangle"/>
          </a:ln>
        </p:spPr>
      </p:sp>
      <p:sp>
        <p:nvSpPr>
          <p:cNvPr id="272" name="Google Shape;272;p22"/>
          <p:cNvSpPr/>
          <p:nvPr/>
        </p:nvSpPr>
        <p:spPr>
          <a:xfrm>
            <a:off x="4719500" y="3921975"/>
            <a:ext cx="987552" cy="630936"/>
          </a:xfrm>
          <a:prstGeom prst="flowChartMagneticDisk">
            <a:avLst/>
          </a:prstGeom>
          <a:solidFill>
            <a:srgbClr val="E6EDFB"/>
          </a:solidFill>
          <a:ln cap="flat" cmpd="sng" w="9525">
            <a:solidFill>
              <a:srgbClr val="A4C2F4"/>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IP  </a:t>
            </a:r>
            <a:br>
              <a:rPr lang="en" sz="1200"/>
            </a:br>
            <a:r>
              <a:rPr lang="en" sz="1200"/>
              <a:t> </a:t>
            </a:r>
            <a:r>
              <a:rPr lang="en" sz="1000"/>
              <a:t>(Step 2, 5)</a:t>
            </a:r>
            <a:endParaRPr sz="1000"/>
          </a:p>
        </p:txBody>
      </p:sp>
      <p:sp>
        <p:nvSpPr>
          <p:cNvPr id="273" name="Google Shape;273;p22"/>
          <p:cNvSpPr/>
          <p:nvPr/>
        </p:nvSpPr>
        <p:spPr>
          <a:xfrm>
            <a:off x="174475" y="2556275"/>
            <a:ext cx="918200" cy="612648"/>
          </a:xfrm>
          <a:prstGeom prst="flowChartMagneticDisk">
            <a:avLst/>
          </a:prstGeom>
          <a:solidFill>
            <a:srgbClr val="B6D7A8"/>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t>Users IP </a:t>
            </a:r>
            <a:r>
              <a:rPr lang="en" sz="1000"/>
              <a:t>(Step 1)</a:t>
            </a:r>
            <a:endParaRPr sz="1000"/>
          </a:p>
        </p:txBody>
      </p:sp>
      <p:sp>
        <p:nvSpPr>
          <p:cNvPr id="274" name="Google Shape;274;p22"/>
          <p:cNvSpPr txBox="1"/>
          <p:nvPr/>
        </p:nvSpPr>
        <p:spPr>
          <a:xfrm>
            <a:off x="4610600" y="663325"/>
            <a:ext cx="1685100" cy="8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78D8"/>
                </a:solidFill>
              </a:rPr>
              <a:t>Seamless Access</a:t>
            </a:r>
            <a:endParaRPr>
              <a:solidFill>
                <a:srgbClr val="3C78D8"/>
              </a:solidFill>
            </a:endParaRPr>
          </a:p>
        </p:txBody>
      </p:sp>
      <p:sp>
        <p:nvSpPr>
          <p:cNvPr id="275" name="Google Shape;275;p22"/>
          <p:cNvSpPr txBox="1"/>
          <p:nvPr/>
        </p:nvSpPr>
        <p:spPr>
          <a:xfrm>
            <a:off x="2990013" y="3921963"/>
            <a:ext cx="1914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9900"/>
                </a:solidFill>
              </a:rPr>
              <a:t>5</a:t>
            </a:r>
            <a:endParaRPr b="1">
              <a:solidFill>
                <a:srgbClr val="FF9900"/>
              </a:solidFill>
            </a:endParaRPr>
          </a:p>
        </p:txBody>
      </p:sp>
      <p:cxnSp>
        <p:nvCxnSpPr>
          <p:cNvPr id="276" name="Google Shape;276;p22"/>
          <p:cNvCxnSpPr/>
          <p:nvPr/>
        </p:nvCxnSpPr>
        <p:spPr>
          <a:xfrm rot="10800000">
            <a:off x="2903375" y="3707925"/>
            <a:ext cx="552600" cy="295200"/>
          </a:xfrm>
          <a:prstGeom prst="straightConnector1">
            <a:avLst/>
          </a:prstGeom>
          <a:noFill/>
          <a:ln cap="flat" cmpd="sng" w="19050">
            <a:solidFill>
              <a:srgbClr val="FF9900"/>
            </a:solidFill>
            <a:prstDash val="solid"/>
            <a:round/>
            <a:headEnd len="med" w="med" type="none"/>
            <a:tailEnd len="med" w="med" type="triangl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sp>
        <p:nvSpPr>
          <p:cNvPr id="281" name="Google Shape;281;p23"/>
          <p:cNvSpPr/>
          <p:nvPr/>
        </p:nvSpPr>
        <p:spPr>
          <a:xfrm>
            <a:off x="4739600" y="2725625"/>
            <a:ext cx="1158300" cy="12705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Fastly CDN </a:t>
            </a:r>
            <a:endParaRPr/>
          </a:p>
          <a:p>
            <a:pPr indent="0" lvl="0" marL="0" marR="0" rtl="0" algn="ctr">
              <a:lnSpc>
                <a:spcPct val="100000"/>
              </a:lnSpc>
              <a:spcBef>
                <a:spcPts val="500"/>
              </a:spcBef>
              <a:spcAft>
                <a:spcPts val="0"/>
              </a:spcAft>
              <a:buNone/>
            </a:pPr>
            <a:r>
              <a:rPr lang="en" sz="1000"/>
              <a:t>service.seamlessaccess.org</a:t>
            </a:r>
            <a:endParaRPr sz="1000"/>
          </a:p>
          <a:p>
            <a:pPr indent="0" lvl="0" marL="0" marR="0" rtl="0" algn="ctr">
              <a:lnSpc>
                <a:spcPct val="100000"/>
              </a:lnSpc>
              <a:spcBef>
                <a:spcPts val="700"/>
              </a:spcBef>
              <a:spcAft>
                <a:spcPts val="0"/>
              </a:spcAft>
              <a:buNone/>
            </a:pPr>
            <a:r>
              <a:rPr lang="en" sz="1000"/>
              <a:t>md.seamless</a:t>
            </a:r>
            <a:br>
              <a:rPr lang="en" sz="1000"/>
            </a:br>
            <a:r>
              <a:rPr lang="en" sz="1000"/>
              <a:t>access.org</a:t>
            </a:r>
            <a:endParaRPr sz="1000"/>
          </a:p>
        </p:txBody>
      </p:sp>
      <p:sp>
        <p:nvSpPr>
          <p:cNvPr id="282" name="Google Shape;282;p23"/>
          <p:cNvSpPr/>
          <p:nvPr/>
        </p:nvSpPr>
        <p:spPr>
          <a:xfrm>
            <a:off x="6333953" y="240477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Pages</a:t>
            </a:r>
            <a:endParaRPr/>
          </a:p>
          <a:p>
            <a:pPr indent="0" lvl="0" marL="0" rtl="0" algn="ctr">
              <a:spcBef>
                <a:spcPts val="500"/>
              </a:spcBef>
              <a:spcAft>
                <a:spcPts val="0"/>
              </a:spcAft>
              <a:buNone/>
            </a:pPr>
            <a:r>
              <a:rPr lang="en" sz="1000"/>
              <a:t>http://seamlessaccess.</a:t>
            </a:r>
            <a:endParaRPr sz="1000"/>
          </a:p>
          <a:p>
            <a:pPr indent="0" lvl="0" marL="0" rtl="0" algn="ctr">
              <a:spcBef>
                <a:spcPts val="0"/>
              </a:spcBef>
              <a:spcAft>
                <a:spcPts val="0"/>
              </a:spcAft>
              <a:buNone/>
            </a:pPr>
            <a:r>
              <a:rPr lang="en" sz="1000"/>
              <a:t>github.io/</a:t>
            </a:r>
            <a:endParaRPr sz="1000"/>
          </a:p>
          <a:p>
            <a:pPr indent="0" lvl="0" marL="0" rtl="0" algn="ctr">
              <a:spcBef>
                <a:spcPts val="0"/>
              </a:spcBef>
              <a:spcAft>
                <a:spcPts val="0"/>
              </a:spcAft>
              <a:buNone/>
            </a:pPr>
            <a:r>
              <a:rPr lang="en" sz="1000"/>
              <a:t>origin-service</a:t>
            </a:r>
            <a:endParaRPr sz="1000"/>
          </a:p>
        </p:txBody>
      </p:sp>
      <p:sp>
        <p:nvSpPr>
          <p:cNvPr id="283" name="Google Shape;283;p23"/>
          <p:cNvSpPr/>
          <p:nvPr/>
        </p:nvSpPr>
        <p:spPr>
          <a:xfrm>
            <a:off x="6333953" y="73952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Repository</a:t>
            </a:r>
            <a:endParaRPr/>
          </a:p>
          <a:p>
            <a:pPr indent="0" lvl="0" marL="0" rtl="0" algn="ctr">
              <a:spcBef>
                <a:spcPts val="500"/>
              </a:spcBef>
              <a:spcAft>
                <a:spcPts val="0"/>
              </a:spcAft>
              <a:buNone/>
            </a:pPr>
            <a:r>
              <a:rPr lang="en" sz="1000"/>
              <a:t>http://github.com/</a:t>
            </a:r>
            <a:br>
              <a:rPr lang="en" sz="1000"/>
            </a:br>
            <a:r>
              <a:rPr lang="en" sz="1000"/>
              <a:t>seamlessaccess/</a:t>
            </a:r>
            <a:endParaRPr sz="1000"/>
          </a:p>
          <a:p>
            <a:pPr indent="0" lvl="0" marL="0" rtl="0" algn="ctr">
              <a:spcBef>
                <a:spcPts val="0"/>
              </a:spcBef>
              <a:spcAft>
                <a:spcPts val="0"/>
              </a:spcAft>
              <a:buNone/>
            </a:pPr>
            <a:r>
              <a:rPr lang="en" sz="1000"/>
              <a:t>origin-service</a:t>
            </a:r>
            <a:endParaRPr sz="1000"/>
          </a:p>
        </p:txBody>
      </p:sp>
      <p:sp>
        <p:nvSpPr>
          <p:cNvPr id="284" name="Google Shape;284;p23"/>
          <p:cNvSpPr/>
          <p:nvPr/>
        </p:nvSpPr>
        <p:spPr>
          <a:xfrm>
            <a:off x="4572000" y="663325"/>
            <a:ext cx="4513500" cy="4292400"/>
          </a:xfrm>
          <a:prstGeom prst="rect">
            <a:avLst/>
          </a:prstGeom>
          <a:noFill/>
          <a:ln cap="flat" cmpd="sng" w="9525">
            <a:solidFill>
              <a:srgbClr val="3C78D8"/>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85" name="Google Shape;285;p23"/>
          <p:cNvGrpSpPr/>
          <p:nvPr/>
        </p:nvGrpSpPr>
        <p:grpSpPr>
          <a:xfrm>
            <a:off x="1672536" y="2524097"/>
            <a:ext cx="2487205" cy="1719876"/>
            <a:chOff x="2281775" y="2752650"/>
            <a:chExt cx="1851150" cy="1270500"/>
          </a:xfrm>
        </p:grpSpPr>
        <p:sp>
          <p:nvSpPr>
            <p:cNvPr id="286" name="Google Shape;286;p23"/>
            <p:cNvSpPr/>
            <p:nvPr/>
          </p:nvSpPr>
          <p:spPr>
            <a:xfrm>
              <a:off x="2281775" y="2752650"/>
              <a:ext cx="1851000" cy="1270500"/>
            </a:xfrm>
            <a:prstGeom prst="roundRect">
              <a:avLst>
                <a:gd fmla="val 8604" name="adj"/>
              </a:avLst>
            </a:prstGeom>
            <a:noFill/>
            <a:ln cap="flat" cmpd="sng" w="19050">
              <a:solidFill>
                <a:srgbClr val="F9CB9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7" name="Google Shape;287;p23"/>
            <p:cNvCxnSpPr/>
            <p:nvPr/>
          </p:nvCxnSpPr>
          <p:spPr>
            <a:xfrm rot="10800000">
              <a:off x="2297825" y="2960100"/>
              <a:ext cx="1835100" cy="0"/>
            </a:xfrm>
            <a:prstGeom prst="straightConnector1">
              <a:avLst/>
            </a:prstGeom>
            <a:noFill/>
            <a:ln cap="flat" cmpd="sng" w="19050">
              <a:solidFill>
                <a:srgbClr val="F9CB9C"/>
              </a:solidFill>
              <a:prstDash val="solid"/>
              <a:round/>
              <a:headEnd len="med" w="med" type="none"/>
              <a:tailEnd len="med" w="med" type="none"/>
            </a:ln>
          </p:spPr>
        </p:cxnSp>
        <p:sp>
          <p:nvSpPr>
            <p:cNvPr id="288" name="Google Shape;288;p23"/>
            <p:cNvSpPr/>
            <p:nvPr/>
          </p:nvSpPr>
          <p:spPr>
            <a:xfrm>
              <a:off x="24017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3"/>
            <p:cNvSpPr/>
            <p:nvPr/>
          </p:nvSpPr>
          <p:spPr>
            <a:xfrm>
              <a:off x="25541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23"/>
            <p:cNvSpPr/>
            <p:nvPr/>
          </p:nvSpPr>
          <p:spPr>
            <a:xfrm>
              <a:off x="27065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91" name="Google Shape;291;p23"/>
          <p:cNvSpPr txBox="1"/>
          <p:nvPr>
            <p:ph type="title"/>
          </p:nvPr>
        </p:nvSpPr>
        <p:spPr>
          <a:xfrm>
            <a:off x="0" y="0"/>
            <a:ext cx="6075000" cy="7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3C78D8"/>
                </a:solidFill>
              </a:rPr>
              <a:t>Standard</a:t>
            </a:r>
            <a:r>
              <a:rPr b="1" lang="en" sz="1800">
                <a:solidFill>
                  <a:srgbClr val="3C78D8"/>
                </a:solidFill>
              </a:rPr>
              <a:t> Integration, no previous persistence</a:t>
            </a:r>
            <a:endParaRPr b="1" sz="1800">
              <a:solidFill>
                <a:srgbClr val="3C78D8"/>
              </a:solidFill>
            </a:endParaRPr>
          </a:p>
          <a:p>
            <a:pPr indent="0" lvl="0" marL="0" rtl="0" algn="l">
              <a:spcBef>
                <a:spcPts val="0"/>
              </a:spcBef>
              <a:spcAft>
                <a:spcPts val="0"/>
              </a:spcAft>
              <a:buNone/>
            </a:pPr>
            <a:r>
              <a:rPr b="1" lang="en" sz="1400">
                <a:solidFill>
                  <a:srgbClr val="3C78D8"/>
                </a:solidFill>
              </a:rPr>
              <a:t>Phase 2 - Discovery Service - Finding the IdP </a:t>
            </a:r>
            <a:r>
              <a:rPr b="1" lang="en" sz="1800">
                <a:solidFill>
                  <a:srgbClr val="3C78D8"/>
                </a:solidFill>
              </a:rPr>
              <a:t> </a:t>
            </a:r>
            <a:endParaRPr b="1" sz="1800">
              <a:solidFill>
                <a:srgbClr val="3C78D8"/>
              </a:solidFill>
            </a:endParaRPr>
          </a:p>
        </p:txBody>
      </p:sp>
      <p:sp>
        <p:nvSpPr>
          <p:cNvPr id="292" name="Google Shape;292;p23"/>
          <p:cNvSpPr/>
          <p:nvPr/>
        </p:nvSpPr>
        <p:spPr>
          <a:xfrm>
            <a:off x="325425" y="1590750"/>
            <a:ext cx="1079100" cy="1092900"/>
          </a:xfrm>
          <a:prstGeom prst="rect">
            <a:avLst/>
          </a:prstGeom>
          <a:solidFill>
            <a:srgbClr val="D9EAD3"/>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Service Provider</a:t>
            </a:r>
            <a:endParaRPr/>
          </a:p>
        </p:txBody>
      </p:sp>
      <p:sp>
        <p:nvSpPr>
          <p:cNvPr id="293" name="Google Shape;293;p23"/>
          <p:cNvSpPr/>
          <p:nvPr/>
        </p:nvSpPr>
        <p:spPr>
          <a:xfrm>
            <a:off x="372825" y="3866475"/>
            <a:ext cx="1079100" cy="1092900"/>
          </a:xfrm>
          <a:prstGeom prst="rect">
            <a:avLst/>
          </a:prstGeom>
          <a:solidFill>
            <a:srgbClr val="D9D9D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Identity Provider</a:t>
            </a:r>
            <a:endParaRPr/>
          </a:p>
        </p:txBody>
      </p:sp>
      <p:sp>
        <p:nvSpPr>
          <p:cNvPr id="294" name="Google Shape;294;p23"/>
          <p:cNvSpPr/>
          <p:nvPr/>
        </p:nvSpPr>
        <p:spPr>
          <a:xfrm>
            <a:off x="6333950"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295" name="Google Shape;295;p23"/>
          <p:cNvSpPr/>
          <p:nvPr/>
        </p:nvSpPr>
        <p:spPr>
          <a:xfrm>
            <a:off x="6550403" y="1679975"/>
            <a:ext cx="1158300" cy="724800"/>
          </a:xfrm>
          <a:prstGeom prst="downArrow">
            <a:avLst>
              <a:gd fmla="val 60182" name="adj1"/>
              <a:gd fmla="val 36951" name="adj2"/>
            </a:avLst>
          </a:prstGeom>
          <a:noFill/>
          <a:ln cap="flat" cmpd="sng" w="9525">
            <a:solidFill>
              <a:srgbClr val="3C78D8"/>
            </a:solidFill>
            <a:prstDash val="solid"/>
            <a:round/>
            <a:headEnd len="sm" w="sm" type="none"/>
            <a:tailEnd len="sm" w="sm" type="none"/>
          </a:ln>
        </p:spPr>
        <p:txBody>
          <a:bodyPr anchorCtr="0" anchor="ctr" bIns="0" lIns="0" spcFirstLastPara="1" rIns="0" wrap="square" tIns="91425">
            <a:noAutofit/>
          </a:bodyPr>
          <a:lstStyle/>
          <a:p>
            <a:pPr indent="0" lvl="0" marL="0" rtl="0" algn="ctr">
              <a:spcBef>
                <a:spcPts val="0"/>
              </a:spcBef>
              <a:spcAft>
                <a:spcPts val="0"/>
              </a:spcAft>
              <a:buNone/>
            </a:pPr>
            <a:r>
              <a:rPr lang="en" sz="1200"/>
              <a:t>Publishes out of band</a:t>
            </a:r>
            <a:endParaRPr sz="1200"/>
          </a:p>
        </p:txBody>
      </p:sp>
      <p:sp>
        <p:nvSpPr>
          <p:cNvPr id="296" name="Google Shape;296;p23"/>
          <p:cNvSpPr/>
          <p:nvPr/>
        </p:nvSpPr>
        <p:spPr>
          <a:xfrm>
            <a:off x="6994286"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297" name="Google Shape;297;p23"/>
          <p:cNvSpPr/>
          <p:nvPr/>
        </p:nvSpPr>
        <p:spPr>
          <a:xfrm>
            <a:off x="7654621"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298" name="Google Shape;298;p23"/>
          <p:cNvSpPr/>
          <p:nvPr/>
        </p:nvSpPr>
        <p:spPr>
          <a:xfrm>
            <a:off x="8314957"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pic>
        <p:nvPicPr>
          <p:cNvPr id="299" name="Google Shape;299;p23"/>
          <p:cNvPicPr preferRelativeResize="0"/>
          <p:nvPr/>
        </p:nvPicPr>
        <p:blipFill>
          <a:blip r:embed="rId3">
            <a:alphaModFix/>
          </a:blip>
          <a:stretch>
            <a:fillRect/>
          </a:stretch>
        </p:blipFill>
        <p:spPr>
          <a:xfrm>
            <a:off x="1752049" y="2835975"/>
            <a:ext cx="2002725" cy="1092900"/>
          </a:xfrm>
          <a:prstGeom prst="rect">
            <a:avLst/>
          </a:prstGeom>
          <a:noFill/>
          <a:ln cap="flat" cmpd="sng" w="9525">
            <a:solidFill>
              <a:srgbClr val="6D9EEB"/>
            </a:solidFill>
            <a:prstDash val="solid"/>
            <a:round/>
            <a:headEnd len="sm" w="sm" type="none"/>
            <a:tailEnd len="sm" w="sm" type="none"/>
          </a:ln>
        </p:spPr>
      </p:pic>
      <p:pic>
        <p:nvPicPr>
          <p:cNvPr id="300" name="Google Shape;300;p23"/>
          <p:cNvPicPr preferRelativeResize="0"/>
          <p:nvPr/>
        </p:nvPicPr>
        <p:blipFill>
          <a:blip r:embed="rId4">
            <a:alphaModFix/>
          </a:blip>
          <a:stretch>
            <a:fillRect/>
          </a:stretch>
        </p:blipFill>
        <p:spPr>
          <a:xfrm>
            <a:off x="3319125" y="3885350"/>
            <a:ext cx="704088" cy="704088"/>
          </a:xfrm>
          <a:prstGeom prst="rect">
            <a:avLst/>
          </a:prstGeom>
          <a:noFill/>
          <a:ln>
            <a:noFill/>
          </a:ln>
        </p:spPr>
      </p:pic>
      <p:sp>
        <p:nvSpPr>
          <p:cNvPr id="301" name="Google Shape;301;p23"/>
          <p:cNvSpPr txBox="1"/>
          <p:nvPr/>
        </p:nvSpPr>
        <p:spPr>
          <a:xfrm flipH="1">
            <a:off x="3467075" y="2988375"/>
            <a:ext cx="287700" cy="33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8</a:t>
            </a:r>
            <a:endParaRPr b="1">
              <a:solidFill>
                <a:srgbClr val="0000FF"/>
              </a:solidFill>
            </a:endParaRPr>
          </a:p>
        </p:txBody>
      </p:sp>
      <p:sp>
        <p:nvSpPr>
          <p:cNvPr id="302" name="Google Shape;302;p23"/>
          <p:cNvSpPr/>
          <p:nvPr/>
        </p:nvSpPr>
        <p:spPr>
          <a:xfrm>
            <a:off x="3932025" y="2606398"/>
            <a:ext cx="2559922" cy="561456"/>
          </a:xfrm>
          <a:custGeom>
            <a:rect b="b" l="l" r="r" t="t"/>
            <a:pathLst>
              <a:path extrusionOk="0" h="33600" w="101554">
                <a:moveTo>
                  <a:pt x="58661" y="8520"/>
                </a:moveTo>
                <a:cubicBezTo>
                  <a:pt x="64683" y="7103"/>
                  <a:pt x="87779" y="-53"/>
                  <a:pt x="94793" y="18"/>
                </a:cubicBezTo>
                <a:cubicBezTo>
                  <a:pt x="101807" y="89"/>
                  <a:pt x="102374" y="6607"/>
                  <a:pt x="100744" y="8945"/>
                </a:cubicBezTo>
                <a:cubicBezTo>
                  <a:pt x="99115" y="11283"/>
                  <a:pt x="101807" y="9937"/>
                  <a:pt x="85016" y="14046"/>
                </a:cubicBezTo>
                <a:cubicBezTo>
                  <a:pt x="68225" y="18155"/>
                  <a:pt x="14169" y="30341"/>
                  <a:pt x="0" y="33600"/>
                </a:cubicBezTo>
              </a:path>
            </a:pathLst>
          </a:custGeom>
          <a:noFill/>
          <a:ln cap="flat" cmpd="sng" w="19050">
            <a:solidFill>
              <a:srgbClr val="1155CC"/>
            </a:solidFill>
            <a:prstDash val="solid"/>
            <a:round/>
            <a:headEnd len="med" w="med" type="none"/>
            <a:tailEnd len="med" w="med" type="triangle"/>
          </a:ln>
        </p:spPr>
      </p:sp>
      <p:sp>
        <p:nvSpPr>
          <p:cNvPr id="303" name="Google Shape;303;p23"/>
          <p:cNvSpPr txBox="1"/>
          <p:nvPr/>
        </p:nvSpPr>
        <p:spPr>
          <a:xfrm flipH="1">
            <a:off x="5884100" y="2313625"/>
            <a:ext cx="411600" cy="3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7</a:t>
            </a:r>
            <a:r>
              <a:rPr b="1" lang="en">
                <a:solidFill>
                  <a:srgbClr val="0000FF"/>
                </a:solidFill>
              </a:rPr>
              <a:t>*</a:t>
            </a:r>
            <a:endParaRPr b="1">
              <a:solidFill>
                <a:srgbClr val="0000FF"/>
              </a:solidFill>
            </a:endParaRPr>
          </a:p>
        </p:txBody>
      </p:sp>
      <p:cxnSp>
        <p:nvCxnSpPr>
          <p:cNvPr id="304" name="Google Shape;304;p23"/>
          <p:cNvCxnSpPr/>
          <p:nvPr/>
        </p:nvCxnSpPr>
        <p:spPr>
          <a:xfrm>
            <a:off x="2038163" y="3418115"/>
            <a:ext cx="2688300" cy="3900"/>
          </a:xfrm>
          <a:prstGeom prst="straightConnector1">
            <a:avLst/>
          </a:prstGeom>
          <a:noFill/>
          <a:ln cap="flat" cmpd="sng" w="19050">
            <a:solidFill>
              <a:srgbClr val="FF9900"/>
            </a:solidFill>
            <a:prstDash val="solid"/>
            <a:round/>
            <a:headEnd len="med" w="med" type="none"/>
            <a:tailEnd len="med" w="med" type="triangle"/>
          </a:ln>
        </p:spPr>
      </p:cxnSp>
      <p:sp>
        <p:nvSpPr>
          <p:cNvPr id="305" name="Google Shape;305;p23"/>
          <p:cNvSpPr txBox="1"/>
          <p:nvPr/>
        </p:nvSpPr>
        <p:spPr>
          <a:xfrm>
            <a:off x="4172450" y="3385413"/>
            <a:ext cx="191400" cy="311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en">
                <a:solidFill>
                  <a:srgbClr val="FF9900"/>
                </a:solidFill>
              </a:rPr>
              <a:t>9</a:t>
            </a:r>
            <a:endParaRPr b="1">
              <a:solidFill>
                <a:srgbClr val="FF9900"/>
              </a:solidFill>
            </a:endParaRPr>
          </a:p>
        </p:txBody>
      </p:sp>
      <p:sp>
        <p:nvSpPr>
          <p:cNvPr id="306" name="Google Shape;306;p23"/>
          <p:cNvSpPr txBox="1"/>
          <p:nvPr/>
        </p:nvSpPr>
        <p:spPr>
          <a:xfrm flipH="1">
            <a:off x="1790750" y="3674175"/>
            <a:ext cx="411600" cy="33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11</a:t>
            </a:r>
            <a:endParaRPr b="1">
              <a:solidFill>
                <a:srgbClr val="0000FF"/>
              </a:solidFill>
            </a:endParaRPr>
          </a:p>
        </p:txBody>
      </p:sp>
      <p:sp>
        <p:nvSpPr>
          <p:cNvPr id="307" name="Google Shape;307;p23"/>
          <p:cNvSpPr/>
          <p:nvPr/>
        </p:nvSpPr>
        <p:spPr>
          <a:xfrm>
            <a:off x="3894075" y="3728100"/>
            <a:ext cx="3019775" cy="458969"/>
          </a:xfrm>
          <a:custGeom>
            <a:rect b="b" l="l" r="r" t="t"/>
            <a:pathLst>
              <a:path extrusionOk="0" h="27170" w="120791">
                <a:moveTo>
                  <a:pt x="64324" y="0"/>
                </a:moveTo>
                <a:cubicBezTo>
                  <a:pt x="72943" y="3048"/>
                  <a:pt x="107942" y="13769"/>
                  <a:pt x="116035" y="18288"/>
                </a:cubicBezTo>
                <a:cubicBezTo>
                  <a:pt x="124128" y="22808"/>
                  <a:pt x="120554" y="27327"/>
                  <a:pt x="112881" y="27117"/>
                </a:cubicBezTo>
                <a:cubicBezTo>
                  <a:pt x="105208" y="26907"/>
                  <a:pt x="88813" y="20916"/>
                  <a:pt x="69999" y="17027"/>
                </a:cubicBezTo>
                <a:cubicBezTo>
                  <a:pt x="51186" y="13138"/>
                  <a:pt x="11667" y="5991"/>
                  <a:pt x="0" y="3784"/>
                </a:cubicBezTo>
              </a:path>
            </a:pathLst>
          </a:custGeom>
          <a:noFill/>
          <a:ln cap="flat" cmpd="sng" w="19050">
            <a:solidFill>
              <a:srgbClr val="1155CC"/>
            </a:solidFill>
            <a:prstDash val="solid"/>
            <a:round/>
            <a:headEnd len="med" w="med" type="none"/>
            <a:tailEnd len="med" w="med" type="triangle"/>
          </a:ln>
        </p:spPr>
      </p:sp>
      <p:sp>
        <p:nvSpPr>
          <p:cNvPr id="308" name="Google Shape;308;p23"/>
          <p:cNvSpPr txBox="1"/>
          <p:nvPr/>
        </p:nvSpPr>
        <p:spPr>
          <a:xfrm flipH="1">
            <a:off x="6047300" y="3527700"/>
            <a:ext cx="503100" cy="3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10</a:t>
            </a:r>
            <a:r>
              <a:rPr b="1" lang="en">
                <a:solidFill>
                  <a:srgbClr val="0000FF"/>
                </a:solidFill>
              </a:rPr>
              <a:t>*</a:t>
            </a:r>
            <a:endParaRPr b="1">
              <a:solidFill>
                <a:srgbClr val="0000FF"/>
              </a:solidFill>
            </a:endParaRPr>
          </a:p>
        </p:txBody>
      </p:sp>
      <p:sp>
        <p:nvSpPr>
          <p:cNvPr id="309" name="Google Shape;309;p23"/>
          <p:cNvSpPr/>
          <p:nvPr/>
        </p:nvSpPr>
        <p:spPr>
          <a:xfrm>
            <a:off x="4719500" y="3921975"/>
            <a:ext cx="987552" cy="630936"/>
          </a:xfrm>
          <a:prstGeom prst="flowChartMagneticDisk">
            <a:avLst/>
          </a:prstGeom>
          <a:solidFill>
            <a:srgbClr val="E6EDFB"/>
          </a:solidFill>
          <a:ln cap="flat" cmpd="sng" w="9525">
            <a:solidFill>
              <a:srgbClr val="A4C2F4"/>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IP  </a:t>
            </a:r>
            <a:br>
              <a:rPr lang="en" sz="1200"/>
            </a:br>
            <a:r>
              <a:rPr lang="en" sz="1200"/>
              <a:t> </a:t>
            </a:r>
            <a:r>
              <a:rPr lang="en" sz="1000"/>
              <a:t>(Step 2, 5, 8)</a:t>
            </a:r>
            <a:endParaRPr sz="1000"/>
          </a:p>
        </p:txBody>
      </p:sp>
      <p:sp>
        <p:nvSpPr>
          <p:cNvPr id="310" name="Google Shape;310;p23"/>
          <p:cNvSpPr/>
          <p:nvPr/>
        </p:nvSpPr>
        <p:spPr>
          <a:xfrm>
            <a:off x="174475" y="2556275"/>
            <a:ext cx="918200" cy="612648"/>
          </a:xfrm>
          <a:prstGeom prst="flowChartMagneticDisk">
            <a:avLst/>
          </a:prstGeom>
          <a:solidFill>
            <a:srgbClr val="B6D7A8"/>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t>Users IP </a:t>
            </a:r>
            <a:r>
              <a:rPr lang="en" sz="1000"/>
              <a:t>(Step 1)</a:t>
            </a:r>
            <a:endParaRPr sz="1000"/>
          </a:p>
        </p:txBody>
      </p:sp>
      <p:sp>
        <p:nvSpPr>
          <p:cNvPr id="311" name="Google Shape;311;p23"/>
          <p:cNvSpPr txBox="1"/>
          <p:nvPr/>
        </p:nvSpPr>
        <p:spPr>
          <a:xfrm>
            <a:off x="4610600" y="663325"/>
            <a:ext cx="1685100" cy="8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78D8"/>
                </a:solidFill>
              </a:rPr>
              <a:t>Seamless Access</a:t>
            </a:r>
            <a:endParaRPr>
              <a:solidFill>
                <a:srgbClr val="3C78D8"/>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5" name="Shape 315"/>
        <p:cNvGrpSpPr/>
        <p:nvPr/>
      </p:nvGrpSpPr>
      <p:grpSpPr>
        <a:xfrm>
          <a:off x="0" y="0"/>
          <a:ext cx="0" cy="0"/>
          <a:chOff x="0" y="0"/>
          <a:chExt cx="0" cy="0"/>
        </a:xfrm>
      </p:grpSpPr>
      <p:sp>
        <p:nvSpPr>
          <p:cNvPr id="316" name="Google Shape;316;p24"/>
          <p:cNvSpPr/>
          <p:nvPr/>
        </p:nvSpPr>
        <p:spPr>
          <a:xfrm>
            <a:off x="4739600" y="2725625"/>
            <a:ext cx="1158300" cy="12705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Fastly CDN </a:t>
            </a:r>
            <a:endParaRPr/>
          </a:p>
          <a:p>
            <a:pPr indent="0" lvl="0" marL="0" marR="0" rtl="0" algn="ctr">
              <a:lnSpc>
                <a:spcPct val="100000"/>
              </a:lnSpc>
              <a:spcBef>
                <a:spcPts val="500"/>
              </a:spcBef>
              <a:spcAft>
                <a:spcPts val="0"/>
              </a:spcAft>
              <a:buNone/>
            </a:pPr>
            <a:r>
              <a:rPr lang="en" sz="1000"/>
              <a:t>service.seamlessaccess.org</a:t>
            </a:r>
            <a:endParaRPr sz="1000"/>
          </a:p>
          <a:p>
            <a:pPr indent="0" lvl="0" marL="0" marR="0" rtl="0" algn="ctr">
              <a:lnSpc>
                <a:spcPct val="100000"/>
              </a:lnSpc>
              <a:spcBef>
                <a:spcPts val="700"/>
              </a:spcBef>
              <a:spcAft>
                <a:spcPts val="0"/>
              </a:spcAft>
              <a:buNone/>
            </a:pPr>
            <a:r>
              <a:rPr lang="en" sz="1000"/>
              <a:t>md.seamless</a:t>
            </a:r>
            <a:br>
              <a:rPr lang="en" sz="1000"/>
            </a:br>
            <a:r>
              <a:rPr lang="en" sz="1000"/>
              <a:t>access.org</a:t>
            </a:r>
            <a:endParaRPr sz="1000"/>
          </a:p>
        </p:txBody>
      </p:sp>
      <p:sp>
        <p:nvSpPr>
          <p:cNvPr id="317" name="Google Shape;317;p24"/>
          <p:cNvSpPr/>
          <p:nvPr/>
        </p:nvSpPr>
        <p:spPr>
          <a:xfrm>
            <a:off x="6333953" y="240477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Pages</a:t>
            </a:r>
            <a:endParaRPr/>
          </a:p>
          <a:p>
            <a:pPr indent="0" lvl="0" marL="0" rtl="0" algn="ctr">
              <a:spcBef>
                <a:spcPts val="500"/>
              </a:spcBef>
              <a:spcAft>
                <a:spcPts val="0"/>
              </a:spcAft>
              <a:buNone/>
            </a:pPr>
            <a:r>
              <a:rPr lang="en" sz="1000"/>
              <a:t>http://seamlessaccess.</a:t>
            </a:r>
            <a:endParaRPr sz="1000"/>
          </a:p>
          <a:p>
            <a:pPr indent="0" lvl="0" marL="0" rtl="0" algn="ctr">
              <a:spcBef>
                <a:spcPts val="0"/>
              </a:spcBef>
              <a:spcAft>
                <a:spcPts val="0"/>
              </a:spcAft>
              <a:buNone/>
            </a:pPr>
            <a:r>
              <a:rPr lang="en" sz="1000"/>
              <a:t>github.io/</a:t>
            </a:r>
            <a:endParaRPr sz="1000"/>
          </a:p>
          <a:p>
            <a:pPr indent="0" lvl="0" marL="0" rtl="0" algn="ctr">
              <a:spcBef>
                <a:spcPts val="0"/>
              </a:spcBef>
              <a:spcAft>
                <a:spcPts val="0"/>
              </a:spcAft>
              <a:buNone/>
            </a:pPr>
            <a:r>
              <a:rPr lang="en" sz="1000"/>
              <a:t>origin-service</a:t>
            </a:r>
            <a:endParaRPr sz="1000"/>
          </a:p>
        </p:txBody>
      </p:sp>
      <p:sp>
        <p:nvSpPr>
          <p:cNvPr id="318" name="Google Shape;318;p24"/>
          <p:cNvSpPr/>
          <p:nvPr/>
        </p:nvSpPr>
        <p:spPr>
          <a:xfrm>
            <a:off x="6333953" y="73952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Repository</a:t>
            </a:r>
            <a:endParaRPr/>
          </a:p>
          <a:p>
            <a:pPr indent="0" lvl="0" marL="0" rtl="0" algn="ctr">
              <a:spcBef>
                <a:spcPts val="500"/>
              </a:spcBef>
              <a:spcAft>
                <a:spcPts val="0"/>
              </a:spcAft>
              <a:buNone/>
            </a:pPr>
            <a:r>
              <a:rPr lang="en" sz="1000"/>
              <a:t>http://github.com/</a:t>
            </a:r>
            <a:br>
              <a:rPr lang="en" sz="1000"/>
            </a:br>
            <a:r>
              <a:rPr lang="en" sz="1000"/>
              <a:t>seamlessaccess/</a:t>
            </a:r>
            <a:endParaRPr sz="1000"/>
          </a:p>
          <a:p>
            <a:pPr indent="0" lvl="0" marL="0" rtl="0" algn="ctr">
              <a:spcBef>
                <a:spcPts val="0"/>
              </a:spcBef>
              <a:spcAft>
                <a:spcPts val="0"/>
              </a:spcAft>
              <a:buNone/>
            </a:pPr>
            <a:r>
              <a:rPr lang="en" sz="1000"/>
              <a:t>origin-service</a:t>
            </a:r>
            <a:endParaRPr sz="1000"/>
          </a:p>
        </p:txBody>
      </p:sp>
      <p:sp>
        <p:nvSpPr>
          <p:cNvPr id="319" name="Google Shape;319;p24"/>
          <p:cNvSpPr/>
          <p:nvPr/>
        </p:nvSpPr>
        <p:spPr>
          <a:xfrm>
            <a:off x="4572000" y="663325"/>
            <a:ext cx="4513500" cy="4292400"/>
          </a:xfrm>
          <a:prstGeom prst="rect">
            <a:avLst/>
          </a:prstGeom>
          <a:noFill/>
          <a:ln cap="flat" cmpd="sng" w="9525">
            <a:solidFill>
              <a:srgbClr val="3C78D8"/>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0" name="Google Shape;320;p24"/>
          <p:cNvGrpSpPr/>
          <p:nvPr/>
        </p:nvGrpSpPr>
        <p:grpSpPr>
          <a:xfrm>
            <a:off x="1672536" y="2524097"/>
            <a:ext cx="2487205" cy="1719876"/>
            <a:chOff x="2281775" y="2752650"/>
            <a:chExt cx="1851150" cy="1270500"/>
          </a:xfrm>
        </p:grpSpPr>
        <p:sp>
          <p:nvSpPr>
            <p:cNvPr id="321" name="Google Shape;321;p24"/>
            <p:cNvSpPr/>
            <p:nvPr/>
          </p:nvSpPr>
          <p:spPr>
            <a:xfrm>
              <a:off x="2281775" y="2752650"/>
              <a:ext cx="1851000" cy="1270500"/>
            </a:xfrm>
            <a:prstGeom prst="roundRect">
              <a:avLst>
                <a:gd fmla="val 8604" name="adj"/>
              </a:avLst>
            </a:prstGeom>
            <a:noFill/>
            <a:ln cap="flat" cmpd="sng" w="19050">
              <a:solidFill>
                <a:srgbClr val="F9CB9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22" name="Google Shape;322;p24"/>
            <p:cNvCxnSpPr/>
            <p:nvPr/>
          </p:nvCxnSpPr>
          <p:spPr>
            <a:xfrm rot="10800000">
              <a:off x="2297825" y="2960100"/>
              <a:ext cx="1835100" cy="0"/>
            </a:xfrm>
            <a:prstGeom prst="straightConnector1">
              <a:avLst/>
            </a:prstGeom>
            <a:noFill/>
            <a:ln cap="flat" cmpd="sng" w="19050">
              <a:solidFill>
                <a:srgbClr val="F9CB9C"/>
              </a:solidFill>
              <a:prstDash val="solid"/>
              <a:round/>
              <a:headEnd len="med" w="med" type="none"/>
              <a:tailEnd len="med" w="med" type="none"/>
            </a:ln>
          </p:spPr>
        </p:cxnSp>
        <p:sp>
          <p:nvSpPr>
            <p:cNvPr id="323" name="Google Shape;323;p24"/>
            <p:cNvSpPr/>
            <p:nvPr/>
          </p:nvSpPr>
          <p:spPr>
            <a:xfrm>
              <a:off x="24017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24"/>
            <p:cNvSpPr/>
            <p:nvPr/>
          </p:nvSpPr>
          <p:spPr>
            <a:xfrm>
              <a:off x="25541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24"/>
            <p:cNvSpPr/>
            <p:nvPr/>
          </p:nvSpPr>
          <p:spPr>
            <a:xfrm>
              <a:off x="27065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6" name="Google Shape;326;p24"/>
          <p:cNvSpPr txBox="1"/>
          <p:nvPr>
            <p:ph type="title"/>
          </p:nvPr>
        </p:nvSpPr>
        <p:spPr>
          <a:xfrm>
            <a:off x="0" y="0"/>
            <a:ext cx="6075000" cy="7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3C78D8"/>
                </a:solidFill>
              </a:rPr>
              <a:t>Standard</a:t>
            </a:r>
            <a:r>
              <a:rPr b="1" lang="en" sz="1800">
                <a:solidFill>
                  <a:srgbClr val="3C78D8"/>
                </a:solidFill>
              </a:rPr>
              <a:t> Integration, no previous persistence</a:t>
            </a:r>
            <a:endParaRPr b="1" sz="1800">
              <a:solidFill>
                <a:srgbClr val="3C78D8"/>
              </a:solidFill>
            </a:endParaRPr>
          </a:p>
          <a:p>
            <a:pPr indent="0" lvl="0" marL="0" rtl="0" algn="l">
              <a:spcBef>
                <a:spcPts val="0"/>
              </a:spcBef>
              <a:spcAft>
                <a:spcPts val="0"/>
              </a:spcAft>
              <a:buNone/>
            </a:pPr>
            <a:r>
              <a:rPr b="1" lang="en" sz="1400">
                <a:solidFill>
                  <a:srgbClr val="3C78D8"/>
                </a:solidFill>
              </a:rPr>
              <a:t>Phase 3 - Discovery Service - Choosing the IdP </a:t>
            </a:r>
            <a:r>
              <a:rPr b="1" lang="en" sz="1800">
                <a:solidFill>
                  <a:srgbClr val="3C78D8"/>
                </a:solidFill>
              </a:rPr>
              <a:t> </a:t>
            </a:r>
            <a:endParaRPr b="1" sz="1800">
              <a:solidFill>
                <a:srgbClr val="3C78D8"/>
              </a:solidFill>
            </a:endParaRPr>
          </a:p>
        </p:txBody>
      </p:sp>
      <p:sp>
        <p:nvSpPr>
          <p:cNvPr id="327" name="Google Shape;327;p24"/>
          <p:cNvSpPr/>
          <p:nvPr/>
        </p:nvSpPr>
        <p:spPr>
          <a:xfrm>
            <a:off x="325425" y="1590750"/>
            <a:ext cx="1079100" cy="1092900"/>
          </a:xfrm>
          <a:prstGeom prst="rect">
            <a:avLst/>
          </a:prstGeom>
          <a:solidFill>
            <a:srgbClr val="D9EAD3"/>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Service Provider</a:t>
            </a:r>
            <a:endParaRPr/>
          </a:p>
        </p:txBody>
      </p:sp>
      <p:sp>
        <p:nvSpPr>
          <p:cNvPr id="328" name="Google Shape;328;p24"/>
          <p:cNvSpPr/>
          <p:nvPr/>
        </p:nvSpPr>
        <p:spPr>
          <a:xfrm>
            <a:off x="372825" y="3866475"/>
            <a:ext cx="1079100" cy="1092900"/>
          </a:xfrm>
          <a:prstGeom prst="rect">
            <a:avLst/>
          </a:prstGeom>
          <a:solidFill>
            <a:srgbClr val="D9D9D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Identity Provider</a:t>
            </a:r>
            <a:endParaRPr/>
          </a:p>
        </p:txBody>
      </p:sp>
      <p:sp>
        <p:nvSpPr>
          <p:cNvPr id="329" name="Google Shape;329;p24"/>
          <p:cNvSpPr/>
          <p:nvPr/>
        </p:nvSpPr>
        <p:spPr>
          <a:xfrm>
            <a:off x="6333950"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330" name="Google Shape;330;p24"/>
          <p:cNvSpPr/>
          <p:nvPr/>
        </p:nvSpPr>
        <p:spPr>
          <a:xfrm>
            <a:off x="6550403" y="1679975"/>
            <a:ext cx="1158300" cy="724800"/>
          </a:xfrm>
          <a:prstGeom prst="downArrow">
            <a:avLst>
              <a:gd fmla="val 60182" name="adj1"/>
              <a:gd fmla="val 36951" name="adj2"/>
            </a:avLst>
          </a:prstGeom>
          <a:noFill/>
          <a:ln cap="flat" cmpd="sng" w="9525">
            <a:solidFill>
              <a:srgbClr val="3C78D8"/>
            </a:solidFill>
            <a:prstDash val="solid"/>
            <a:round/>
            <a:headEnd len="sm" w="sm" type="none"/>
            <a:tailEnd len="sm" w="sm" type="none"/>
          </a:ln>
        </p:spPr>
        <p:txBody>
          <a:bodyPr anchorCtr="0" anchor="ctr" bIns="0" lIns="0" spcFirstLastPara="1" rIns="0" wrap="square" tIns="91425">
            <a:noAutofit/>
          </a:bodyPr>
          <a:lstStyle/>
          <a:p>
            <a:pPr indent="0" lvl="0" marL="0" rtl="0" algn="ctr">
              <a:spcBef>
                <a:spcPts val="0"/>
              </a:spcBef>
              <a:spcAft>
                <a:spcPts val="0"/>
              </a:spcAft>
              <a:buNone/>
            </a:pPr>
            <a:r>
              <a:rPr lang="en" sz="1200"/>
              <a:t>Publishes out of band</a:t>
            </a:r>
            <a:endParaRPr sz="1200"/>
          </a:p>
        </p:txBody>
      </p:sp>
      <p:sp>
        <p:nvSpPr>
          <p:cNvPr id="331" name="Google Shape;331;p24"/>
          <p:cNvSpPr/>
          <p:nvPr/>
        </p:nvSpPr>
        <p:spPr>
          <a:xfrm>
            <a:off x="6994286"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332" name="Google Shape;332;p24"/>
          <p:cNvSpPr/>
          <p:nvPr/>
        </p:nvSpPr>
        <p:spPr>
          <a:xfrm>
            <a:off x="7654621"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333" name="Google Shape;333;p24"/>
          <p:cNvSpPr/>
          <p:nvPr/>
        </p:nvSpPr>
        <p:spPr>
          <a:xfrm>
            <a:off x="8314957"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pic>
        <p:nvPicPr>
          <p:cNvPr id="334" name="Google Shape;334;p24"/>
          <p:cNvPicPr preferRelativeResize="0"/>
          <p:nvPr/>
        </p:nvPicPr>
        <p:blipFill>
          <a:blip r:embed="rId3">
            <a:alphaModFix/>
          </a:blip>
          <a:stretch>
            <a:fillRect/>
          </a:stretch>
        </p:blipFill>
        <p:spPr>
          <a:xfrm>
            <a:off x="3319125" y="3885350"/>
            <a:ext cx="704088" cy="704088"/>
          </a:xfrm>
          <a:prstGeom prst="rect">
            <a:avLst/>
          </a:prstGeom>
          <a:noFill/>
          <a:ln>
            <a:noFill/>
          </a:ln>
        </p:spPr>
      </p:pic>
      <p:sp>
        <p:nvSpPr>
          <p:cNvPr id="335" name="Google Shape;335;p24"/>
          <p:cNvSpPr txBox="1"/>
          <p:nvPr/>
        </p:nvSpPr>
        <p:spPr>
          <a:xfrm flipH="1">
            <a:off x="5894900" y="2308500"/>
            <a:ext cx="287700" cy="3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a:solidFill>
                <a:srgbClr val="0000FF"/>
              </a:solidFill>
            </a:endParaRPr>
          </a:p>
        </p:txBody>
      </p:sp>
      <p:sp>
        <p:nvSpPr>
          <p:cNvPr id="336" name="Google Shape;336;p24"/>
          <p:cNvSpPr txBox="1"/>
          <p:nvPr/>
        </p:nvSpPr>
        <p:spPr>
          <a:xfrm>
            <a:off x="3395875" y="2788950"/>
            <a:ext cx="450600" cy="33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155CC"/>
                </a:solidFill>
              </a:rPr>
              <a:t>12</a:t>
            </a:r>
            <a:endParaRPr b="1">
              <a:solidFill>
                <a:srgbClr val="1155CC"/>
              </a:solidFill>
            </a:endParaRPr>
          </a:p>
        </p:txBody>
      </p:sp>
      <p:sp>
        <p:nvSpPr>
          <p:cNvPr id="337" name="Google Shape;337;p24"/>
          <p:cNvSpPr txBox="1"/>
          <p:nvPr/>
        </p:nvSpPr>
        <p:spPr>
          <a:xfrm flipH="1">
            <a:off x="1790750" y="3674175"/>
            <a:ext cx="411600" cy="33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10</a:t>
            </a:r>
            <a:endParaRPr b="1">
              <a:solidFill>
                <a:srgbClr val="0000FF"/>
              </a:solidFill>
            </a:endParaRPr>
          </a:p>
        </p:txBody>
      </p:sp>
      <p:pic>
        <p:nvPicPr>
          <p:cNvPr id="338" name="Google Shape;338;p24"/>
          <p:cNvPicPr preferRelativeResize="0"/>
          <p:nvPr/>
        </p:nvPicPr>
        <p:blipFill>
          <a:blip r:embed="rId4">
            <a:alphaModFix/>
          </a:blip>
          <a:stretch>
            <a:fillRect/>
          </a:stretch>
        </p:blipFill>
        <p:spPr>
          <a:xfrm>
            <a:off x="1804675" y="2833075"/>
            <a:ext cx="1591200" cy="1327787"/>
          </a:xfrm>
          <a:prstGeom prst="rect">
            <a:avLst/>
          </a:prstGeom>
          <a:noFill/>
          <a:ln cap="flat" cmpd="sng" w="9525">
            <a:solidFill>
              <a:srgbClr val="6D9EEB"/>
            </a:solidFill>
            <a:prstDash val="solid"/>
            <a:round/>
            <a:headEnd len="sm" w="sm" type="none"/>
            <a:tailEnd len="sm" w="sm" type="none"/>
          </a:ln>
        </p:spPr>
      </p:pic>
      <p:cxnSp>
        <p:nvCxnSpPr>
          <p:cNvPr id="339" name="Google Shape;339;p24"/>
          <p:cNvCxnSpPr>
            <a:stCxn id="340" idx="2"/>
          </p:cNvCxnSpPr>
          <p:nvPr/>
        </p:nvCxnSpPr>
        <p:spPr>
          <a:xfrm rot="10800000">
            <a:off x="2727575" y="3673275"/>
            <a:ext cx="853500" cy="193200"/>
          </a:xfrm>
          <a:prstGeom prst="straightConnector1">
            <a:avLst/>
          </a:prstGeom>
          <a:noFill/>
          <a:ln cap="flat" cmpd="sng" w="19050">
            <a:solidFill>
              <a:srgbClr val="FF9900"/>
            </a:solidFill>
            <a:prstDash val="solid"/>
            <a:round/>
            <a:headEnd len="med" w="med" type="none"/>
            <a:tailEnd len="med" w="med" type="triangle"/>
          </a:ln>
        </p:spPr>
      </p:cxnSp>
      <p:sp>
        <p:nvSpPr>
          <p:cNvPr id="340" name="Google Shape;340;p24"/>
          <p:cNvSpPr txBox="1"/>
          <p:nvPr/>
        </p:nvSpPr>
        <p:spPr>
          <a:xfrm>
            <a:off x="3375275" y="3555375"/>
            <a:ext cx="4116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9900"/>
                </a:solidFill>
              </a:rPr>
              <a:t>13</a:t>
            </a:r>
            <a:endParaRPr b="1">
              <a:solidFill>
                <a:srgbClr val="FF9900"/>
              </a:solidFill>
            </a:endParaRPr>
          </a:p>
        </p:txBody>
      </p:sp>
      <p:sp>
        <p:nvSpPr>
          <p:cNvPr id="341" name="Google Shape;341;p24"/>
          <p:cNvSpPr/>
          <p:nvPr/>
        </p:nvSpPr>
        <p:spPr>
          <a:xfrm>
            <a:off x="2646750" y="1571326"/>
            <a:ext cx="1581912" cy="1042416"/>
          </a:xfrm>
          <a:prstGeom prst="flowChartMagneticDisk">
            <a:avLst/>
          </a:prstGeom>
          <a:solidFill>
            <a:srgbClr val="FCF2E7"/>
          </a:solidFill>
          <a:ln cap="flat" cmpd="sng" w="9525">
            <a:solidFill>
              <a:srgbClr val="F9CB9C"/>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Institution</a:t>
            </a:r>
            <a:endParaRPr sz="1200"/>
          </a:p>
          <a:p>
            <a:pPr indent="0" lvl="0" marL="0" rtl="0" algn="l">
              <a:spcBef>
                <a:spcPts val="0"/>
              </a:spcBef>
              <a:spcAft>
                <a:spcPts val="0"/>
              </a:spcAft>
              <a:buNone/>
            </a:pPr>
            <a:r>
              <a:rPr lang="en" sz="1200"/>
              <a:t> (</a:t>
            </a:r>
            <a:r>
              <a:rPr lang="en" sz="1000"/>
              <a:t>title, description, entityID,   type, domain, icon, MDQ Id)</a:t>
            </a:r>
            <a:endParaRPr sz="1000"/>
          </a:p>
          <a:p>
            <a:pPr indent="0" lvl="0" marL="0" rtl="0" algn="l">
              <a:spcBef>
                <a:spcPts val="0"/>
              </a:spcBef>
              <a:spcAft>
                <a:spcPts val="0"/>
              </a:spcAft>
              <a:buNone/>
            </a:pPr>
            <a:r>
              <a:rPr lang="en" sz="1000"/>
              <a:t> (Step 12)</a:t>
            </a:r>
            <a:endParaRPr sz="1000"/>
          </a:p>
        </p:txBody>
      </p:sp>
      <p:sp>
        <p:nvSpPr>
          <p:cNvPr id="342" name="Google Shape;342;p24"/>
          <p:cNvSpPr/>
          <p:nvPr/>
        </p:nvSpPr>
        <p:spPr>
          <a:xfrm>
            <a:off x="4719500" y="3921975"/>
            <a:ext cx="987552" cy="630936"/>
          </a:xfrm>
          <a:prstGeom prst="flowChartMagneticDisk">
            <a:avLst/>
          </a:prstGeom>
          <a:solidFill>
            <a:srgbClr val="E6EDFB"/>
          </a:solidFill>
          <a:ln cap="flat" cmpd="sng" w="9525">
            <a:solidFill>
              <a:srgbClr val="A4C2F4"/>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IP  </a:t>
            </a:r>
            <a:br>
              <a:rPr lang="en" sz="1200"/>
            </a:br>
            <a:r>
              <a:rPr lang="en" sz="1200"/>
              <a:t> </a:t>
            </a:r>
            <a:r>
              <a:rPr lang="en" sz="1000"/>
              <a:t>(Step 2, 5, 8)</a:t>
            </a:r>
            <a:endParaRPr sz="1000"/>
          </a:p>
        </p:txBody>
      </p:sp>
      <p:sp>
        <p:nvSpPr>
          <p:cNvPr id="343" name="Google Shape;343;p24"/>
          <p:cNvSpPr/>
          <p:nvPr/>
        </p:nvSpPr>
        <p:spPr>
          <a:xfrm>
            <a:off x="174475" y="2556275"/>
            <a:ext cx="918200" cy="612648"/>
          </a:xfrm>
          <a:prstGeom prst="flowChartMagneticDisk">
            <a:avLst/>
          </a:prstGeom>
          <a:solidFill>
            <a:srgbClr val="B6D7A8"/>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t>Users IP </a:t>
            </a:r>
            <a:r>
              <a:rPr lang="en" sz="1000"/>
              <a:t>(Step 1)</a:t>
            </a:r>
            <a:endParaRPr sz="1000"/>
          </a:p>
        </p:txBody>
      </p:sp>
      <p:sp>
        <p:nvSpPr>
          <p:cNvPr id="344" name="Google Shape;344;p24"/>
          <p:cNvSpPr txBox="1"/>
          <p:nvPr/>
        </p:nvSpPr>
        <p:spPr>
          <a:xfrm>
            <a:off x="4610600" y="663325"/>
            <a:ext cx="1685100" cy="8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78D8"/>
                </a:solidFill>
              </a:rPr>
              <a:t>Seamless Access</a:t>
            </a:r>
            <a:endParaRPr>
              <a:solidFill>
                <a:srgbClr val="3C78D8"/>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8" name="Shape 348"/>
        <p:cNvGrpSpPr/>
        <p:nvPr/>
      </p:nvGrpSpPr>
      <p:grpSpPr>
        <a:xfrm>
          <a:off x="0" y="0"/>
          <a:ext cx="0" cy="0"/>
          <a:chOff x="0" y="0"/>
          <a:chExt cx="0" cy="0"/>
        </a:xfrm>
      </p:grpSpPr>
      <p:sp>
        <p:nvSpPr>
          <p:cNvPr id="349" name="Google Shape;349;p25"/>
          <p:cNvSpPr/>
          <p:nvPr/>
        </p:nvSpPr>
        <p:spPr>
          <a:xfrm>
            <a:off x="4739600" y="2725625"/>
            <a:ext cx="1158300" cy="12705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Fastly CDN </a:t>
            </a:r>
            <a:endParaRPr/>
          </a:p>
          <a:p>
            <a:pPr indent="0" lvl="0" marL="0" marR="0" rtl="0" algn="ctr">
              <a:lnSpc>
                <a:spcPct val="100000"/>
              </a:lnSpc>
              <a:spcBef>
                <a:spcPts val="500"/>
              </a:spcBef>
              <a:spcAft>
                <a:spcPts val="0"/>
              </a:spcAft>
              <a:buNone/>
            </a:pPr>
            <a:r>
              <a:rPr lang="en" sz="1000"/>
              <a:t>service.seamlessaccess.org</a:t>
            </a:r>
            <a:endParaRPr sz="1000"/>
          </a:p>
          <a:p>
            <a:pPr indent="0" lvl="0" marL="0" marR="0" rtl="0" algn="ctr">
              <a:lnSpc>
                <a:spcPct val="100000"/>
              </a:lnSpc>
              <a:spcBef>
                <a:spcPts val="700"/>
              </a:spcBef>
              <a:spcAft>
                <a:spcPts val="0"/>
              </a:spcAft>
              <a:buNone/>
            </a:pPr>
            <a:r>
              <a:rPr lang="en" sz="1000"/>
              <a:t>md.seamless</a:t>
            </a:r>
            <a:br>
              <a:rPr lang="en" sz="1000"/>
            </a:br>
            <a:r>
              <a:rPr lang="en" sz="1000"/>
              <a:t>access.org</a:t>
            </a:r>
            <a:endParaRPr sz="1000"/>
          </a:p>
        </p:txBody>
      </p:sp>
      <p:sp>
        <p:nvSpPr>
          <p:cNvPr id="350" name="Google Shape;350;p25"/>
          <p:cNvSpPr/>
          <p:nvPr/>
        </p:nvSpPr>
        <p:spPr>
          <a:xfrm>
            <a:off x="6333953" y="240477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Pages</a:t>
            </a:r>
            <a:endParaRPr/>
          </a:p>
          <a:p>
            <a:pPr indent="0" lvl="0" marL="0" rtl="0" algn="ctr">
              <a:spcBef>
                <a:spcPts val="500"/>
              </a:spcBef>
              <a:spcAft>
                <a:spcPts val="0"/>
              </a:spcAft>
              <a:buNone/>
            </a:pPr>
            <a:r>
              <a:rPr lang="en" sz="1000"/>
              <a:t>http://seamlessaccess.</a:t>
            </a:r>
            <a:endParaRPr sz="1000"/>
          </a:p>
          <a:p>
            <a:pPr indent="0" lvl="0" marL="0" rtl="0" algn="ctr">
              <a:spcBef>
                <a:spcPts val="0"/>
              </a:spcBef>
              <a:spcAft>
                <a:spcPts val="0"/>
              </a:spcAft>
              <a:buNone/>
            </a:pPr>
            <a:r>
              <a:rPr lang="en" sz="1000"/>
              <a:t>github.io/</a:t>
            </a:r>
            <a:endParaRPr sz="1000"/>
          </a:p>
          <a:p>
            <a:pPr indent="0" lvl="0" marL="0" rtl="0" algn="ctr">
              <a:spcBef>
                <a:spcPts val="0"/>
              </a:spcBef>
              <a:spcAft>
                <a:spcPts val="0"/>
              </a:spcAft>
              <a:buNone/>
            </a:pPr>
            <a:r>
              <a:rPr lang="en" sz="1000"/>
              <a:t>origin-service</a:t>
            </a:r>
            <a:endParaRPr sz="1000"/>
          </a:p>
        </p:txBody>
      </p:sp>
      <p:sp>
        <p:nvSpPr>
          <p:cNvPr id="351" name="Google Shape;351;p25"/>
          <p:cNvSpPr/>
          <p:nvPr/>
        </p:nvSpPr>
        <p:spPr>
          <a:xfrm>
            <a:off x="6333953" y="73952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Repository</a:t>
            </a:r>
            <a:endParaRPr/>
          </a:p>
          <a:p>
            <a:pPr indent="0" lvl="0" marL="0" rtl="0" algn="ctr">
              <a:spcBef>
                <a:spcPts val="500"/>
              </a:spcBef>
              <a:spcAft>
                <a:spcPts val="0"/>
              </a:spcAft>
              <a:buNone/>
            </a:pPr>
            <a:r>
              <a:rPr lang="en" sz="1000"/>
              <a:t>http://github.com/</a:t>
            </a:r>
            <a:br>
              <a:rPr lang="en" sz="1000"/>
            </a:br>
            <a:r>
              <a:rPr lang="en" sz="1000"/>
              <a:t>seamlessaccess/</a:t>
            </a:r>
            <a:endParaRPr sz="1000"/>
          </a:p>
          <a:p>
            <a:pPr indent="0" lvl="0" marL="0" rtl="0" algn="ctr">
              <a:spcBef>
                <a:spcPts val="0"/>
              </a:spcBef>
              <a:spcAft>
                <a:spcPts val="0"/>
              </a:spcAft>
              <a:buNone/>
            </a:pPr>
            <a:r>
              <a:rPr lang="en" sz="1000"/>
              <a:t>origin-service</a:t>
            </a:r>
            <a:endParaRPr sz="1000"/>
          </a:p>
        </p:txBody>
      </p:sp>
      <p:grpSp>
        <p:nvGrpSpPr>
          <p:cNvPr id="352" name="Google Shape;352;p25"/>
          <p:cNvGrpSpPr/>
          <p:nvPr/>
        </p:nvGrpSpPr>
        <p:grpSpPr>
          <a:xfrm>
            <a:off x="1672536" y="2524097"/>
            <a:ext cx="2487205" cy="1719876"/>
            <a:chOff x="2281775" y="2752650"/>
            <a:chExt cx="1851150" cy="1270500"/>
          </a:xfrm>
        </p:grpSpPr>
        <p:sp>
          <p:nvSpPr>
            <p:cNvPr id="353" name="Google Shape;353;p25"/>
            <p:cNvSpPr/>
            <p:nvPr/>
          </p:nvSpPr>
          <p:spPr>
            <a:xfrm>
              <a:off x="2281775" y="2752650"/>
              <a:ext cx="1851000" cy="1270500"/>
            </a:xfrm>
            <a:prstGeom prst="roundRect">
              <a:avLst>
                <a:gd fmla="val 8604" name="adj"/>
              </a:avLst>
            </a:prstGeom>
            <a:noFill/>
            <a:ln cap="flat" cmpd="sng" w="19050">
              <a:solidFill>
                <a:srgbClr val="F9CB9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54" name="Google Shape;354;p25"/>
            <p:cNvCxnSpPr/>
            <p:nvPr/>
          </p:nvCxnSpPr>
          <p:spPr>
            <a:xfrm rot="10800000">
              <a:off x="2297825" y="2960100"/>
              <a:ext cx="1835100" cy="0"/>
            </a:xfrm>
            <a:prstGeom prst="straightConnector1">
              <a:avLst/>
            </a:prstGeom>
            <a:noFill/>
            <a:ln cap="flat" cmpd="sng" w="19050">
              <a:solidFill>
                <a:srgbClr val="F9CB9C"/>
              </a:solidFill>
              <a:prstDash val="solid"/>
              <a:round/>
              <a:headEnd len="med" w="med" type="none"/>
              <a:tailEnd len="med" w="med" type="none"/>
            </a:ln>
          </p:spPr>
        </p:cxnSp>
        <p:sp>
          <p:nvSpPr>
            <p:cNvPr id="355" name="Google Shape;355;p25"/>
            <p:cNvSpPr/>
            <p:nvPr/>
          </p:nvSpPr>
          <p:spPr>
            <a:xfrm>
              <a:off x="24017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25"/>
            <p:cNvSpPr/>
            <p:nvPr/>
          </p:nvSpPr>
          <p:spPr>
            <a:xfrm>
              <a:off x="25541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25"/>
            <p:cNvSpPr/>
            <p:nvPr/>
          </p:nvSpPr>
          <p:spPr>
            <a:xfrm>
              <a:off x="27065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8" name="Google Shape;358;p25"/>
          <p:cNvSpPr/>
          <p:nvPr/>
        </p:nvSpPr>
        <p:spPr>
          <a:xfrm>
            <a:off x="4572000" y="663325"/>
            <a:ext cx="4513500" cy="4292400"/>
          </a:xfrm>
          <a:prstGeom prst="rect">
            <a:avLst/>
          </a:prstGeom>
          <a:noFill/>
          <a:ln cap="flat" cmpd="sng" w="9525">
            <a:solidFill>
              <a:srgbClr val="3C78D8"/>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25"/>
          <p:cNvSpPr txBox="1"/>
          <p:nvPr>
            <p:ph type="title"/>
          </p:nvPr>
        </p:nvSpPr>
        <p:spPr>
          <a:xfrm>
            <a:off x="0" y="0"/>
            <a:ext cx="7466400" cy="7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3C78D8"/>
                </a:solidFill>
              </a:rPr>
              <a:t>Standard</a:t>
            </a:r>
            <a:r>
              <a:rPr b="1" lang="en" sz="1800">
                <a:solidFill>
                  <a:srgbClr val="3C78D8"/>
                </a:solidFill>
              </a:rPr>
              <a:t> Integration, no previous persistence</a:t>
            </a:r>
            <a:endParaRPr b="1" sz="1800">
              <a:solidFill>
                <a:srgbClr val="3C78D8"/>
              </a:solidFill>
            </a:endParaRPr>
          </a:p>
          <a:p>
            <a:pPr indent="0" lvl="0" marL="0" rtl="0" algn="l">
              <a:spcBef>
                <a:spcPts val="0"/>
              </a:spcBef>
              <a:spcAft>
                <a:spcPts val="0"/>
              </a:spcAft>
              <a:buNone/>
            </a:pPr>
            <a:r>
              <a:rPr b="1" lang="en" sz="1400">
                <a:solidFill>
                  <a:srgbClr val="3C78D8"/>
                </a:solidFill>
              </a:rPr>
              <a:t>Phase 4 - SA Button and Persistence Service - Selecting the IdP for authentication </a:t>
            </a:r>
            <a:r>
              <a:rPr b="1" lang="en" sz="1800">
                <a:solidFill>
                  <a:srgbClr val="3C78D8"/>
                </a:solidFill>
              </a:rPr>
              <a:t> </a:t>
            </a:r>
            <a:endParaRPr b="1" sz="1800">
              <a:solidFill>
                <a:srgbClr val="3C78D8"/>
              </a:solidFill>
            </a:endParaRPr>
          </a:p>
        </p:txBody>
      </p:sp>
      <p:sp>
        <p:nvSpPr>
          <p:cNvPr id="360" name="Google Shape;360;p25"/>
          <p:cNvSpPr/>
          <p:nvPr/>
        </p:nvSpPr>
        <p:spPr>
          <a:xfrm>
            <a:off x="325425" y="1590750"/>
            <a:ext cx="1079100" cy="1092900"/>
          </a:xfrm>
          <a:prstGeom prst="rect">
            <a:avLst/>
          </a:prstGeom>
          <a:solidFill>
            <a:srgbClr val="D9EAD3"/>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Service Provider</a:t>
            </a:r>
            <a:endParaRPr/>
          </a:p>
        </p:txBody>
      </p:sp>
      <p:sp>
        <p:nvSpPr>
          <p:cNvPr id="361" name="Google Shape;361;p25"/>
          <p:cNvSpPr/>
          <p:nvPr/>
        </p:nvSpPr>
        <p:spPr>
          <a:xfrm>
            <a:off x="372825" y="3866475"/>
            <a:ext cx="1079100" cy="1092900"/>
          </a:xfrm>
          <a:prstGeom prst="rect">
            <a:avLst/>
          </a:prstGeom>
          <a:solidFill>
            <a:srgbClr val="D9D9D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Identity Provider</a:t>
            </a:r>
            <a:endParaRPr/>
          </a:p>
        </p:txBody>
      </p:sp>
      <p:sp>
        <p:nvSpPr>
          <p:cNvPr id="362" name="Google Shape;362;p25"/>
          <p:cNvSpPr/>
          <p:nvPr/>
        </p:nvSpPr>
        <p:spPr>
          <a:xfrm>
            <a:off x="6333950"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363" name="Google Shape;363;p25"/>
          <p:cNvSpPr/>
          <p:nvPr/>
        </p:nvSpPr>
        <p:spPr>
          <a:xfrm>
            <a:off x="6550403" y="1679975"/>
            <a:ext cx="1158300" cy="724800"/>
          </a:xfrm>
          <a:prstGeom prst="downArrow">
            <a:avLst>
              <a:gd fmla="val 60182" name="adj1"/>
              <a:gd fmla="val 36951" name="adj2"/>
            </a:avLst>
          </a:prstGeom>
          <a:noFill/>
          <a:ln cap="flat" cmpd="sng" w="9525">
            <a:solidFill>
              <a:srgbClr val="3C78D8"/>
            </a:solidFill>
            <a:prstDash val="solid"/>
            <a:round/>
            <a:headEnd len="sm" w="sm" type="none"/>
            <a:tailEnd len="sm" w="sm" type="none"/>
          </a:ln>
        </p:spPr>
        <p:txBody>
          <a:bodyPr anchorCtr="0" anchor="ctr" bIns="0" lIns="0" spcFirstLastPara="1" rIns="0" wrap="square" tIns="91425">
            <a:noAutofit/>
          </a:bodyPr>
          <a:lstStyle/>
          <a:p>
            <a:pPr indent="0" lvl="0" marL="0" rtl="0" algn="ctr">
              <a:spcBef>
                <a:spcPts val="0"/>
              </a:spcBef>
              <a:spcAft>
                <a:spcPts val="0"/>
              </a:spcAft>
              <a:buNone/>
            </a:pPr>
            <a:r>
              <a:rPr lang="en" sz="1200"/>
              <a:t>Publishes out of band</a:t>
            </a:r>
            <a:endParaRPr sz="1200"/>
          </a:p>
        </p:txBody>
      </p:sp>
      <p:sp>
        <p:nvSpPr>
          <p:cNvPr id="364" name="Google Shape;364;p25"/>
          <p:cNvSpPr/>
          <p:nvPr/>
        </p:nvSpPr>
        <p:spPr>
          <a:xfrm>
            <a:off x="6994286"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365" name="Google Shape;365;p25"/>
          <p:cNvSpPr/>
          <p:nvPr/>
        </p:nvSpPr>
        <p:spPr>
          <a:xfrm>
            <a:off x="7654621"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366" name="Google Shape;366;p25"/>
          <p:cNvSpPr/>
          <p:nvPr/>
        </p:nvSpPr>
        <p:spPr>
          <a:xfrm>
            <a:off x="8314957"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pic>
        <p:nvPicPr>
          <p:cNvPr id="367" name="Google Shape;367;p25"/>
          <p:cNvPicPr preferRelativeResize="0"/>
          <p:nvPr/>
        </p:nvPicPr>
        <p:blipFill>
          <a:blip r:embed="rId3">
            <a:alphaModFix/>
          </a:blip>
          <a:stretch>
            <a:fillRect/>
          </a:stretch>
        </p:blipFill>
        <p:spPr>
          <a:xfrm>
            <a:off x="3319125" y="3885350"/>
            <a:ext cx="704088" cy="704088"/>
          </a:xfrm>
          <a:prstGeom prst="rect">
            <a:avLst/>
          </a:prstGeom>
          <a:noFill/>
          <a:ln>
            <a:noFill/>
          </a:ln>
        </p:spPr>
      </p:pic>
      <p:sp>
        <p:nvSpPr>
          <p:cNvPr id="368" name="Google Shape;368;p25"/>
          <p:cNvSpPr txBox="1"/>
          <p:nvPr/>
        </p:nvSpPr>
        <p:spPr>
          <a:xfrm flipH="1">
            <a:off x="5894900" y="2308500"/>
            <a:ext cx="287700" cy="3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a:solidFill>
                <a:srgbClr val="0000FF"/>
              </a:solidFill>
            </a:endParaRPr>
          </a:p>
        </p:txBody>
      </p:sp>
      <p:pic>
        <p:nvPicPr>
          <p:cNvPr id="369" name="Google Shape;369;p25"/>
          <p:cNvPicPr preferRelativeResize="0"/>
          <p:nvPr/>
        </p:nvPicPr>
        <p:blipFill>
          <a:blip r:embed="rId4">
            <a:alphaModFix/>
          </a:blip>
          <a:stretch>
            <a:fillRect/>
          </a:stretch>
        </p:blipFill>
        <p:spPr>
          <a:xfrm>
            <a:off x="1922075" y="3049275"/>
            <a:ext cx="1814350" cy="623200"/>
          </a:xfrm>
          <a:prstGeom prst="rect">
            <a:avLst/>
          </a:prstGeom>
          <a:noFill/>
          <a:ln>
            <a:noFill/>
          </a:ln>
        </p:spPr>
      </p:pic>
      <p:cxnSp>
        <p:nvCxnSpPr>
          <p:cNvPr id="370" name="Google Shape;370;p25"/>
          <p:cNvCxnSpPr>
            <a:stCxn id="371" idx="2"/>
          </p:cNvCxnSpPr>
          <p:nvPr/>
        </p:nvCxnSpPr>
        <p:spPr>
          <a:xfrm>
            <a:off x="1440813" y="2835200"/>
            <a:ext cx="465600" cy="287100"/>
          </a:xfrm>
          <a:prstGeom prst="straightConnector1">
            <a:avLst/>
          </a:prstGeom>
          <a:noFill/>
          <a:ln cap="flat" cmpd="sng" w="19050">
            <a:solidFill>
              <a:srgbClr val="6AA84F"/>
            </a:solidFill>
            <a:prstDash val="solid"/>
            <a:round/>
            <a:headEnd len="med" w="med" type="none"/>
            <a:tailEnd len="med" w="med" type="triangle"/>
          </a:ln>
        </p:spPr>
      </p:cxnSp>
      <p:sp>
        <p:nvSpPr>
          <p:cNvPr id="371" name="Google Shape;371;p25"/>
          <p:cNvSpPr txBox="1"/>
          <p:nvPr/>
        </p:nvSpPr>
        <p:spPr>
          <a:xfrm>
            <a:off x="1235013" y="2524100"/>
            <a:ext cx="4116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6AA84F"/>
                </a:solidFill>
              </a:rPr>
              <a:t>14</a:t>
            </a:r>
            <a:endParaRPr b="1">
              <a:solidFill>
                <a:srgbClr val="6AA84F"/>
              </a:solidFill>
            </a:endParaRPr>
          </a:p>
        </p:txBody>
      </p:sp>
      <p:cxnSp>
        <p:nvCxnSpPr>
          <p:cNvPr id="372" name="Google Shape;372;p25"/>
          <p:cNvCxnSpPr/>
          <p:nvPr/>
        </p:nvCxnSpPr>
        <p:spPr>
          <a:xfrm>
            <a:off x="3736426" y="3437532"/>
            <a:ext cx="1172100" cy="4500"/>
          </a:xfrm>
          <a:prstGeom prst="straightConnector1">
            <a:avLst/>
          </a:prstGeom>
          <a:noFill/>
          <a:ln cap="flat" cmpd="sng" w="19050">
            <a:solidFill>
              <a:srgbClr val="1155CC"/>
            </a:solidFill>
            <a:prstDash val="solid"/>
            <a:round/>
            <a:headEnd len="med" w="med" type="none"/>
            <a:tailEnd len="med" w="med" type="triangle"/>
          </a:ln>
        </p:spPr>
      </p:cxnSp>
      <p:sp>
        <p:nvSpPr>
          <p:cNvPr id="373" name="Google Shape;373;p25"/>
          <p:cNvSpPr txBox="1"/>
          <p:nvPr/>
        </p:nvSpPr>
        <p:spPr>
          <a:xfrm flipH="1">
            <a:off x="5769201" y="3647850"/>
            <a:ext cx="579300" cy="33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17*</a:t>
            </a:r>
            <a:endParaRPr b="1">
              <a:solidFill>
                <a:srgbClr val="0000FF"/>
              </a:solidFill>
            </a:endParaRPr>
          </a:p>
        </p:txBody>
      </p:sp>
      <p:sp>
        <p:nvSpPr>
          <p:cNvPr id="374" name="Google Shape;374;p25"/>
          <p:cNvSpPr txBox="1"/>
          <p:nvPr/>
        </p:nvSpPr>
        <p:spPr>
          <a:xfrm>
            <a:off x="4243875" y="3113900"/>
            <a:ext cx="4116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16</a:t>
            </a:r>
            <a:endParaRPr b="1">
              <a:solidFill>
                <a:srgbClr val="FF9900"/>
              </a:solidFill>
            </a:endParaRPr>
          </a:p>
        </p:txBody>
      </p:sp>
      <p:cxnSp>
        <p:nvCxnSpPr>
          <p:cNvPr id="375" name="Google Shape;375;p25"/>
          <p:cNvCxnSpPr/>
          <p:nvPr/>
        </p:nvCxnSpPr>
        <p:spPr>
          <a:xfrm flipH="1">
            <a:off x="1235025" y="4023050"/>
            <a:ext cx="1244100" cy="264600"/>
          </a:xfrm>
          <a:prstGeom prst="straightConnector1">
            <a:avLst/>
          </a:prstGeom>
          <a:noFill/>
          <a:ln cap="flat" cmpd="sng" w="19050">
            <a:solidFill>
              <a:srgbClr val="FF9900"/>
            </a:solidFill>
            <a:prstDash val="solid"/>
            <a:round/>
            <a:headEnd len="med" w="med" type="none"/>
            <a:tailEnd len="med" w="med" type="triangle"/>
          </a:ln>
        </p:spPr>
      </p:cxnSp>
      <p:sp>
        <p:nvSpPr>
          <p:cNvPr id="376" name="Google Shape;376;p25"/>
          <p:cNvSpPr txBox="1"/>
          <p:nvPr/>
        </p:nvSpPr>
        <p:spPr>
          <a:xfrm flipH="1">
            <a:off x="2007822" y="3745675"/>
            <a:ext cx="450600" cy="33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9900"/>
                </a:solidFill>
              </a:rPr>
              <a:t>18</a:t>
            </a:r>
            <a:endParaRPr b="1">
              <a:solidFill>
                <a:srgbClr val="FF9900"/>
              </a:solidFill>
            </a:endParaRPr>
          </a:p>
        </p:txBody>
      </p:sp>
      <p:sp>
        <p:nvSpPr>
          <p:cNvPr id="377" name="Google Shape;377;p25"/>
          <p:cNvSpPr/>
          <p:nvPr/>
        </p:nvSpPr>
        <p:spPr>
          <a:xfrm>
            <a:off x="174475" y="2556275"/>
            <a:ext cx="918200" cy="612648"/>
          </a:xfrm>
          <a:prstGeom prst="flowChartMagneticDisk">
            <a:avLst/>
          </a:prstGeom>
          <a:solidFill>
            <a:srgbClr val="B6D7A8"/>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t>Users IP </a:t>
            </a:r>
            <a:r>
              <a:rPr lang="en" sz="1000"/>
              <a:t>(Step 1)</a:t>
            </a:r>
            <a:endParaRPr sz="1000"/>
          </a:p>
        </p:txBody>
      </p:sp>
      <p:sp>
        <p:nvSpPr>
          <p:cNvPr id="378" name="Google Shape;378;p25"/>
          <p:cNvSpPr/>
          <p:nvPr/>
        </p:nvSpPr>
        <p:spPr>
          <a:xfrm>
            <a:off x="4719500" y="3921975"/>
            <a:ext cx="987552" cy="630936"/>
          </a:xfrm>
          <a:prstGeom prst="flowChartMagneticDisk">
            <a:avLst/>
          </a:prstGeom>
          <a:solidFill>
            <a:srgbClr val="E6EDFB"/>
          </a:solidFill>
          <a:ln cap="flat" cmpd="sng" w="9525">
            <a:solidFill>
              <a:srgbClr val="A4C2F4"/>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IP  </a:t>
            </a:r>
            <a:br>
              <a:rPr lang="en" sz="1200"/>
            </a:br>
            <a:r>
              <a:rPr lang="en" sz="1200"/>
              <a:t> </a:t>
            </a:r>
            <a:r>
              <a:rPr lang="en" sz="1000"/>
              <a:t>(Step 2, 5, 8, 14)</a:t>
            </a:r>
            <a:endParaRPr sz="1000"/>
          </a:p>
        </p:txBody>
      </p:sp>
      <p:sp>
        <p:nvSpPr>
          <p:cNvPr id="379" name="Google Shape;379;p25"/>
          <p:cNvSpPr/>
          <p:nvPr/>
        </p:nvSpPr>
        <p:spPr>
          <a:xfrm>
            <a:off x="4023225" y="3829025"/>
            <a:ext cx="2408271" cy="414954"/>
          </a:xfrm>
          <a:custGeom>
            <a:rect b="b" l="l" r="r" t="t"/>
            <a:pathLst>
              <a:path extrusionOk="0" h="27170" w="120791">
                <a:moveTo>
                  <a:pt x="64324" y="0"/>
                </a:moveTo>
                <a:cubicBezTo>
                  <a:pt x="72943" y="3048"/>
                  <a:pt x="107942" y="13769"/>
                  <a:pt x="116035" y="18288"/>
                </a:cubicBezTo>
                <a:cubicBezTo>
                  <a:pt x="124128" y="22808"/>
                  <a:pt x="120554" y="27327"/>
                  <a:pt x="112881" y="27117"/>
                </a:cubicBezTo>
                <a:cubicBezTo>
                  <a:pt x="105208" y="26907"/>
                  <a:pt x="88813" y="20916"/>
                  <a:pt x="69999" y="17027"/>
                </a:cubicBezTo>
                <a:cubicBezTo>
                  <a:pt x="51186" y="13138"/>
                  <a:pt x="11667" y="5991"/>
                  <a:pt x="0" y="3784"/>
                </a:cubicBezTo>
              </a:path>
            </a:pathLst>
          </a:custGeom>
          <a:noFill/>
          <a:ln cap="flat" cmpd="sng" w="19050">
            <a:solidFill>
              <a:srgbClr val="1155CC"/>
            </a:solidFill>
            <a:prstDash val="solid"/>
            <a:round/>
            <a:headEnd len="med" w="med" type="none"/>
            <a:tailEnd len="med" w="med" type="triangle"/>
          </a:ln>
        </p:spPr>
      </p:sp>
      <p:sp>
        <p:nvSpPr>
          <p:cNvPr id="380" name="Google Shape;380;p25"/>
          <p:cNvSpPr/>
          <p:nvPr/>
        </p:nvSpPr>
        <p:spPr>
          <a:xfrm>
            <a:off x="2698188" y="1559950"/>
            <a:ext cx="1591200" cy="1042425"/>
          </a:xfrm>
          <a:prstGeom prst="flowChartMagneticDisk">
            <a:avLst/>
          </a:prstGeom>
          <a:solidFill>
            <a:srgbClr val="FCF2E7"/>
          </a:solidFill>
          <a:ln cap="flat" cmpd="sng" w="9525">
            <a:solidFill>
              <a:srgbClr val="F9CB9C"/>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Institution</a:t>
            </a:r>
            <a:endParaRPr sz="1200"/>
          </a:p>
          <a:p>
            <a:pPr indent="0" lvl="0" marL="0" rtl="0" algn="l">
              <a:spcBef>
                <a:spcPts val="0"/>
              </a:spcBef>
              <a:spcAft>
                <a:spcPts val="0"/>
              </a:spcAft>
              <a:buNone/>
            </a:pPr>
            <a:r>
              <a:rPr lang="en" sz="1200"/>
              <a:t> (</a:t>
            </a:r>
            <a:r>
              <a:rPr lang="en" sz="1000"/>
              <a:t>title, description, entityID,   type, domain, icon, MDQ Id)</a:t>
            </a:r>
            <a:endParaRPr sz="1000"/>
          </a:p>
          <a:p>
            <a:pPr indent="0" lvl="0" marL="0" rtl="0" algn="l">
              <a:spcBef>
                <a:spcPts val="0"/>
              </a:spcBef>
              <a:spcAft>
                <a:spcPts val="0"/>
              </a:spcAft>
              <a:buNone/>
            </a:pPr>
            <a:r>
              <a:rPr lang="en" sz="1000"/>
              <a:t> (Step 12)</a:t>
            </a:r>
            <a:endParaRPr sz="1000"/>
          </a:p>
        </p:txBody>
      </p:sp>
      <p:sp>
        <p:nvSpPr>
          <p:cNvPr id="381" name="Google Shape;381;p25"/>
          <p:cNvSpPr txBox="1"/>
          <p:nvPr/>
        </p:nvSpPr>
        <p:spPr>
          <a:xfrm>
            <a:off x="4610600" y="663325"/>
            <a:ext cx="1685100" cy="8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78D8"/>
                </a:solidFill>
              </a:rPr>
              <a:t>Seamless Access</a:t>
            </a:r>
            <a:endParaRPr>
              <a:solidFill>
                <a:srgbClr val="3C78D8"/>
              </a:solidFill>
            </a:endParaRPr>
          </a:p>
        </p:txBody>
      </p:sp>
      <p:cxnSp>
        <p:nvCxnSpPr>
          <p:cNvPr id="382" name="Google Shape;382;p25"/>
          <p:cNvCxnSpPr/>
          <p:nvPr/>
        </p:nvCxnSpPr>
        <p:spPr>
          <a:xfrm rot="10800000">
            <a:off x="2791761" y="3450725"/>
            <a:ext cx="630600" cy="563400"/>
          </a:xfrm>
          <a:prstGeom prst="straightConnector1">
            <a:avLst/>
          </a:prstGeom>
          <a:noFill/>
          <a:ln cap="flat" cmpd="sng" w="19050">
            <a:solidFill>
              <a:srgbClr val="FF9900"/>
            </a:solidFill>
            <a:prstDash val="solid"/>
            <a:round/>
            <a:headEnd len="med" w="med" type="none"/>
            <a:tailEnd len="med" w="med" type="triangle"/>
          </a:ln>
        </p:spPr>
      </p:cxnSp>
      <p:sp>
        <p:nvSpPr>
          <p:cNvPr id="383" name="Google Shape;383;p25"/>
          <p:cNvSpPr txBox="1"/>
          <p:nvPr/>
        </p:nvSpPr>
        <p:spPr>
          <a:xfrm>
            <a:off x="2882371" y="3714075"/>
            <a:ext cx="411600" cy="46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9900"/>
                </a:solidFill>
              </a:rPr>
              <a:t>15</a:t>
            </a:r>
            <a:endParaRPr b="1">
              <a:solidFill>
                <a:srgbClr val="FF99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7" name="Shape 387"/>
        <p:cNvGrpSpPr/>
        <p:nvPr/>
      </p:nvGrpSpPr>
      <p:grpSpPr>
        <a:xfrm>
          <a:off x="0" y="0"/>
          <a:ext cx="0" cy="0"/>
          <a:chOff x="0" y="0"/>
          <a:chExt cx="0" cy="0"/>
        </a:xfrm>
      </p:grpSpPr>
      <p:sp>
        <p:nvSpPr>
          <p:cNvPr id="388" name="Google Shape;388;p26"/>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rgbClr val="1155CC"/>
                </a:solidFill>
              </a:rPr>
              <a:t>Advanced</a:t>
            </a:r>
            <a:r>
              <a:rPr lang="en">
                <a:solidFill>
                  <a:srgbClr val="1155CC"/>
                </a:solidFill>
              </a:rPr>
              <a:t> Integration</a:t>
            </a:r>
            <a:endParaRPr>
              <a:solidFill>
                <a:srgbClr val="1155CC"/>
              </a:solidFill>
            </a:endParaRPr>
          </a:p>
        </p:txBody>
      </p:sp>
      <p:sp>
        <p:nvSpPr>
          <p:cNvPr id="389" name="Google Shape;389;p26"/>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457200" lvl="0" marL="1371600" rtl="0" algn="l">
              <a:spcBef>
                <a:spcPts val="0"/>
              </a:spcBef>
              <a:spcAft>
                <a:spcPts val="0"/>
              </a:spcAft>
              <a:buClr>
                <a:schemeClr val="dk1"/>
              </a:buClr>
              <a:buSzPts val="1100"/>
              <a:buFont typeface="Arial"/>
              <a:buNone/>
            </a:pPr>
            <a:r>
              <a:rPr lang="en">
                <a:solidFill>
                  <a:srgbClr val="1155CC"/>
                </a:solidFill>
              </a:rPr>
              <a:t>With Previous Persistence</a:t>
            </a:r>
            <a:endParaRPr>
              <a:solidFill>
                <a:srgbClr val="1155CC"/>
              </a:solidFill>
            </a:endParaRPr>
          </a:p>
          <a:p>
            <a:pPr indent="0" lvl="0" marL="0" rtl="0" algn="ctr">
              <a:spcBef>
                <a:spcPts val="0"/>
              </a:spcBef>
              <a:spcAft>
                <a:spcPts val="0"/>
              </a:spcAft>
              <a:buClr>
                <a:schemeClr val="dk1"/>
              </a:buClr>
              <a:buSzPts val="1100"/>
              <a:buFont typeface="Arial"/>
              <a:buNone/>
            </a:pPr>
            <a:r>
              <a:rPr lang="en">
                <a:solidFill>
                  <a:srgbClr val="1155CC"/>
                </a:solidFill>
              </a:rPr>
              <a:t>Example of Springer Nature implementation</a:t>
            </a:r>
            <a:endParaRPr>
              <a:solidFill>
                <a:srgbClr val="1155CC"/>
              </a:solidFill>
            </a:endParaRPr>
          </a:p>
          <a:p>
            <a:pPr indent="0" lvl="0" marL="0" rtl="0" algn="ctr">
              <a:spcBef>
                <a:spcPts val="0"/>
              </a:spcBef>
              <a:spcAft>
                <a:spcPts val="0"/>
              </a:spcAft>
              <a:buNone/>
            </a:pPr>
            <a:r>
              <a:t/>
            </a:r>
            <a:endParaRPr>
              <a:solidFill>
                <a:srgbClr val="1155CC"/>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3" name="Shape 393"/>
        <p:cNvGrpSpPr/>
        <p:nvPr/>
      </p:nvGrpSpPr>
      <p:grpSpPr>
        <a:xfrm>
          <a:off x="0" y="0"/>
          <a:ext cx="0" cy="0"/>
          <a:chOff x="0" y="0"/>
          <a:chExt cx="0" cy="0"/>
        </a:xfrm>
      </p:grpSpPr>
      <p:sp>
        <p:nvSpPr>
          <p:cNvPr id="394" name="Google Shape;394;p27"/>
          <p:cNvSpPr/>
          <p:nvPr/>
        </p:nvSpPr>
        <p:spPr>
          <a:xfrm>
            <a:off x="4739600" y="2725625"/>
            <a:ext cx="1158300" cy="12705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Fastly CDN </a:t>
            </a:r>
            <a:endParaRPr/>
          </a:p>
          <a:p>
            <a:pPr indent="0" lvl="0" marL="0" marR="0" rtl="0" algn="ctr">
              <a:lnSpc>
                <a:spcPct val="100000"/>
              </a:lnSpc>
              <a:spcBef>
                <a:spcPts val="500"/>
              </a:spcBef>
              <a:spcAft>
                <a:spcPts val="0"/>
              </a:spcAft>
              <a:buNone/>
            </a:pPr>
            <a:r>
              <a:rPr lang="en" sz="1000"/>
              <a:t>service.seamlessaccess.org</a:t>
            </a:r>
            <a:endParaRPr sz="1000"/>
          </a:p>
          <a:p>
            <a:pPr indent="0" lvl="0" marL="0" marR="0" rtl="0" algn="ctr">
              <a:lnSpc>
                <a:spcPct val="100000"/>
              </a:lnSpc>
              <a:spcBef>
                <a:spcPts val="700"/>
              </a:spcBef>
              <a:spcAft>
                <a:spcPts val="0"/>
              </a:spcAft>
              <a:buNone/>
            </a:pPr>
            <a:r>
              <a:rPr lang="en" sz="1000"/>
              <a:t>md.seamless</a:t>
            </a:r>
            <a:br>
              <a:rPr lang="en" sz="1000"/>
            </a:br>
            <a:r>
              <a:rPr lang="en" sz="1000"/>
              <a:t>access.org</a:t>
            </a:r>
            <a:endParaRPr sz="1000"/>
          </a:p>
        </p:txBody>
      </p:sp>
      <p:sp>
        <p:nvSpPr>
          <p:cNvPr id="395" name="Google Shape;395;p27"/>
          <p:cNvSpPr/>
          <p:nvPr/>
        </p:nvSpPr>
        <p:spPr>
          <a:xfrm>
            <a:off x="6333953" y="240477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Pages</a:t>
            </a:r>
            <a:endParaRPr/>
          </a:p>
          <a:p>
            <a:pPr indent="0" lvl="0" marL="0" rtl="0" algn="ctr">
              <a:spcBef>
                <a:spcPts val="500"/>
              </a:spcBef>
              <a:spcAft>
                <a:spcPts val="0"/>
              </a:spcAft>
              <a:buNone/>
            </a:pPr>
            <a:r>
              <a:rPr lang="en" sz="1000"/>
              <a:t>http://seamlessaccess.</a:t>
            </a:r>
            <a:endParaRPr sz="1000"/>
          </a:p>
          <a:p>
            <a:pPr indent="0" lvl="0" marL="0" rtl="0" algn="ctr">
              <a:spcBef>
                <a:spcPts val="0"/>
              </a:spcBef>
              <a:spcAft>
                <a:spcPts val="0"/>
              </a:spcAft>
              <a:buNone/>
            </a:pPr>
            <a:r>
              <a:rPr lang="en" sz="1000"/>
              <a:t>github.io/</a:t>
            </a:r>
            <a:endParaRPr sz="1000"/>
          </a:p>
          <a:p>
            <a:pPr indent="0" lvl="0" marL="0" rtl="0" algn="ctr">
              <a:spcBef>
                <a:spcPts val="0"/>
              </a:spcBef>
              <a:spcAft>
                <a:spcPts val="0"/>
              </a:spcAft>
              <a:buNone/>
            </a:pPr>
            <a:r>
              <a:rPr lang="en" sz="1000"/>
              <a:t>origin-service</a:t>
            </a:r>
            <a:endParaRPr sz="1000"/>
          </a:p>
        </p:txBody>
      </p:sp>
      <p:sp>
        <p:nvSpPr>
          <p:cNvPr id="396" name="Google Shape;396;p27"/>
          <p:cNvSpPr/>
          <p:nvPr/>
        </p:nvSpPr>
        <p:spPr>
          <a:xfrm>
            <a:off x="6333953" y="73952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Repository</a:t>
            </a:r>
            <a:endParaRPr/>
          </a:p>
          <a:p>
            <a:pPr indent="0" lvl="0" marL="0" rtl="0" algn="ctr">
              <a:spcBef>
                <a:spcPts val="500"/>
              </a:spcBef>
              <a:spcAft>
                <a:spcPts val="0"/>
              </a:spcAft>
              <a:buNone/>
            </a:pPr>
            <a:r>
              <a:rPr lang="en" sz="1000"/>
              <a:t>http://github.com/</a:t>
            </a:r>
            <a:br>
              <a:rPr lang="en" sz="1000"/>
            </a:br>
            <a:r>
              <a:rPr lang="en" sz="1000"/>
              <a:t>seamlessaccess/</a:t>
            </a:r>
            <a:endParaRPr sz="1000"/>
          </a:p>
          <a:p>
            <a:pPr indent="0" lvl="0" marL="0" rtl="0" algn="ctr">
              <a:spcBef>
                <a:spcPts val="0"/>
              </a:spcBef>
              <a:spcAft>
                <a:spcPts val="0"/>
              </a:spcAft>
              <a:buNone/>
            </a:pPr>
            <a:r>
              <a:rPr lang="en" sz="1000"/>
              <a:t>origin-service</a:t>
            </a:r>
            <a:endParaRPr sz="1000"/>
          </a:p>
        </p:txBody>
      </p:sp>
      <p:sp>
        <p:nvSpPr>
          <p:cNvPr id="397" name="Google Shape;397;p27"/>
          <p:cNvSpPr/>
          <p:nvPr/>
        </p:nvSpPr>
        <p:spPr>
          <a:xfrm>
            <a:off x="4572000" y="663325"/>
            <a:ext cx="4513500" cy="4292400"/>
          </a:xfrm>
          <a:prstGeom prst="rect">
            <a:avLst/>
          </a:prstGeom>
          <a:noFill/>
          <a:ln cap="flat" cmpd="sng" w="9525">
            <a:solidFill>
              <a:srgbClr val="3C78D8"/>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27"/>
          <p:cNvSpPr txBox="1"/>
          <p:nvPr>
            <p:ph type="title"/>
          </p:nvPr>
        </p:nvSpPr>
        <p:spPr>
          <a:xfrm>
            <a:off x="0" y="0"/>
            <a:ext cx="6075000" cy="7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3C78D8"/>
                </a:solidFill>
              </a:rPr>
              <a:t>Advanced Integr</a:t>
            </a:r>
            <a:r>
              <a:rPr b="1" lang="en" sz="1800">
                <a:solidFill>
                  <a:srgbClr val="3C78D8"/>
                </a:solidFill>
              </a:rPr>
              <a:t>ation, with previous persistence</a:t>
            </a:r>
            <a:endParaRPr b="1" sz="1800">
              <a:solidFill>
                <a:srgbClr val="3C78D8"/>
              </a:solidFill>
            </a:endParaRPr>
          </a:p>
          <a:p>
            <a:pPr indent="0" lvl="0" marL="0" rtl="0" algn="l">
              <a:spcBef>
                <a:spcPts val="0"/>
              </a:spcBef>
              <a:spcAft>
                <a:spcPts val="0"/>
              </a:spcAft>
              <a:buNone/>
            </a:pPr>
            <a:r>
              <a:t/>
            </a:r>
            <a:endParaRPr b="1" sz="1800">
              <a:solidFill>
                <a:srgbClr val="FF0000"/>
              </a:solidFill>
            </a:endParaRPr>
          </a:p>
        </p:txBody>
      </p:sp>
      <p:sp>
        <p:nvSpPr>
          <p:cNvPr id="399" name="Google Shape;399;p27"/>
          <p:cNvSpPr/>
          <p:nvPr/>
        </p:nvSpPr>
        <p:spPr>
          <a:xfrm>
            <a:off x="325425" y="1590750"/>
            <a:ext cx="1079100" cy="1092900"/>
          </a:xfrm>
          <a:prstGeom prst="rect">
            <a:avLst/>
          </a:prstGeom>
          <a:solidFill>
            <a:srgbClr val="D9EAD3"/>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Service Provider</a:t>
            </a:r>
            <a:endParaRPr/>
          </a:p>
        </p:txBody>
      </p:sp>
      <p:sp>
        <p:nvSpPr>
          <p:cNvPr id="400" name="Google Shape;400;p27"/>
          <p:cNvSpPr/>
          <p:nvPr/>
        </p:nvSpPr>
        <p:spPr>
          <a:xfrm>
            <a:off x="372825" y="3866475"/>
            <a:ext cx="1079100" cy="1092900"/>
          </a:xfrm>
          <a:prstGeom prst="rect">
            <a:avLst/>
          </a:prstGeom>
          <a:solidFill>
            <a:srgbClr val="D9D9D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Identity Provider</a:t>
            </a:r>
            <a:endParaRPr/>
          </a:p>
        </p:txBody>
      </p:sp>
      <p:grpSp>
        <p:nvGrpSpPr>
          <p:cNvPr id="401" name="Google Shape;401;p27"/>
          <p:cNvGrpSpPr/>
          <p:nvPr/>
        </p:nvGrpSpPr>
        <p:grpSpPr>
          <a:xfrm>
            <a:off x="1672536" y="2524097"/>
            <a:ext cx="2487205" cy="1719876"/>
            <a:chOff x="2281775" y="2752650"/>
            <a:chExt cx="1851150" cy="1270500"/>
          </a:xfrm>
        </p:grpSpPr>
        <p:sp>
          <p:nvSpPr>
            <p:cNvPr id="402" name="Google Shape;402;p27"/>
            <p:cNvSpPr/>
            <p:nvPr/>
          </p:nvSpPr>
          <p:spPr>
            <a:xfrm>
              <a:off x="2281775" y="2752650"/>
              <a:ext cx="1851000" cy="1270500"/>
            </a:xfrm>
            <a:prstGeom prst="roundRect">
              <a:avLst>
                <a:gd fmla="val 8604" name="adj"/>
              </a:avLst>
            </a:prstGeom>
            <a:noFill/>
            <a:ln cap="flat" cmpd="sng" w="19050">
              <a:solidFill>
                <a:srgbClr val="F9CB9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3" name="Google Shape;403;p27"/>
            <p:cNvCxnSpPr/>
            <p:nvPr/>
          </p:nvCxnSpPr>
          <p:spPr>
            <a:xfrm rot="10800000">
              <a:off x="2297825" y="2960100"/>
              <a:ext cx="1835100" cy="0"/>
            </a:xfrm>
            <a:prstGeom prst="straightConnector1">
              <a:avLst/>
            </a:prstGeom>
            <a:noFill/>
            <a:ln cap="flat" cmpd="sng" w="19050">
              <a:solidFill>
                <a:srgbClr val="F9CB9C"/>
              </a:solidFill>
              <a:prstDash val="solid"/>
              <a:round/>
              <a:headEnd len="med" w="med" type="none"/>
              <a:tailEnd len="med" w="med" type="none"/>
            </a:ln>
          </p:spPr>
        </p:cxnSp>
        <p:sp>
          <p:nvSpPr>
            <p:cNvPr id="404" name="Google Shape;404;p27"/>
            <p:cNvSpPr/>
            <p:nvPr/>
          </p:nvSpPr>
          <p:spPr>
            <a:xfrm>
              <a:off x="24017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27"/>
            <p:cNvSpPr/>
            <p:nvPr/>
          </p:nvSpPr>
          <p:spPr>
            <a:xfrm>
              <a:off x="25541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27"/>
            <p:cNvSpPr/>
            <p:nvPr/>
          </p:nvSpPr>
          <p:spPr>
            <a:xfrm>
              <a:off x="27065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407" name="Google Shape;407;p27"/>
          <p:cNvPicPr preferRelativeResize="0"/>
          <p:nvPr/>
        </p:nvPicPr>
        <p:blipFill>
          <a:blip r:embed="rId3">
            <a:alphaModFix/>
          </a:blip>
          <a:stretch>
            <a:fillRect/>
          </a:stretch>
        </p:blipFill>
        <p:spPr>
          <a:xfrm>
            <a:off x="3319125" y="3885350"/>
            <a:ext cx="704088" cy="704088"/>
          </a:xfrm>
          <a:prstGeom prst="rect">
            <a:avLst/>
          </a:prstGeom>
          <a:noFill/>
          <a:ln>
            <a:noFill/>
          </a:ln>
        </p:spPr>
      </p:pic>
      <p:sp>
        <p:nvSpPr>
          <p:cNvPr id="408" name="Google Shape;408;p27"/>
          <p:cNvSpPr/>
          <p:nvPr/>
        </p:nvSpPr>
        <p:spPr>
          <a:xfrm>
            <a:off x="6550403" y="1679975"/>
            <a:ext cx="1158300" cy="724800"/>
          </a:xfrm>
          <a:prstGeom prst="downArrow">
            <a:avLst>
              <a:gd fmla="val 60182" name="adj1"/>
              <a:gd fmla="val 36951" name="adj2"/>
            </a:avLst>
          </a:prstGeom>
          <a:noFill/>
          <a:ln cap="flat" cmpd="sng" w="9525">
            <a:solidFill>
              <a:srgbClr val="3C78D8"/>
            </a:solidFill>
            <a:prstDash val="solid"/>
            <a:round/>
            <a:headEnd len="sm" w="sm" type="none"/>
            <a:tailEnd len="sm" w="sm" type="none"/>
          </a:ln>
        </p:spPr>
        <p:txBody>
          <a:bodyPr anchorCtr="0" anchor="ctr" bIns="0" lIns="0" spcFirstLastPara="1" rIns="0" wrap="square" tIns="91425">
            <a:noAutofit/>
          </a:bodyPr>
          <a:lstStyle/>
          <a:p>
            <a:pPr indent="0" lvl="0" marL="0" rtl="0" algn="ctr">
              <a:spcBef>
                <a:spcPts val="0"/>
              </a:spcBef>
              <a:spcAft>
                <a:spcPts val="0"/>
              </a:spcAft>
              <a:buNone/>
            </a:pPr>
            <a:r>
              <a:rPr lang="en" sz="1200"/>
              <a:t>Publishes out of band</a:t>
            </a:r>
            <a:endParaRPr sz="1200"/>
          </a:p>
        </p:txBody>
      </p:sp>
      <p:sp>
        <p:nvSpPr>
          <p:cNvPr id="409" name="Google Shape;409;p27"/>
          <p:cNvSpPr txBox="1"/>
          <p:nvPr/>
        </p:nvSpPr>
        <p:spPr>
          <a:xfrm>
            <a:off x="1383350" y="2740051"/>
            <a:ext cx="191400" cy="36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38761D"/>
                </a:solidFill>
              </a:rPr>
              <a:t>1</a:t>
            </a:r>
            <a:endParaRPr b="1">
              <a:solidFill>
                <a:srgbClr val="6AA84F"/>
              </a:solidFill>
            </a:endParaRPr>
          </a:p>
        </p:txBody>
      </p:sp>
      <p:sp>
        <p:nvSpPr>
          <p:cNvPr id="410" name="Google Shape;410;p27"/>
          <p:cNvSpPr txBox="1"/>
          <p:nvPr/>
        </p:nvSpPr>
        <p:spPr>
          <a:xfrm flipH="1">
            <a:off x="5895050" y="2460900"/>
            <a:ext cx="438900" cy="3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3*</a:t>
            </a:r>
            <a:endParaRPr b="1">
              <a:solidFill>
                <a:srgbClr val="0000FF"/>
              </a:solidFill>
            </a:endParaRPr>
          </a:p>
        </p:txBody>
      </p:sp>
      <p:sp>
        <p:nvSpPr>
          <p:cNvPr id="411" name="Google Shape;411;p27"/>
          <p:cNvSpPr/>
          <p:nvPr/>
        </p:nvSpPr>
        <p:spPr>
          <a:xfrm>
            <a:off x="1115739" y="2286340"/>
            <a:ext cx="1243450" cy="810300"/>
          </a:xfrm>
          <a:custGeom>
            <a:rect b="b" l="l" r="r" t="t"/>
            <a:pathLst>
              <a:path extrusionOk="0" h="32412" w="49738">
                <a:moveTo>
                  <a:pt x="49313" y="23060"/>
                </a:moveTo>
                <a:cubicBezTo>
                  <a:pt x="42724" y="19376"/>
                  <a:pt x="17928" y="3861"/>
                  <a:pt x="9781" y="956"/>
                </a:cubicBezTo>
                <a:cubicBezTo>
                  <a:pt x="1634" y="-1949"/>
                  <a:pt x="-917" y="3082"/>
                  <a:pt x="429" y="5632"/>
                </a:cubicBezTo>
                <a:cubicBezTo>
                  <a:pt x="1775" y="8183"/>
                  <a:pt x="9639" y="11796"/>
                  <a:pt x="17857" y="16259"/>
                </a:cubicBezTo>
                <a:cubicBezTo>
                  <a:pt x="26075" y="20722"/>
                  <a:pt x="44425" y="29720"/>
                  <a:pt x="49738" y="32412"/>
                </a:cubicBezTo>
              </a:path>
            </a:pathLst>
          </a:custGeom>
          <a:noFill/>
          <a:ln cap="flat" cmpd="sng" w="19050">
            <a:solidFill>
              <a:srgbClr val="6AA84F"/>
            </a:solidFill>
            <a:prstDash val="solid"/>
            <a:round/>
            <a:headEnd len="med" w="med" type="none"/>
            <a:tailEnd len="med" w="med" type="triangle"/>
          </a:ln>
        </p:spPr>
      </p:sp>
      <p:sp>
        <p:nvSpPr>
          <p:cNvPr id="412" name="Google Shape;412;p27"/>
          <p:cNvSpPr/>
          <p:nvPr/>
        </p:nvSpPr>
        <p:spPr>
          <a:xfrm>
            <a:off x="4719500" y="3921975"/>
            <a:ext cx="987552" cy="630936"/>
          </a:xfrm>
          <a:prstGeom prst="flowChartMagneticDisk">
            <a:avLst/>
          </a:prstGeom>
          <a:solidFill>
            <a:srgbClr val="E6EDFB"/>
          </a:solidFill>
          <a:ln cap="flat" cmpd="sng" w="9525">
            <a:solidFill>
              <a:srgbClr val="A4C2F4"/>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IP  </a:t>
            </a:r>
            <a:br>
              <a:rPr lang="en" sz="1200"/>
            </a:br>
            <a:r>
              <a:rPr lang="en" sz="1200"/>
              <a:t> </a:t>
            </a:r>
            <a:r>
              <a:rPr lang="en" sz="1000"/>
              <a:t>(Step 2)</a:t>
            </a:r>
            <a:endParaRPr sz="1000"/>
          </a:p>
        </p:txBody>
      </p:sp>
      <p:sp>
        <p:nvSpPr>
          <p:cNvPr id="413" name="Google Shape;413;p27"/>
          <p:cNvSpPr/>
          <p:nvPr/>
        </p:nvSpPr>
        <p:spPr>
          <a:xfrm>
            <a:off x="174475" y="2556275"/>
            <a:ext cx="1158300" cy="762900"/>
          </a:xfrm>
          <a:prstGeom prst="flowChartMagneticDisk">
            <a:avLst/>
          </a:prstGeom>
          <a:solidFill>
            <a:srgbClr val="B6D7A8"/>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t>Users IP (Step 1</a:t>
            </a:r>
            <a:endParaRPr sz="1000"/>
          </a:p>
          <a:p>
            <a:pPr indent="0" lvl="0" marL="0" rtl="0" algn="l">
              <a:spcBef>
                <a:spcPts val="0"/>
              </a:spcBef>
              <a:spcAft>
                <a:spcPts val="0"/>
              </a:spcAft>
              <a:buNone/>
            </a:pPr>
            <a:r>
              <a:rPr lang="en" sz="1000"/>
              <a:t>Users Institution </a:t>
            </a:r>
            <a:endParaRPr sz="1000"/>
          </a:p>
          <a:p>
            <a:pPr indent="0" lvl="0" marL="0" rtl="0" algn="l">
              <a:spcBef>
                <a:spcPts val="0"/>
              </a:spcBef>
              <a:spcAft>
                <a:spcPts val="0"/>
              </a:spcAft>
              <a:buNone/>
            </a:pPr>
            <a:r>
              <a:rPr lang="en" sz="1000"/>
              <a:t>(Step 2)</a:t>
            </a:r>
            <a:endParaRPr sz="1000"/>
          </a:p>
        </p:txBody>
      </p:sp>
      <p:sp>
        <p:nvSpPr>
          <p:cNvPr id="414" name="Google Shape;414;p27"/>
          <p:cNvSpPr txBox="1"/>
          <p:nvPr/>
        </p:nvSpPr>
        <p:spPr>
          <a:xfrm>
            <a:off x="4610600" y="663325"/>
            <a:ext cx="1685100" cy="8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78D8"/>
                </a:solidFill>
              </a:rPr>
              <a:t>Seamless Access</a:t>
            </a:r>
            <a:endParaRPr>
              <a:solidFill>
                <a:srgbClr val="3C78D8"/>
              </a:solidFill>
            </a:endParaRPr>
          </a:p>
        </p:txBody>
      </p:sp>
      <p:sp>
        <p:nvSpPr>
          <p:cNvPr id="415" name="Google Shape;415;p27"/>
          <p:cNvSpPr/>
          <p:nvPr/>
        </p:nvSpPr>
        <p:spPr>
          <a:xfrm>
            <a:off x="2443625" y="1559950"/>
            <a:ext cx="2037863" cy="1042425"/>
          </a:xfrm>
          <a:prstGeom prst="flowChartMagneticDisk">
            <a:avLst/>
          </a:prstGeom>
          <a:solidFill>
            <a:srgbClr val="FCF2E7"/>
          </a:solidFill>
          <a:ln cap="flat" cmpd="sng" w="9525">
            <a:solidFill>
              <a:srgbClr val="F9CB9C"/>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000"/>
              <a:t>Browser cache store</a:t>
            </a:r>
            <a:endParaRPr sz="1000"/>
          </a:p>
          <a:p>
            <a:pPr indent="0" lvl="0" marL="0" rtl="0" algn="l">
              <a:spcBef>
                <a:spcPts val="0"/>
              </a:spcBef>
              <a:spcAft>
                <a:spcPts val="0"/>
              </a:spcAft>
              <a:buNone/>
            </a:pPr>
            <a:r>
              <a:rPr lang="en" sz="1000"/>
              <a:t>Origin: service.seamlessaccess.org</a:t>
            </a:r>
            <a:r>
              <a:rPr lang="en" sz="1200"/>
              <a:t> </a:t>
            </a:r>
            <a:endParaRPr sz="1200"/>
          </a:p>
          <a:p>
            <a:pPr indent="0" lvl="0" marL="0" rtl="0" algn="l">
              <a:spcBef>
                <a:spcPts val="0"/>
              </a:spcBef>
              <a:spcAft>
                <a:spcPts val="0"/>
              </a:spcAft>
              <a:buNone/>
            </a:pPr>
            <a:r>
              <a:rPr lang="en" sz="1000"/>
              <a:t>Content: list of persisted institutions</a:t>
            </a:r>
            <a:endParaRPr sz="1000"/>
          </a:p>
          <a:p>
            <a:pPr indent="0" lvl="0" marL="0" rtl="0" algn="l">
              <a:spcBef>
                <a:spcPts val="0"/>
              </a:spcBef>
              <a:spcAft>
                <a:spcPts val="0"/>
              </a:spcAft>
              <a:buNone/>
            </a:pPr>
            <a:r>
              <a:rPr lang="en" sz="1200"/>
              <a:t> (</a:t>
            </a:r>
            <a:r>
              <a:rPr lang="en" sz="1000"/>
              <a:t>title, description, entityID, type, domain, icon, MDQ Id)</a:t>
            </a:r>
            <a:endParaRPr sz="1000"/>
          </a:p>
          <a:p>
            <a:pPr indent="0" lvl="0" marL="0" rtl="0" algn="l">
              <a:spcBef>
                <a:spcPts val="0"/>
              </a:spcBef>
              <a:spcAft>
                <a:spcPts val="0"/>
              </a:spcAft>
              <a:buNone/>
            </a:pPr>
            <a:r>
              <a:rPr lang="en" sz="1000"/>
              <a:t> </a:t>
            </a:r>
            <a:endParaRPr sz="1000"/>
          </a:p>
        </p:txBody>
      </p:sp>
      <p:pic>
        <p:nvPicPr>
          <p:cNvPr id="416" name="Google Shape;416;p27"/>
          <p:cNvPicPr preferRelativeResize="0"/>
          <p:nvPr/>
        </p:nvPicPr>
        <p:blipFill>
          <a:blip r:embed="rId4">
            <a:alphaModFix/>
          </a:blip>
          <a:stretch>
            <a:fillRect/>
          </a:stretch>
        </p:blipFill>
        <p:spPr>
          <a:xfrm>
            <a:off x="1748275" y="3284281"/>
            <a:ext cx="1425300" cy="888369"/>
          </a:xfrm>
          <a:prstGeom prst="rect">
            <a:avLst/>
          </a:prstGeom>
          <a:noFill/>
          <a:ln cap="flat" cmpd="sng" w="9525">
            <a:solidFill>
              <a:srgbClr val="6AA84F"/>
            </a:solidFill>
            <a:prstDash val="solid"/>
            <a:round/>
            <a:headEnd len="sm" w="sm" type="none"/>
            <a:tailEnd len="sm" w="sm" type="none"/>
          </a:ln>
        </p:spPr>
      </p:pic>
      <p:grpSp>
        <p:nvGrpSpPr>
          <p:cNvPr id="417" name="Google Shape;417;p27"/>
          <p:cNvGrpSpPr/>
          <p:nvPr/>
        </p:nvGrpSpPr>
        <p:grpSpPr>
          <a:xfrm>
            <a:off x="3390325" y="2927213"/>
            <a:ext cx="1425300" cy="311100"/>
            <a:chOff x="3548250" y="2843488"/>
            <a:chExt cx="1425300" cy="311100"/>
          </a:xfrm>
        </p:grpSpPr>
        <p:cxnSp>
          <p:nvCxnSpPr>
            <p:cNvPr id="418" name="Google Shape;418;p27"/>
            <p:cNvCxnSpPr/>
            <p:nvPr/>
          </p:nvCxnSpPr>
          <p:spPr>
            <a:xfrm flipH="1" rot="10800000">
              <a:off x="3548250" y="2890625"/>
              <a:ext cx="1425300" cy="300"/>
            </a:xfrm>
            <a:prstGeom prst="straightConnector1">
              <a:avLst/>
            </a:prstGeom>
            <a:noFill/>
            <a:ln cap="flat" cmpd="sng" w="19050">
              <a:solidFill>
                <a:srgbClr val="FF9900"/>
              </a:solidFill>
              <a:prstDash val="solid"/>
              <a:round/>
              <a:headEnd len="med" w="med" type="none"/>
              <a:tailEnd len="med" w="med" type="triangle"/>
            </a:ln>
          </p:spPr>
        </p:cxnSp>
        <p:sp>
          <p:nvSpPr>
            <p:cNvPr id="419" name="Google Shape;419;p27"/>
            <p:cNvSpPr txBox="1"/>
            <p:nvPr/>
          </p:nvSpPr>
          <p:spPr>
            <a:xfrm>
              <a:off x="4170625" y="2843488"/>
              <a:ext cx="1914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9900"/>
                  </a:solidFill>
                </a:rPr>
                <a:t>2</a:t>
              </a:r>
              <a:endParaRPr b="1">
                <a:solidFill>
                  <a:srgbClr val="FF9900"/>
                </a:solidFill>
              </a:endParaRPr>
            </a:p>
          </p:txBody>
        </p:sp>
      </p:grpSp>
      <p:sp>
        <p:nvSpPr>
          <p:cNvPr id="420" name="Google Shape;420;p27"/>
          <p:cNvSpPr/>
          <p:nvPr/>
        </p:nvSpPr>
        <p:spPr>
          <a:xfrm>
            <a:off x="3676975" y="2539974"/>
            <a:ext cx="2815077" cy="914424"/>
          </a:xfrm>
          <a:custGeom>
            <a:rect b="b" l="l" r="r" t="t"/>
            <a:pathLst>
              <a:path extrusionOk="0" h="33600" w="101554">
                <a:moveTo>
                  <a:pt x="58661" y="8520"/>
                </a:moveTo>
                <a:cubicBezTo>
                  <a:pt x="64683" y="7103"/>
                  <a:pt x="87779" y="-53"/>
                  <a:pt x="94793" y="18"/>
                </a:cubicBezTo>
                <a:cubicBezTo>
                  <a:pt x="101807" y="89"/>
                  <a:pt x="102374" y="6607"/>
                  <a:pt x="100744" y="8945"/>
                </a:cubicBezTo>
                <a:cubicBezTo>
                  <a:pt x="99115" y="11283"/>
                  <a:pt x="101807" y="9937"/>
                  <a:pt x="85016" y="14046"/>
                </a:cubicBezTo>
                <a:cubicBezTo>
                  <a:pt x="68225" y="18155"/>
                  <a:pt x="14169" y="30341"/>
                  <a:pt x="0" y="33600"/>
                </a:cubicBezTo>
              </a:path>
            </a:pathLst>
          </a:custGeom>
          <a:noFill/>
          <a:ln cap="flat" cmpd="sng" w="19050">
            <a:solidFill>
              <a:srgbClr val="1155CC"/>
            </a:solidFill>
            <a:prstDash val="solid"/>
            <a:round/>
            <a:headEnd len="med" w="med" type="none"/>
            <a:tailEnd len="med" w="med" type="triangle"/>
          </a:ln>
        </p:spPr>
      </p:sp>
      <p:sp>
        <p:nvSpPr>
          <p:cNvPr id="421" name="Google Shape;421;p27"/>
          <p:cNvSpPr txBox="1"/>
          <p:nvPr/>
        </p:nvSpPr>
        <p:spPr>
          <a:xfrm flipH="1">
            <a:off x="5895050" y="2460900"/>
            <a:ext cx="438900" cy="3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3*</a:t>
            </a:r>
            <a:endParaRPr b="1">
              <a:solidFill>
                <a:srgbClr val="0000FF"/>
              </a:solidFill>
            </a:endParaRPr>
          </a:p>
        </p:txBody>
      </p:sp>
      <p:sp>
        <p:nvSpPr>
          <p:cNvPr id="422" name="Google Shape;422;p27"/>
          <p:cNvSpPr txBox="1"/>
          <p:nvPr/>
        </p:nvSpPr>
        <p:spPr>
          <a:xfrm>
            <a:off x="3127725" y="3152287"/>
            <a:ext cx="1914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6AA84F"/>
                </a:solidFill>
              </a:rPr>
              <a:t>4</a:t>
            </a:r>
            <a:endParaRPr b="1">
              <a:solidFill>
                <a:srgbClr val="6AA84F"/>
              </a:solidFill>
            </a:endParaRPr>
          </a:p>
        </p:txBody>
      </p:sp>
      <p:cxnSp>
        <p:nvCxnSpPr>
          <p:cNvPr id="423" name="Google Shape;423;p27"/>
          <p:cNvCxnSpPr/>
          <p:nvPr/>
        </p:nvCxnSpPr>
        <p:spPr>
          <a:xfrm flipH="1">
            <a:off x="1152775" y="3752375"/>
            <a:ext cx="915600" cy="756300"/>
          </a:xfrm>
          <a:prstGeom prst="straightConnector1">
            <a:avLst/>
          </a:prstGeom>
          <a:noFill/>
          <a:ln cap="flat" cmpd="sng" w="19050">
            <a:solidFill>
              <a:srgbClr val="6AA84F"/>
            </a:solidFill>
            <a:prstDash val="solid"/>
            <a:round/>
            <a:headEnd len="med" w="med" type="none"/>
            <a:tailEnd len="med" w="med" type="triangle"/>
          </a:ln>
        </p:spPr>
      </p:cxnSp>
      <p:sp>
        <p:nvSpPr>
          <p:cNvPr id="424" name="Google Shape;424;p27"/>
          <p:cNvSpPr txBox="1"/>
          <p:nvPr/>
        </p:nvSpPr>
        <p:spPr>
          <a:xfrm>
            <a:off x="1514875" y="4145374"/>
            <a:ext cx="191400" cy="36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6AA84F"/>
                </a:solidFill>
              </a:rPr>
              <a:t>5</a:t>
            </a:r>
            <a:endParaRPr b="1">
              <a:solidFill>
                <a:srgbClr val="6AA84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Google Shape;59;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1C4587"/>
                </a:solidFill>
              </a:rPr>
              <a:t>How to read the slides! </a:t>
            </a:r>
            <a:endParaRPr>
              <a:solidFill>
                <a:srgbClr val="1C4587"/>
              </a:solidFill>
            </a:endParaRPr>
          </a:p>
        </p:txBody>
      </p:sp>
      <p:sp>
        <p:nvSpPr>
          <p:cNvPr id="60" name="Google Shape;60;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1C4587"/>
              </a:buClr>
              <a:buSzPts val="1800"/>
              <a:buChar char="●"/>
            </a:pPr>
            <a:r>
              <a:rPr lang="en">
                <a:solidFill>
                  <a:srgbClr val="1C4587"/>
                </a:solidFill>
              </a:rPr>
              <a:t>Slides show diagrams with the user and resulting data flows. Those are broken down in multiple slides for better overview.</a:t>
            </a:r>
            <a:endParaRPr>
              <a:solidFill>
                <a:srgbClr val="1C4587"/>
              </a:solidFill>
            </a:endParaRPr>
          </a:p>
          <a:p>
            <a:pPr indent="-342900" lvl="0" marL="457200" rtl="0" algn="l">
              <a:spcBef>
                <a:spcPts val="0"/>
              </a:spcBef>
              <a:spcAft>
                <a:spcPts val="0"/>
              </a:spcAft>
              <a:buClr>
                <a:srgbClr val="1C4587"/>
              </a:buClr>
              <a:buSzPts val="1800"/>
              <a:buChar char="●"/>
            </a:pPr>
            <a:r>
              <a:rPr lang="en">
                <a:solidFill>
                  <a:srgbClr val="1C4587"/>
                </a:solidFill>
              </a:rPr>
              <a:t>Color coding is used to show different actors and the flows they initiate (</a:t>
            </a:r>
            <a:r>
              <a:rPr lang="en">
                <a:solidFill>
                  <a:srgbClr val="38761D"/>
                </a:solidFill>
              </a:rPr>
              <a:t>green for Service Provider</a:t>
            </a:r>
            <a:r>
              <a:rPr lang="en">
                <a:solidFill>
                  <a:srgbClr val="1C4587"/>
                </a:solidFill>
              </a:rPr>
              <a:t>, </a:t>
            </a:r>
            <a:r>
              <a:rPr lang="en">
                <a:solidFill>
                  <a:srgbClr val="1155CC"/>
                </a:solidFill>
              </a:rPr>
              <a:t>blue for Seamless Access, </a:t>
            </a:r>
            <a:r>
              <a:rPr lang="en">
                <a:solidFill>
                  <a:srgbClr val="FF9900"/>
                </a:solidFill>
              </a:rPr>
              <a:t>orange from calls initiated from the browser or user action</a:t>
            </a:r>
            <a:r>
              <a:rPr lang="en">
                <a:solidFill>
                  <a:srgbClr val="1C4587"/>
                </a:solidFill>
              </a:rPr>
              <a:t> etc.)</a:t>
            </a:r>
            <a:endParaRPr>
              <a:solidFill>
                <a:srgbClr val="1C4587"/>
              </a:solidFill>
            </a:endParaRPr>
          </a:p>
          <a:p>
            <a:pPr indent="-342900" lvl="0" marL="457200" rtl="0" algn="l">
              <a:spcBef>
                <a:spcPts val="0"/>
              </a:spcBef>
              <a:spcAft>
                <a:spcPts val="0"/>
              </a:spcAft>
              <a:buClr>
                <a:srgbClr val="1C4587"/>
              </a:buClr>
              <a:buSzPts val="1800"/>
              <a:buChar char="●"/>
            </a:pPr>
            <a:r>
              <a:rPr lang="en">
                <a:solidFill>
                  <a:srgbClr val="1C4587"/>
                </a:solidFill>
              </a:rPr>
              <a:t>Slides notes describe steps depicted in diagrams. Refer to the notes to understand what is happening in each step. </a:t>
            </a:r>
            <a:endParaRPr>
              <a:solidFill>
                <a:srgbClr val="1C4587"/>
              </a:solidFill>
            </a:endParaRPr>
          </a:p>
          <a:p>
            <a:pPr indent="-342900" lvl="0" marL="457200" rtl="0" algn="l">
              <a:spcBef>
                <a:spcPts val="0"/>
              </a:spcBef>
              <a:spcAft>
                <a:spcPts val="0"/>
              </a:spcAft>
              <a:buClr>
                <a:srgbClr val="1C4587"/>
              </a:buClr>
              <a:buSzPts val="1800"/>
              <a:buChar char="●"/>
            </a:pPr>
            <a:r>
              <a:rPr lang="en">
                <a:solidFill>
                  <a:srgbClr val="1C4587"/>
                </a:solidFill>
              </a:rPr>
              <a:t>The cylinder by each party holds the data that would be processed at given step of the flow. </a:t>
            </a:r>
            <a:endParaRPr>
              <a:solidFill>
                <a:srgbClr val="1C4587"/>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5"/>
          <p:cNvSpPr/>
          <p:nvPr/>
        </p:nvSpPr>
        <p:spPr>
          <a:xfrm>
            <a:off x="4572000" y="663325"/>
            <a:ext cx="4513500" cy="4292400"/>
          </a:xfrm>
          <a:prstGeom prst="rect">
            <a:avLst/>
          </a:prstGeom>
          <a:noFill/>
          <a:ln cap="flat" cmpd="sng" w="9525">
            <a:solidFill>
              <a:srgbClr val="3C78D8"/>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5"/>
          <p:cNvSpPr txBox="1"/>
          <p:nvPr>
            <p:ph type="title"/>
          </p:nvPr>
        </p:nvSpPr>
        <p:spPr>
          <a:xfrm>
            <a:off x="0" y="0"/>
            <a:ext cx="9085500" cy="7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3C78D8"/>
                </a:solidFill>
              </a:rPr>
              <a:t>Entities Involved in SA service flow </a:t>
            </a:r>
            <a:endParaRPr b="1" sz="1800">
              <a:solidFill>
                <a:srgbClr val="3C78D8"/>
              </a:solidFill>
            </a:endParaRPr>
          </a:p>
        </p:txBody>
      </p:sp>
      <p:sp>
        <p:nvSpPr>
          <p:cNvPr id="67" name="Google Shape;67;p15"/>
          <p:cNvSpPr/>
          <p:nvPr/>
        </p:nvSpPr>
        <p:spPr>
          <a:xfrm>
            <a:off x="325425" y="1590750"/>
            <a:ext cx="1079100" cy="1092900"/>
          </a:xfrm>
          <a:prstGeom prst="rect">
            <a:avLst/>
          </a:prstGeom>
          <a:solidFill>
            <a:srgbClr val="D9EAD3"/>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Service Provider</a:t>
            </a:r>
            <a:endParaRPr/>
          </a:p>
        </p:txBody>
      </p:sp>
      <p:sp>
        <p:nvSpPr>
          <p:cNvPr id="68" name="Google Shape;68;p15"/>
          <p:cNvSpPr/>
          <p:nvPr/>
        </p:nvSpPr>
        <p:spPr>
          <a:xfrm>
            <a:off x="372825" y="3866475"/>
            <a:ext cx="1079100" cy="1092900"/>
          </a:xfrm>
          <a:prstGeom prst="rect">
            <a:avLst/>
          </a:prstGeom>
          <a:solidFill>
            <a:srgbClr val="D9D9D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Identity Provider</a:t>
            </a:r>
            <a:endParaRPr/>
          </a:p>
        </p:txBody>
      </p:sp>
      <p:sp>
        <p:nvSpPr>
          <p:cNvPr id="69" name="Google Shape;69;p15"/>
          <p:cNvSpPr/>
          <p:nvPr/>
        </p:nvSpPr>
        <p:spPr>
          <a:xfrm>
            <a:off x="4739600" y="2725625"/>
            <a:ext cx="1158300" cy="12705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Fastly CDN </a:t>
            </a:r>
            <a:endParaRPr/>
          </a:p>
          <a:p>
            <a:pPr indent="0" lvl="0" marL="0" marR="0" rtl="0" algn="ctr">
              <a:lnSpc>
                <a:spcPct val="100000"/>
              </a:lnSpc>
              <a:spcBef>
                <a:spcPts val="500"/>
              </a:spcBef>
              <a:spcAft>
                <a:spcPts val="0"/>
              </a:spcAft>
              <a:buNone/>
            </a:pPr>
            <a:r>
              <a:rPr lang="en" sz="1000"/>
              <a:t>s</a:t>
            </a:r>
            <a:r>
              <a:rPr lang="en" sz="1000"/>
              <a:t>ervice.seamlessaccess.org</a:t>
            </a:r>
            <a:endParaRPr sz="1000"/>
          </a:p>
          <a:p>
            <a:pPr indent="0" lvl="0" marL="0" marR="0" rtl="0" algn="ctr">
              <a:lnSpc>
                <a:spcPct val="100000"/>
              </a:lnSpc>
              <a:spcBef>
                <a:spcPts val="700"/>
              </a:spcBef>
              <a:spcAft>
                <a:spcPts val="0"/>
              </a:spcAft>
              <a:buNone/>
            </a:pPr>
            <a:r>
              <a:rPr lang="en" sz="1000"/>
              <a:t>md</a:t>
            </a:r>
            <a:r>
              <a:rPr lang="en" sz="1000"/>
              <a:t>.seamless</a:t>
            </a:r>
            <a:br>
              <a:rPr lang="en" sz="1000"/>
            </a:br>
            <a:r>
              <a:rPr lang="en" sz="1000"/>
              <a:t>access.org</a:t>
            </a:r>
            <a:endParaRPr sz="1000"/>
          </a:p>
        </p:txBody>
      </p:sp>
      <p:sp>
        <p:nvSpPr>
          <p:cNvPr id="70" name="Google Shape;70;p15"/>
          <p:cNvSpPr/>
          <p:nvPr/>
        </p:nvSpPr>
        <p:spPr>
          <a:xfrm>
            <a:off x="6333953" y="240477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Pages</a:t>
            </a:r>
            <a:endParaRPr/>
          </a:p>
          <a:p>
            <a:pPr indent="0" lvl="0" marL="0" rtl="0" algn="ctr">
              <a:spcBef>
                <a:spcPts val="500"/>
              </a:spcBef>
              <a:spcAft>
                <a:spcPts val="0"/>
              </a:spcAft>
              <a:buNone/>
            </a:pPr>
            <a:r>
              <a:rPr lang="en" sz="1000"/>
              <a:t>http://seamlessaccess.</a:t>
            </a:r>
            <a:endParaRPr sz="1000"/>
          </a:p>
          <a:p>
            <a:pPr indent="0" lvl="0" marL="0" rtl="0" algn="ctr">
              <a:spcBef>
                <a:spcPts val="0"/>
              </a:spcBef>
              <a:spcAft>
                <a:spcPts val="0"/>
              </a:spcAft>
              <a:buNone/>
            </a:pPr>
            <a:r>
              <a:rPr lang="en" sz="1000"/>
              <a:t>github.io/</a:t>
            </a:r>
            <a:endParaRPr sz="1000"/>
          </a:p>
          <a:p>
            <a:pPr indent="0" lvl="0" marL="0" rtl="0" algn="ctr">
              <a:spcBef>
                <a:spcPts val="0"/>
              </a:spcBef>
              <a:spcAft>
                <a:spcPts val="0"/>
              </a:spcAft>
              <a:buNone/>
            </a:pPr>
            <a:r>
              <a:rPr lang="en" sz="1000"/>
              <a:t>origin-service</a:t>
            </a:r>
            <a:endParaRPr sz="1000"/>
          </a:p>
        </p:txBody>
      </p:sp>
      <p:sp>
        <p:nvSpPr>
          <p:cNvPr id="71" name="Google Shape;71;p15"/>
          <p:cNvSpPr/>
          <p:nvPr/>
        </p:nvSpPr>
        <p:spPr>
          <a:xfrm>
            <a:off x="6333953" y="73952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Repository</a:t>
            </a:r>
            <a:endParaRPr/>
          </a:p>
          <a:p>
            <a:pPr indent="0" lvl="0" marL="0" rtl="0" algn="ctr">
              <a:spcBef>
                <a:spcPts val="500"/>
              </a:spcBef>
              <a:spcAft>
                <a:spcPts val="0"/>
              </a:spcAft>
              <a:buNone/>
            </a:pPr>
            <a:r>
              <a:rPr lang="en" sz="1000"/>
              <a:t>http://github.com/</a:t>
            </a:r>
            <a:br>
              <a:rPr lang="en" sz="1000"/>
            </a:br>
            <a:r>
              <a:rPr lang="en" sz="1000"/>
              <a:t>seamlessaccess/</a:t>
            </a:r>
            <a:endParaRPr sz="1000"/>
          </a:p>
          <a:p>
            <a:pPr indent="0" lvl="0" marL="0" rtl="0" algn="ctr">
              <a:spcBef>
                <a:spcPts val="0"/>
              </a:spcBef>
              <a:spcAft>
                <a:spcPts val="0"/>
              </a:spcAft>
              <a:buNone/>
            </a:pPr>
            <a:r>
              <a:rPr lang="en" sz="1000"/>
              <a:t>origin-service</a:t>
            </a:r>
            <a:endParaRPr sz="1000"/>
          </a:p>
        </p:txBody>
      </p:sp>
      <p:sp>
        <p:nvSpPr>
          <p:cNvPr id="72" name="Google Shape;72;p15"/>
          <p:cNvSpPr/>
          <p:nvPr/>
        </p:nvSpPr>
        <p:spPr>
          <a:xfrm>
            <a:off x="6333950"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grpSp>
        <p:nvGrpSpPr>
          <p:cNvPr id="73" name="Google Shape;73;p15"/>
          <p:cNvGrpSpPr/>
          <p:nvPr/>
        </p:nvGrpSpPr>
        <p:grpSpPr>
          <a:xfrm>
            <a:off x="1672536" y="2524097"/>
            <a:ext cx="2487205" cy="1719876"/>
            <a:chOff x="2281775" y="2752650"/>
            <a:chExt cx="1851150" cy="1270500"/>
          </a:xfrm>
        </p:grpSpPr>
        <p:sp>
          <p:nvSpPr>
            <p:cNvPr id="74" name="Google Shape;74;p15"/>
            <p:cNvSpPr/>
            <p:nvPr/>
          </p:nvSpPr>
          <p:spPr>
            <a:xfrm>
              <a:off x="2281775" y="2752650"/>
              <a:ext cx="1851000" cy="1270500"/>
            </a:xfrm>
            <a:prstGeom prst="roundRect">
              <a:avLst>
                <a:gd fmla="val 8604" name="adj"/>
              </a:avLst>
            </a:prstGeom>
            <a:noFill/>
            <a:ln cap="flat" cmpd="sng" w="19050">
              <a:solidFill>
                <a:srgbClr val="F9CB9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75" name="Google Shape;75;p15"/>
            <p:cNvCxnSpPr/>
            <p:nvPr/>
          </p:nvCxnSpPr>
          <p:spPr>
            <a:xfrm rot="10800000">
              <a:off x="2297825" y="2960100"/>
              <a:ext cx="1835100" cy="0"/>
            </a:xfrm>
            <a:prstGeom prst="straightConnector1">
              <a:avLst/>
            </a:prstGeom>
            <a:noFill/>
            <a:ln cap="flat" cmpd="sng" w="19050">
              <a:solidFill>
                <a:srgbClr val="F9CB9C"/>
              </a:solidFill>
              <a:prstDash val="solid"/>
              <a:round/>
              <a:headEnd len="med" w="med" type="none"/>
              <a:tailEnd len="med" w="med" type="none"/>
            </a:ln>
          </p:spPr>
        </p:cxnSp>
        <p:sp>
          <p:nvSpPr>
            <p:cNvPr id="76" name="Google Shape;76;p15"/>
            <p:cNvSpPr/>
            <p:nvPr/>
          </p:nvSpPr>
          <p:spPr>
            <a:xfrm>
              <a:off x="24017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5"/>
            <p:cNvSpPr/>
            <p:nvPr/>
          </p:nvSpPr>
          <p:spPr>
            <a:xfrm>
              <a:off x="25541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5"/>
            <p:cNvSpPr/>
            <p:nvPr/>
          </p:nvSpPr>
          <p:spPr>
            <a:xfrm>
              <a:off x="27065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79" name="Google Shape;79;p15"/>
          <p:cNvPicPr preferRelativeResize="0"/>
          <p:nvPr/>
        </p:nvPicPr>
        <p:blipFill>
          <a:blip r:embed="rId3">
            <a:alphaModFix/>
          </a:blip>
          <a:stretch>
            <a:fillRect/>
          </a:stretch>
        </p:blipFill>
        <p:spPr>
          <a:xfrm>
            <a:off x="3388500" y="4060875"/>
            <a:ext cx="704088" cy="704088"/>
          </a:xfrm>
          <a:prstGeom prst="rect">
            <a:avLst/>
          </a:prstGeom>
          <a:noFill/>
          <a:ln>
            <a:noFill/>
          </a:ln>
        </p:spPr>
      </p:pic>
      <p:sp>
        <p:nvSpPr>
          <p:cNvPr id="80" name="Google Shape;80;p15"/>
          <p:cNvSpPr/>
          <p:nvPr/>
        </p:nvSpPr>
        <p:spPr>
          <a:xfrm>
            <a:off x="6550403" y="1679975"/>
            <a:ext cx="1158300" cy="724800"/>
          </a:xfrm>
          <a:prstGeom prst="downArrow">
            <a:avLst>
              <a:gd fmla="val 60182" name="adj1"/>
              <a:gd fmla="val 36951" name="adj2"/>
            </a:avLst>
          </a:prstGeom>
          <a:noFill/>
          <a:ln cap="flat" cmpd="sng" w="9525">
            <a:solidFill>
              <a:srgbClr val="3C78D8"/>
            </a:solidFill>
            <a:prstDash val="solid"/>
            <a:round/>
            <a:headEnd len="sm" w="sm" type="none"/>
            <a:tailEnd len="sm" w="sm" type="none"/>
          </a:ln>
        </p:spPr>
        <p:txBody>
          <a:bodyPr anchorCtr="0" anchor="ctr" bIns="0" lIns="0" spcFirstLastPara="1" rIns="0" wrap="square" tIns="91425">
            <a:noAutofit/>
          </a:bodyPr>
          <a:lstStyle/>
          <a:p>
            <a:pPr indent="0" lvl="0" marL="0" rtl="0" algn="ctr">
              <a:spcBef>
                <a:spcPts val="0"/>
              </a:spcBef>
              <a:spcAft>
                <a:spcPts val="0"/>
              </a:spcAft>
              <a:buNone/>
            </a:pPr>
            <a:r>
              <a:rPr lang="en" sz="1200"/>
              <a:t>Publishes out of band</a:t>
            </a:r>
            <a:endParaRPr sz="1200"/>
          </a:p>
        </p:txBody>
      </p:sp>
      <p:sp>
        <p:nvSpPr>
          <p:cNvPr id="81" name="Google Shape;81;p15"/>
          <p:cNvSpPr/>
          <p:nvPr/>
        </p:nvSpPr>
        <p:spPr>
          <a:xfrm>
            <a:off x="6994286"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82" name="Google Shape;82;p15"/>
          <p:cNvSpPr/>
          <p:nvPr/>
        </p:nvSpPr>
        <p:spPr>
          <a:xfrm>
            <a:off x="7654621"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83" name="Google Shape;83;p15"/>
          <p:cNvSpPr/>
          <p:nvPr/>
        </p:nvSpPr>
        <p:spPr>
          <a:xfrm>
            <a:off x="8314957"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84" name="Google Shape;84;p15"/>
          <p:cNvSpPr/>
          <p:nvPr/>
        </p:nvSpPr>
        <p:spPr>
          <a:xfrm>
            <a:off x="4719500" y="3921975"/>
            <a:ext cx="987552" cy="630936"/>
          </a:xfrm>
          <a:prstGeom prst="flowChartMagneticDisk">
            <a:avLst/>
          </a:prstGeom>
          <a:solidFill>
            <a:srgbClr val="E6EDFB"/>
          </a:solidFill>
          <a:ln cap="flat" cmpd="sng" w="9525">
            <a:solidFill>
              <a:srgbClr val="A4C2F4"/>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a:t>
            </a:r>
            <a:endParaRPr sz="1000"/>
          </a:p>
        </p:txBody>
      </p:sp>
      <p:sp>
        <p:nvSpPr>
          <p:cNvPr id="85" name="Google Shape;85;p15"/>
          <p:cNvSpPr/>
          <p:nvPr/>
        </p:nvSpPr>
        <p:spPr>
          <a:xfrm>
            <a:off x="174475" y="2556275"/>
            <a:ext cx="918200" cy="612648"/>
          </a:xfrm>
          <a:prstGeom prst="flowChartMagneticDisk">
            <a:avLst/>
          </a:prstGeom>
          <a:solidFill>
            <a:srgbClr val="B6D7A8"/>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p>
        </p:txBody>
      </p:sp>
      <p:sp>
        <p:nvSpPr>
          <p:cNvPr id="86" name="Google Shape;86;p15"/>
          <p:cNvSpPr txBox="1"/>
          <p:nvPr/>
        </p:nvSpPr>
        <p:spPr>
          <a:xfrm>
            <a:off x="4610600" y="663325"/>
            <a:ext cx="1685100" cy="8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78D8"/>
                </a:solidFill>
              </a:rPr>
              <a:t>Seamless Access</a:t>
            </a:r>
            <a:endParaRPr>
              <a:solidFill>
                <a:srgbClr val="3C78D8"/>
              </a:solidFill>
            </a:endParaRPr>
          </a:p>
        </p:txBody>
      </p:sp>
      <p:sp>
        <p:nvSpPr>
          <p:cNvPr id="87" name="Google Shape;87;p15"/>
          <p:cNvSpPr/>
          <p:nvPr/>
        </p:nvSpPr>
        <p:spPr>
          <a:xfrm>
            <a:off x="2646750" y="1571326"/>
            <a:ext cx="1581912" cy="1042416"/>
          </a:xfrm>
          <a:prstGeom prst="flowChartMagneticDisk">
            <a:avLst/>
          </a:prstGeom>
          <a:solidFill>
            <a:srgbClr val="FCF2E7"/>
          </a:solidFill>
          <a:ln cap="flat" cmpd="sng" w="9525">
            <a:solidFill>
              <a:srgbClr val="F9CB9C"/>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t/>
            </a:r>
            <a:endParaRPr sz="1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16"/>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rgbClr val="1C4587"/>
                </a:solidFill>
              </a:rPr>
              <a:t>Limited Integration</a:t>
            </a:r>
            <a:endParaRPr>
              <a:solidFill>
                <a:srgbClr val="1C4587"/>
              </a:solidFill>
            </a:endParaRPr>
          </a:p>
        </p:txBody>
      </p:sp>
      <p:sp>
        <p:nvSpPr>
          <p:cNvPr id="93" name="Google Shape;93;p16"/>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1155CC"/>
                </a:solidFill>
              </a:rPr>
              <a:t>No Previous Persistence</a:t>
            </a:r>
            <a:endParaRPr>
              <a:solidFill>
                <a:srgbClr val="1155CC"/>
              </a:solidFill>
            </a:endParaRPr>
          </a:p>
          <a:p>
            <a:pPr indent="0" lvl="0" marL="0" rtl="0" algn="ctr">
              <a:spcBef>
                <a:spcPts val="0"/>
              </a:spcBef>
              <a:spcAft>
                <a:spcPts val="0"/>
              </a:spcAft>
              <a:buNone/>
            </a:pPr>
            <a:r>
              <a:rPr lang="en">
                <a:solidFill>
                  <a:srgbClr val="1155CC"/>
                </a:solidFill>
              </a:rPr>
              <a:t>Example of Sectigo Implementation</a:t>
            </a:r>
            <a:endParaRPr>
              <a:solidFill>
                <a:srgbClr val="1155CC"/>
              </a:solidFill>
            </a:endParaRPr>
          </a:p>
          <a:p>
            <a:pPr indent="0" lvl="0" marL="0" rtl="0" algn="l">
              <a:spcBef>
                <a:spcPts val="0"/>
              </a:spcBef>
              <a:spcAft>
                <a:spcPts val="0"/>
              </a:spcAft>
              <a:buNone/>
            </a:pPr>
            <a:r>
              <a:t/>
            </a:r>
            <a:endParaRPr>
              <a:solidFill>
                <a:srgbClr val="1155CC"/>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7"/>
          <p:cNvSpPr/>
          <p:nvPr/>
        </p:nvSpPr>
        <p:spPr>
          <a:xfrm>
            <a:off x="4572000" y="663325"/>
            <a:ext cx="4513500" cy="4292400"/>
          </a:xfrm>
          <a:prstGeom prst="rect">
            <a:avLst/>
          </a:prstGeom>
          <a:noFill/>
          <a:ln cap="flat" cmpd="sng" w="9525">
            <a:solidFill>
              <a:srgbClr val="3C78D8"/>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7"/>
          <p:cNvSpPr txBox="1"/>
          <p:nvPr>
            <p:ph type="title"/>
          </p:nvPr>
        </p:nvSpPr>
        <p:spPr>
          <a:xfrm>
            <a:off x="0" y="0"/>
            <a:ext cx="6075000" cy="7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3C78D8"/>
                </a:solidFill>
              </a:rPr>
              <a:t>Limited Integration, no previous persistence</a:t>
            </a:r>
            <a:endParaRPr b="1" sz="1800">
              <a:solidFill>
                <a:srgbClr val="3C78D8"/>
              </a:solidFill>
            </a:endParaRPr>
          </a:p>
          <a:p>
            <a:pPr indent="0" lvl="0" marL="0" rtl="0" algn="l">
              <a:spcBef>
                <a:spcPts val="0"/>
              </a:spcBef>
              <a:spcAft>
                <a:spcPts val="0"/>
              </a:spcAft>
              <a:buNone/>
            </a:pPr>
            <a:r>
              <a:rPr b="1" lang="en" sz="1400">
                <a:solidFill>
                  <a:srgbClr val="3C78D8"/>
                </a:solidFill>
              </a:rPr>
              <a:t>Phase 1 - SP site</a:t>
            </a:r>
            <a:r>
              <a:rPr b="1" lang="en" sz="1800">
                <a:solidFill>
                  <a:srgbClr val="3C78D8"/>
                </a:solidFill>
              </a:rPr>
              <a:t> </a:t>
            </a:r>
            <a:endParaRPr b="1" sz="1800">
              <a:solidFill>
                <a:srgbClr val="3C78D8"/>
              </a:solidFill>
            </a:endParaRPr>
          </a:p>
        </p:txBody>
      </p:sp>
      <p:sp>
        <p:nvSpPr>
          <p:cNvPr id="100" name="Google Shape;100;p17"/>
          <p:cNvSpPr/>
          <p:nvPr/>
        </p:nvSpPr>
        <p:spPr>
          <a:xfrm>
            <a:off x="325425" y="1590750"/>
            <a:ext cx="1079100" cy="1092900"/>
          </a:xfrm>
          <a:prstGeom prst="rect">
            <a:avLst/>
          </a:prstGeom>
          <a:solidFill>
            <a:srgbClr val="D9EAD3"/>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Service Provider</a:t>
            </a:r>
            <a:endParaRPr/>
          </a:p>
        </p:txBody>
      </p:sp>
      <p:sp>
        <p:nvSpPr>
          <p:cNvPr id="101" name="Google Shape;101;p17"/>
          <p:cNvSpPr/>
          <p:nvPr/>
        </p:nvSpPr>
        <p:spPr>
          <a:xfrm>
            <a:off x="372825" y="3866475"/>
            <a:ext cx="1079100" cy="1092900"/>
          </a:xfrm>
          <a:prstGeom prst="rect">
            <a:avLst/>
          </a:prstGeom>
          <a:solidFill>
            <a:srgbClr val="D9D9D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Identity Provider</a:t>
            </a:r>
            <a:endParaRPr/>
          </a:p>
        </p:txBody>
      </p:sp>
      <p:sp>
        <p:nvSpPr>
          <p:cNvPr id="102" name="Google Shape;102;p17"/>
          <p:cNvSpPr/>
          <p:nvPr/>
        </p:nvSpPr>
        <p:spPr>
          <a:xfrm>
            <a:off x="6333950"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grpSp>
        <p:nvGrpSpPr>
          <p:cNvPr id="103" name="Google Shape;103;p17"/>
          <p:cNvGrpSpPr/>
          <p:nvPr/>
        </p:nvGrpSpPr>
        <p:grpSpPr>
          <a:xfrm>
            <a:off x="1672536" y="2524097"/>
            <a:ext cx="2487205" cy="1719876"/>
            <a:chOff x="2281775" y="2752650"/>
            <a:chExt cx="1851150" cy="1270500"/>
          </a:xfrm>
        </p:grpSpPr>
        <p:sp>
          <p:nvSpPr>
            <p:cNvPr id="104" name="Google Shape;104;p17"/>
            <p:cNvSpPr/>
            <p:nvPr/>
          </p:nvSpPr>
          <p:spPr>
            <a:xfrm>
              <a:off x="2281775" y="2752650"/>
              <a:ext cx="1851000" cy="1270500"/>
            </a:xfrm>
            <a:prstGeom prst="roundRect">
              <a:avLst>
                <a:gd fmla="val 8604" name="adj"/>
              </a:avLst>
            </a:prstGeom>
            <a:noFill/>
            <a:ln cap="flat" cmpd="sng" w="19050">
              <a:solidFill>
                <a:srgbClr val="F9CB9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5" name="Google Shape;105;p17"/>
            <p:cNvCxnSpPr/>
            <p:nvPr/>
          </p:nvCxnSpPr>
          <p:spPr>
            <a:xfrm rot="10800000">
              <a:off x="2297825" y="2960100"/>
              <a:ext cx="1835100" cy="0"/>
            </a:xfrm>
            <a:prstGeom prst="straightConnector1">
              <a:avLst/>
            </a:prstGeom>
            <a:noFill/>
            <a:ln cap="flat" cmpd="sng" w="19050">
              <a:solidFill>
                <a:srgbClr val="F9CB9C"/>
              </a:solidFill>
              <a:prstDash val="solid"/>
              <a:round/>
              <a:headEnd len="med" w="med" type="none"/>
              <a:tailEnd len="med" w="med" type="none"/>
            </a:ln>
          </p:spPr>
        </p:cxnSp>
        <p:sp>
          <p:nvSpPr>
            <p:cNvPr id="106" name="Google Shape;106;p17"/>
            <p:cNvSpPr/>
            <p:nvPr/>
          </p:nvSpPr>
          <p:spPr>
            <a:xfrm>
              <a:off x="24017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7"/>
            <p:cNvSpPr/>
            <p:nvPr/>
          </p:nvSpPr>
          <p:spPr>
            <a:xfrm>
              <a:off x="25541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7"/>
            <p:cNvSpPr/>
            <p:nvPr/>
          </p:nvSpPr>
          <p:spPr>
            <a:xfrm>
              <a:off x="27065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109" name="Google Shape;109;p17"/>
          <p:cNvPicPr preferRelativeResize="0"/>
          <p:nvPr/>
        </p:nvPicPr>
        <p:blipFill>
          <a:blip r:embed="rId3">
            <a:alphaModFix/>
          </a:blip>
          <a:stretch>
            <a:fillRect/>
          </a:stretch>
        </p:blipFill>
        <p:spPr>
          <a:xfrm>
            <a:off x="3388500" y="4060875"/>
            <a:ext cx="704088" cy="704088"/>
          </a:xfrm>
          <a:prstGeom prst="rect">
            <a:avLst/>
          </a:prstGeom>
          <a:noFill/>
          <a:ln>
            <a:noFill/>
          </a:ln>
        </p:spPr>
      </p:pic>
      <p:sp>
        <p:nvSpPr>
          <p:cNvPr id="110" name="Google Shape;110;p17"/>
          <p:cNvSpPr/>
          <p:nvPr/>
        </p:nvSpPr>
        <p:spPr>
          <a:xfrm>
            <a:off x="6550403" y="1679975"/>
            <a:ext cx="1158300" cy="724800"/>
          </a:xfrm>
          <a:prstGeom prst="downArrow">
            <a:avLst>
              <a:gd fmla="val 60182" name="adj1"/>
              <a:gd fmla="val 36951" name="adj2"/>
            </a:avLst>
          </a:prstGeom>
          <a:noFill/>
          <a:ln cap="flat" cmpd="sng" w="9525">
            <a:solidFill>
              <a:srgbClr val="3C78D8"/>
            </a:solidFill>
            <a:prstDash val="solid"/>
            <a:round/>
            <a:headEnd len="sm" w="sm" type="none"/>
            <a:tailEnd len="sm" w="sm" type="none"/>
          </a:ln>
        </p:spPr>
        <p:txBody>
          <a:bodyPr anchorCtr="0" anchor="ctr" bIns="0" lIns="0" spcFirstLastPara="1" rIns="0" wrap="square" tIns="91425">
            <a:noAutofit/>
          </a:bodyPr>
          <a:lstStyle/>
          <a:p>
            <a:pPr indent="0" lvl="0" marL="0" rtl="0" algn="ctr">
              <a:spcBef>
                <a:spcPts val="0"/>
              </a:spcBef>
              <a:spcAft>
                <a:spcPts val="0"/>
              </a:spcAft>
              <a:buNone/>
            </a:pPr>
            <a:r>
              <a:rPr lang="en" sz="1200"/>
              <a:t>Publishes out of band</a:t>
            </a:r>
            <a:endParaRPr sz="1200"/>
          </a:p>
        </p:txBody>
      </p:sp>
      <p:sp>
        <p:nvSpPr>
          <p:cNvPr id="111" name="Google Shape;111;p17"/>
          <p:cNvSpPr/>
          <p:nvPr/>
        </p:nvSpPr>
        <p:spPr>
          <a:xfrm>
            <a:off x="6994286"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112" name="Google Shape;112;p17"/>
          <p:cNvSpPr/>
          <p:nvPr/>
        </p:nvSpPr>
        <p:spPr>
          <a:xfrm>
            <a:off x="7654621"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113" name="Google Shape;113;p17"/>
          <p:cNvSpPr/>
          <p:nvPr/>
        </p:nvSpPr>
        <p:spPr>
          <a:xfrm>
            <a:off x="8314957"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114" name="Google Shape;114;p17"/>
          <p:cNvSpPr txBox="1"/>
          <p:nvPr/>
        </p:nvSpPr>
        <p:spPr>
          <a:xfrm>
            <a:off x="1383350" y="2740051"/>
            <a:ext cx="191400" cy="36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6AA84F"/>
                </a:solidFill>
              </a:rPr>
              <a:t>1</a:t>
            </a:r>
            <a:endParaRPr b="1">
              <a:solidFill>
                <a:srgbClr val="38761D"/>
              </a:solidFill>
            </a:endParaRPr>
          </a:p>
        </p:txBody>
      </p:sp>
      <p:sp>
        <p:nvSpPr>
          <p:cNvPr id="115" name="Google Shape;115;p17"/>
          <p:cNvSpPr/>
          <p:nvPr/>
        </p:nvSpPr>
        <p:spPr>
          <a:xfrm>
            <a:off x="1115739" y="2362540"/>
            <a:ext cx="1243450" cy="810300"/>
          </a:xfrm>
          <a:custGeom>
            <a:rect b="b" l="l" r="r" t="t"/>
            <a:pathLst>
              <a:path extrusionOk="0" h="32412" w="49738">
                <a:moveTo>
                  <a:pt x="49313" y="23060"/>
                </a:moveTo>
                <a:cubicBezTo>
                  <a:pt x="42724" y="19376"/>
                  <a:pt x="17928" y="3861"/>
                  <a:pt x="9781" y="956"/>
                </a:cubicBezTo>
                <a:cubicBezTo>
                  <a:pt x="1634" y="-1949"/>
                  <a:pt x="-917" y="3082"/>
                  <a:pt x="429" y="5632"/>
                </a:cubicBezTo>
                <a:cubicBezTo>
                  <a:pt x="1775" y="8183"/>
                  <a:pt x="9639" y="11796"/>
                  <a:pt x="17857" y="16259"/>
                </a:cubicBezTo>
                <a:cubicBezTo>
                  <a:pt x="26075" y="20722"/>
                  <a:pt x="44425" y="29720"/>
                  <a:pt x="49738" y="32412"/>
                </a:cubicBezTo>
              </a:path>
            </a:pathLst>
          </a:custGeom>
          <a:noFill/>
          <a:ln cap="flat" cmpd="sng" w="19050">
            <a:solidFill>
              <a:srgbClr val="6AA84F"/>
            </a:solidFill>
            <a:prstDash val="solid"/>
            <a:round/>
            <a:headEnd len="med" w="med" type="none"/>
            <a:tailEnd len="med" w="med" type="triangle"/>
          </a:ln>
        </p:spPr>
      </p:sp>
      <p:sp>
        <p:nvSpPr>
          <p:cNvPr id="116" name="Google Shape;116;p17"/>
          <p:cNvSpPr/>
          <p:nvPr/>
        </p:nvSpPr>
        <p:spPr>
          <a:xfrm>
            <a:off x="4719500" y="3921975"/>
            <a:ext cx="987552" cy="630936"/>
          </a:xfrm>
          <a:prstGeom prst="flowChartMagneticDisk">
            <a:avLst/>
          </a:prstGeom>
          <a:solidFill>
            <a:srgbClr val="E6EDFB"/>
          </a:solidFill>
          <a:ln cap="flat" cmpd="sng" w="9525">
            <a:solidFill>
              <a:srgbClr val="A4C2F4"/>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IP  </a:t>
            </a:r>
            <a:br>
              <a:rPr lang="en" sz="1200"/>
            </a:br>
            <a:r>
              <a:rPr lang="en" sz="1200"/>
              <a:t> </a:t>
            </a:r>
            <a:r>
              <a:rPr lang="en" sz="1000"/>
              <a:t>(Step 2)</a:t>
            </a:r>
            <a:endParaRPr sz="1000"/>
          </a:p>
        </p:txBody>
      </p:sp>
      <p:sp>
        <p:nvSpPr>
          <p:cNvPr id="117" name="Google Shape;117;p17"/>
          <p:cNvSpPr/>
          <p:nvPr/>
        </p:nvSpPr>
        <p:spPr>
          <a:xfrm>
            <a:off x="174475" y="2556275"/>
            <a:ext cx="918200" cy="612648"/>
          </a:xfrm>
          <a:prstGeom prst="flowChartMagneticDisk">
            <a:avLst/>
          </a:prstGeom>
          <a:solidFill>
            <a:srgbClr val="B6D7A8"/>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t>Users IP </a:t>
            </a:r>
            <a:r>
              <a:rPr lang="en" sz="1000"/>
              <a:t>(Step 1)</a:t>
            </a:r>
            <a:endParaRPr sz="1000"/>
          </a:p>
        </p:txBody>
      </p:sp>
      <p:sp>
        <p:nvSpPr>
          <p:cNvPr id="118" name="Google Shape;118;p17"/>
          <p:cNvSpPr txBox="1"/>
          <p:nvPr/>
        </p:nvSpPr>
        <p:spPr>
          <a:xfrm>
            <a:off x="4610600" y="663325"/>
            <a:ext cx="1685100" cy="8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78D8"/>
                </a:solidFill>
              </a:rPr>
              <a:t>Seamless Access</a:t>
            </a:r>
            <a:endParaRPr>
              <a:solidFill>
                <a:srgbClr val="3C78D8"/>
              </a:solidFill>
            </a:endParaRPr>
          </a:p>
        </p:txBody>
      </p:sp>
      <p:pic>
        <p:nvPicPr>
          <p:cNvPr id="119" name="Google Shape;119;p17"/>
          <p:cNvPicPr preferRelativeResize="0"/>
          <p:nvPr/>
        </p:nvPicPr>
        <p:blipFill>
          <a:blip r:embed="rId4">
            <a:alphaModFix/>
          </a:blip>
          <a:stretch>
            <a:fillRect/>
          </a:stretch>
        </p:blipFill>
        <p:spPr>
          <a:xfrm>
            <a:off x="2382263" y="2861543"/>
            <a:ext cx="1079100" cy="1325585"/>
          </a:xfrm>
          <a:prstGeom prst="rect">
            <a:avLst/>
          </a:prstGeom>
          <a:noFill/>
          <a:ln>
            <a:noFill/>
          </a:ln>
        </p:spPr>
      </p:pic>
      <p:grpSp>
        <p:nvGrpSpPr>
          <p:cNvPr id="120" name="Google Shape;120;p17"/>
          <p:cNvGrpSpPr/>
          <p:nvPr/>
        </p:nvGrpSpPr>
        <p:grpSpPr>
          <a:xfrm>
            <a:off x="3437995" y="4062700"/>
            <a:ext cx="1535618" cy="311100"/>
            <a:chOff x="3548250" y="2843488"/>
            <a:chExt cx="1425300" cy="311100"/>
          </a:xfrm>
        </p:grpSpPr>
        <p:cxnSp>
          <p:nvCxnSpPr>
            <p:cNvPr id="121" name="Google Shape;121;p17"/>
            <p:cNvCxnSpPr/>
            <p:nvPr/>
          </p:nvCxnSpPr>
          <p:spPr>
            <a:xfrm flipH="1" rot="10800000">
              <a:off x="3548250" y="2890625"/>
              <a:ext cx="1425300" cy="300"/>
            </a:xfrm>
            <a:prstGeom prst="straightConnector1">
              <a:avLst/>
            </a:prstGeom>
            <a:noFill/>
            <a:ln cap="flat" cmpd="sng" w="19050">
              <a:solidFill>
                <a:srgbClr val="FF9900"/>
              </a:solidFill>
              <a:prstDash val="solid"/>
              <a:round/>
              <a:headEnd len="med" w="med" type="none"/>
              <a:tailEnd len="med" w="med" type="triangle"/>
            </a:ln>
          </p:spPr>
        </p:cxnSp>
        <p:sp>
          <p:nvSpPr>
            <p:cNvPr id="122" name="Google Shape;122;p17"/>
            <p:cNvSpPr txBox="1"/>
            <p:nvPr/>
          </p:nvSpPr>
          <p:spPr>
            <a:xfrm>
              <a:off x="4170625" y="2843488"/>
              <a:ext cx="1914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9900"/>
                  </a:solidFill>
                </a:rPr>
                <a:t>2</a:t>
              </a:r>
              <a:endParaRPr b="1">
                <a:solidFill>
                  <a:srgbClr val="FF9900"/>
                </a:solidFill>
              </a:endParaRPr>
            </a:p>
          </p:txBody>
        </p:sp>
      </p:grpSp>
      <p:sp>
        <p:nvSpPr>
          <p:cNvPr id="123" name="Google Shape;123;p17"/>
          <p:cNvSpPr/>
          <p:nvPr/>
        </p:nvSpPr>
        <p:spPr>
          <a:xfrm>
            <a:off x="4739600" y="2725625"/>
            <a:ext cx="1158300" cy="12705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Fastly CDN </a:t>
            </a:r>
            <a:endParaRPr/>
          </a:p>
          <a:p>
            <a:pPr indent="0" lvl="0" marL="0" marR="0" rtl="0" algn="ctr">
              <a:lnSpc>
                <a:spcPct val="100000"/>
              </a:lnSpc>
              <a:spcBef>
                <a:spcPts val="500"/>
              </a:spcBef>
              <a:spcAft>
                <a:spcPts val="0"/>
              </a:spcAft>
              <a:buNone/>
            </a:pPr>
            <a:r>
              <a:rPr lang="en" sz="1000"/>
              <a:t>service.seamlessaccess.org</a:t>
            </a:r>
            <a:endParaRPr sz="1000"/>
          </a:p>
          <a:p>
            <a:pPr indent="0" lvl="0" marL="0" marR="0" rtl="0" algn="ctr">
              <a:lnSpc>
                <a:spcPct val="100000"/>
              </a:lnSpc>
              <a:spcBef>
                <a:spcPts val="700"/>
              </a:spcBef>
              <a:spcAft>
                <a:spcPts val="0"/>
              </a:spcAft>
              <a:buNone/>
            </a:pPr>
            <a:r>
              <a:rPr lang="en" sz="1000"/>
              <a:t>md.seamless</a:t>
            </a:r>
            <a:br>
              <a:rPr lang="en" sz="1000"/>
            </a:br>
            <a:r>
              <a:rPr lang="en" sz="1000"/>
              <a:t>access.org</a:t>
            </a:r>
            <a:endParaRPr sz="1000"/>
          </a:p>
        </p:txBody>
      </p:sp>
      <p:sp>
        <p:nvSpPr>
          <p:cNvPr id="124" name="Google Shape;124;p17"/>
          <p:cNvSpPr/>
          <p:nvPr/>
        </p:nvSpPr>
        <p:spPr>
          <a:xfrm>
            <a:off x="6333953" y="240477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Pages</a:t>
            </a:r>
            <a:endParaRPr/>
          </a:p>
          <a:p>
            <a:pPr indent="0" lvl="0" marL="0" rtl="0" algn="ctr">
              <a:spcBef>
                <a:spcPts val="500"/>
              </a:spcBef>
              <a:spcAft>
                <a:spcPts val="0"/>
              </a:spcAft>
              <a:buNone/>
            </a:pPr>
            <a:r>
              <a:rPr lang="en" sz="1000"/>
              <a:t>http://seamlessaccess.</a:t>
            </a:r>
            <a:endParaRPr sz="1000"/>
          </a:p>
          <a:p>
            <a:pPr indent="0" lvl="0" marL="0" rtl="0" algn="ctr">
              <a:spcBef>
                <a:spcPts val="0"/>
              </a:spcBef>
              <a:spcAft>
                <a:spcPts val="0"/>
              </a:spcAft>
              <a:buNone/>
            </a:pPr>
            <a:r>
              <a:rPr lang="en" sz="1000"/>
              <a:t>github.io/</a:t>
            </a:r>
            <a:endParaRPr sz="1000"/>
          </a:p>
          <a:p>
            <a:pPr indent="0" lvl="0" marL="0" rtl="0" algn="ctr">
              <a:spcBef>
                <a:spcPts val="0"/>
              </a:spcBef>
              <a:spcAft>
                <a:spcPts val="0"/>
              </a:spcAft>
              <a:buNone/>
            </a:pPr>
            <a:r>
              <a:rPr lang="en" sz="1000"/>
              <a:t>origin-service</a:t>
            </a:r>
            <a:endParaRPr sz="1000"/>
          </a:p>
        </p:txBody>
      </p:sp>
      <p:sp>
        <p:nvSpPr>
          <p:cNvPr id="125" name="Google Shape;125;p17"/>
          <p:cNvSpPr/>
          <p:nvPr/>
        </p:nvSpPr>
        <p:spPr>
          <a:xfrm>
            <a:off x="6333953" y="73952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Repository</a:t>
            </a:r>
            <a:endParaRPr/>
          </a:p>
          <a:p>
            <a:pPr indent="0" lvl="0" marL="0" rtl="0" algn="ctr">
              <a:spcBef>
                <a:spcPts val="500"/>
              </a:spcBef>
              <a:spcAft>
                <a:spcPts val="0"/>
              </a:spcAft>
              <a:buNone/>
            </a:pPr>
            <a:r>
              <a:rPr lang="en" sz="1000"/>
              <a:t>http://github.com/</a:t>
            </a:r>
            <a:br>
              <a:rPr lang="en" sz="1000"/>
            </a:br>
            <a:r>
              <a:rPr lang="en" sz="1000"/>
              <a:t>seamlessaccess/</a:t>
            </a:r>
            <a:endParaRPr sz="1000"/>
          </a:p>
          <a:p>
            <a:pPr indent="0" lvl="0" marL="0" rtl="0" algn="ctr">
              <a:spcBef>
                <a:spcPts val="0"/>
              </a:spcBef>
              <a:spcAft>
                <a:spcPts val="0"/>
              </a:spcAft>
              <a:buNone/>
            </a:pPr>
            <a:r>
              <a:rPr lang="en" sz="1000"/>
              <a:t>origin-service</a:t>
            </a:r>
            <a:endParaRPr sz="1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Google Shape;130;p18"/>
          <p:cNvSpPr/>
          <p:nvPr/>
        </p:nvSpPr>
        <p:spPr>
          <a:xfrm>
            <a:off x="4739600" y="2725625"/>
            <a:ext cx="1158300" cy="12705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Fastly CDN </a:t>
            </a:r>
            <a:endParaRPr/>
          </a:p>
          <a:p>
            <a:pPr indent="0" lvl="0" marL="0" marR="0" rtl="0" algn="ctr">
              <a:lnSpc>
                <a:spcPct val="100000"/>
              </a:lnSpc>
              <a:spcBef>
                <a:spcPts val="500"/>
              </a:spcBef>
              <a:spcAft>
                <a:spcPts val="0"/>
              </a:spcAft>
              <a:buNone/>
            </a:pPr>
            <a:r>
              <a:rPr lang="en" sz="1000"/>
              <a:t>service.seamlessaccess.org</a:t>
            </a:r>
            <a:endParaRPr sz="1000"/>
          </a:p>
          <a:p>
            <a:pPr indent="0" lvl="0" marL="0" marR="0" rtl="0" algn="ctr">
              <a:lnSpc>
                <a:spcPct val="100000"/>
              </a:lnSpc>
              <a:spcBef>
                <a:spcPts val="700"/>
              </a:spcBef>
              <a:spcAft>
                <a:spcPts val="0"/>
              </a:spcAft>
              <a:buNone/>
            </a:pPr>
            <a:r>
              <a:rPr lang="en" sz="1000"/>
              <a:t>md.seamless</a:t>
            </a:r>
            <a:br>
              <a:rPr lang="en" sz="1000"/>
            </a:br>
            <a:r>
              <a:rPr lang="en" sz="1000"/>
              <a:t>access.org</a:t>
            </a:r>
            <a:endParaRPr sz="1000"/>
          </a:p>
        </p:txBody>
      </p:sp>
      <p:sp>
        <p:nvSpPr>
          <p:cNvPr id="131" name="Google Shape;131;p18"/>
          <p:cNvSpPr/>
          <p:nvPr/>
        </p:nvSpPr>
        <p:spPr>
          <a:xfrm>
            <a:off x="6333953" y="240477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Pages</a:t>
            </a:r>
            <a:endParaRPr/>
          </a:p>
          <a:p>
            <a:pPr indent="0" lvl="0" marL="0" rtl="0" algn="ctr">
              <a:spcBef>
                <a:spcPts val="500"/>
              </a:spcBef>
              <a:spcAft>
                <a:spcPts val="0"/>
              </a:spcAft>
              <a:buNone/>
            </a:pPr>
            <a:r>
              <a:rPr lang="en" sz="1000"/>
              <a:t>http://seamlessaccess.</a:t>
            </a:r>
            <a:endParaRPr sz="1000"/>
          </a:p>
          <a:p>
            <a:pPr indent="0" lvl="0" marL="0" rtl="0" algn="ctr">
              <a:spcBef>
                <a:spcPts val="0"/>
              </a:spcBef>
              <a:spcAft>
                <a:spcPts val="0"/>
              </a:spcAft>
              <a:buNone/>
            </a:pPr>
            <a:r>
              <a:rPr lang="en" sz="1000"/>
              <a:t>github.io/</a:t>
            </a:r>
            <a:endParaRPr sz="1000"/>
          </a:p>
          <a:p>
            <a:pPr indent="0" lvl="0" marL="0" rtl="0" algn="ctr">
              <a:spcBef>
                <a:spcPts val="0"/>
              </a:spcBef>
              <a:spcAft>
                <a:spcPts val="0"/>
              </a:spcAft>
              <a:buNone/>
            </a:pPr>
            <a:r>
              <a:rPr lang="en" sz="1000"/>
              <a:t>origin-service</a:t>
            </a:r>
            <a:endParaRPr sz="1000"/>
          </a:p>
        </p:txBody>
      </p:sp>
      <p:sp>
        <p:nvSpPr>
          <p:cNvPr id="132" name="Google Shape;132;p18"/>
          <p:cNvSpPr/>
          <p:nvPr/>
        </p:nvSpPr>
        <p:spPr>
          <a:xfrm>
            <a:off x="6333953" y="73952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Repository</a:t>
            </a:r>
            <a:endParaRPr/>
          </a:p>
          <a:p>
            <a:pPr indent="0" lvl="0" marL="0" rtl="0" algn="ctr">
              <a:spcBef>
                <a:spcPts val="500"/>
              </a:spcBef>
              <a:spcAft>
                <a:spcPts val="0"/>
              </a:spcAft>
              <a:buNone/>
            </a:pPr>
            <a:r>
              <a:rPr lang="en" sz="1000"/>
              <a:t>http://github.com/</a:t>
            </a:r>
            <a:br>
              <a:rPr lang="en" sz="1000"/>
            </a:br>
            <a:r>
              <a:rPr lang="en" sz="1000"/>
              <a:t>seamlessaccess/</a:t>
            </a:r>
            <a:endParaRPr sz="1000"/>
          </a:p>
          <a:p>
            <a:pPr indent="0" lvl="0" marL="0" rtl="0" algn="ctr">
              <a:spcBef>
                <a:spcPts val="0"/>
              </a:spcBef>
              <a:spcAft>
                <a:spcPts val="0"/>
              </a:spcAft>
              <a:buNone/>
            </a:pPr>
            <a:r>
              <a:rPr lang="en" sz="1000"/>
              <a:t>origin-service</a:t>
            </a:r>
            <a:endParaRPr sz="1000"/>
          </a:p>
        </p:txBody>
      </p:sp>
      <p:sp>
        <p:nvSpPr>
          <p:cNvPr id="133" name="Google Shape;133;p18"/>
          <p:cNvSpPr/>
          <p:nvPr/>
        </p:nvSpPr>
        <p:spPr>
          <a:xfrm>
            <a:off x="4572000" y="663325"/>
            <a:ext cx="4513500" cy="4292400"/>
          </a:xfrm>
          <a:prstGeom prst="rect">
            <a:avLst/>
          </a:prstGeom>
          <a:noFill/>
          <a:ln cap="flat" cmpd="sng" w="9525">
            <a:solidFill>
              <a:srgbClr val="3C78D8"/>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4" name="Google Shape;134;p18"/>
          <p:cNvGrpSpPr/>
          <p:nvPr/>
        </p:nvGrpSpPr>
        <p:grpSpPr>
          <a:xfrm>
            <a:off x="1672536" y="2524097"/>
            <a:ext cx="2487205" cy="1719876"/>
            <a:chOff x="2281775" y="2752650"/>
            <a:chExt cx="1851150" cy="1270500"/>
          </a:xfrm>
        </p:grpSpPr>
        <p:sp>
          <p:nvSpPr>
            <p:cNvPr id="135" name="Google Shape;135;p18"/>
            <p:cNvSpPr/>
            <p:nvPr/>
          </p:nvSpPr>
          <p:spPr>
            <a:xfrm>
              <a:off x="2281775" y="2752650"/>
              <a:ext cx="1851000" cy="1270500"/>
            </a:xfrm>
            <a:prstGeom prst="roundRect">
              <a:avLst>
                <a:gd fmla="val 8604" name="adj"/>
              </a:avLst>
            </a:prstGeom>
            <a:noFill/>
            <a:ln cap="flat" cmpd="sng" w="19050">
              <a:solidFill>
                <a:srgbClr val="F9CB9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6" name="Google Shape;136;p18"/>
            <p:cNvCxnSpPr/>
            <p:nvPr/>
          </p:nvCxnSpPr>
          <p:spPr>
            <a:xfrm rot="10800000">
              <a:off x="2297825" y="2960100"/>
              <a:ext cx="1835100" cy="0"/>
            </a:xfrm>
            <a:prstGeom prst="straightConnector1">
              <a:avLst/>
            </a:prstGeom>
            <a:noFill/>
            <a:ln cap="flat" cmpd="sng" w="19050">
              <a:solidFill>
                <a:srgbClr val="F9CB9C"/>
              </a:solidFill>
              <a:prstDash val="solid"/>
              <a:round/>
              <a:headEnd len="med" w="med" type="none"/>
              <a:tailEnd len="med" w="med" type="none"/>
            </a:ln>
          </p:spPr>
        </p:cxnSp>
        <p:sp>
          <p:nvSpPr>
            <p:cNvPr id="137" name="Google Shape;137;p18"/>
            <p:cNvSpPr/>
            <p:nvPr/>
          </p:nvSpPr>
          <p:spPr>
            <a:xfrm>
              <a:off x="24017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8"/>
            <p:cNvSpPr/>
            <p:nvPr/>
          </p:nvSpPr>
          <p:spPr>
            <a:xfrm>
              <a:off x="25541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8"/>
            <p:cNvSpPr/>
            <p:nvPr/>
          </p:nvSpPr>
          <p:spPr>
            <a:xfrm>
              <a:off x="27065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0" name="Google Shape;140;p18"/>
          <p:cNvSpPr txBox="1"/>
          <p:nvPr>
            <p:ph type="title"/>
          </p:nvPr>
        </p:nvSpPr>
        <p:spPr>
          <a:xfrm>
            <a:off x="0" y="0"/>
            <a:ext cx="6075000" cy="7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3C78D8"/>
                </a:solidFill>
              </a:rPr>
              <a:t>Limited Integration, no previous persistence</a:t>
            </a:r>
            <a:endParaRPr b="1" sz="1800">
              <a:solidFill>
                <a:srgbClr val="3C78D8"/>
              </a:solidFill>
            </a:endParaRPr>
          </a:p>
          <a:p>
            <a:pPr indent="0" lvl="0" marL="0" rtl="0" algn="l">
              <a:spcBef>
                <a:spcPts val="0"/>
              </a:spcBef>
              <a:spcAft>
                <a:spcPts val="0"/>
              </a:spcAft>
              <a:buNone/>
            </a:pPr>
            <a:r>
              <a:rPr b="1" lang="en" sz="1400">
                <a:solidFill>
                  <a:srgbClr val="3C78D8"/>
                </a:solidFill>
              </a:rPr>
              <a:t>Phase 2 - SA Discovery Service - Finding the IdP </a:t>
            </a:r>
            <a:r>
              <a:rPr b="1" lang="en" sz="1800">
                <a:solidFill>
                  <a:srgbClr val="3C78D8"/>
                </a:solidFill>
              </a:rPr>
              <a:t> </a:t>
            </a:r>
            <a:endParaRPr b="1" sz="1800">
              <a:solidFill>
                <a:srgbClr val="3C78D8"/>
              </a:solidFill>
            </a:endParaRPr>
          </a:p>
        </p:txBody>
      </p:sp>
      <p:sp>
        <p:nvSpPr>
          <p:cNvPr id="141" name="Google Shape;141;p18"/>
          <p:cNvSpPr/>
          <p:nvPr/>
        </p:nvSpPr>
        <p:spPr>
          <a:xfrm>
            <a:off x="325425" y="1590750"/>
            <a:ext cx="1079100" cy="1092900"/>
          </a:xfrm>
          <a:prstGeom prst="rect">
            <a:avLst/>
          </a:prstGeom>
          <a:solidFill>
            <a:srgbClr val="D9EAD3"/>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Service Provider</a:t>
            </a:r>
            <a:endParaRPr/>
          </a:p>
        </p:txBody>
      </p:sp>
      <p:sp>
        <p:nvSpPr>
          <p:cNvPr id="142" name="Google Shape;142;p18"/>
          <p:cNvSpPr/>
          <p:nvPr/>
        </p:nvSpPr>
        <p:spPr>
          <a:xfrm>
            <a:off x="372825" y="3866475"/>
            <a:ext cx="1079100" cy="1092900"/>
          </a:xfrm>
          <a:prstGeom prst="rect">
            <a:avLst/>
          </a:prstGeom>
          <a:solidFill>
            <a:srgbClr val="D9D9D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Identity Provider</a:t>
            </a:r>
            <a:endParaRPr/>
          </a:p>
        </p:txBody>
      </p:sp>
      <p:sp>
        <p:nvSpPr>
          <p:cNvPr id="143" name="Google Shape;143;p18"/>
          <p:cNvSpPr/>
          <p:nvPr/>
        </p:nvSpPr>
        <p:spPr>
          <a:xfrm>
            <a:off x="6333950"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144" name="Google Shape;144;p18"/>
          <p:cNvSpPr/>
          <p:nvPr/>
        </p:nvSpPr>
        <p:spPr>
          <a:xfrm>
            <a:off x="6550403" y="1679975"/>
            <a:ext cx="1158300" cy="724800"/>
          </a:xfrm>
          <a:prstGeom prst="downArrow">
            <a:avLst>
              <a:gd fmla="val 60182" name="adj1"/>
              <a:gd fmla="val 36951" name="adj2"/>
            </a:avLst>
          </a:prstGeom>
          <a:noFill/>
          <a:ln cap="flat" cmpd="sng" w="9525">
            <a:solidFill>
              <a:srgbClr val="3C78D8"/>
            </a:solidFill>
            <a:prstDash val="solid"/>
            <a:round/>
            <a:headEnd len="sm" w="sm" type="none"/>
            <a:tailEnd len="sm" w="sm" type="none"/>
          </a:ln>
        </p:spPr>
        <p:txBody>
          <a:bodyPr anchorCtr="0" anchor="ctr" bIns="0" lIns="0" spcFirstLastPara="1" rIns="0" wrap="square" tIns="91425">
            <a:noAutofit/>
          </a:bodyPr>
          <a:lstStyle/>
          <a:p>
            <a:pPr indent="0" lvl="0" marL="0" rtl="0" algn="ctr">
              <a:spcBef>
                <a:spcPts val="0"/>
              </a:spcBef>
              <a:spcAft>
                <a:spcPts val="0"/>
              </a:spcAft>
              <a:buNone/>
            </a:pPr>
            <a:r>
              <a:rPr lang="en" sz="1200"/>
              <a:t>Publishes out of band</a:t>
            </a:r>
            <a:endParaRPr sz="1200"/>
          </a:p>
        </p:txBody>
      </p:sp>
      <p:sp>
        <p:nvSpPr>
          <p:cNvPr id="145" name="Google Shape;145;p18"/>
          <p:cNvSpPr/>
          <p:nvPr/>
        </p:nvSpPr>
        <p:spPr>
          <a:xfrm>
            <a:off x="6994286"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146" name="Google Shape;146;p18"/>
          <p:cNvSpPr/>
          <p:nvPr/>
        </p:nvSpPr>
        <p:spPr>
          <a:xfrm>
            <a:off x="7654621"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147" name="Google Shape;147;p18"/>
          <p:cNvSpPr/>
          <p:nvPr/>
        </p:nvSpPr>
        <p:spPr>
          <a:xfrm>
            <a:off x="8314957"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pic>
        <p:nvPicPr>
          <p:cNvPr id="148" name="Google Shape;148;p18"/>
          <p:cNvPicPr preferRelativeResize="0"/>
          <p:nvPr/>
        </p:nvPicPr>
        <p:blipFill>
          <a:blip r:embed="rId3">
            <a:alphaModFix/>
          </a:blip>
          <a:stretch>
            <a:fillRect/>
          </a:stretch>
        </p:blipFill>
        <p:spPr>
          <a:xfrm>
            <a:off x="1752049" y="2835975"/>
            <a:ext cx="2002725" cy="1092900"/>
          </a:xfrm>
          <a:prstGeom prst="rect">
            <a:avLst/>
          </a:prstGeom>
          <a:noFill/>
          <a:ln cap="flat" cmpd="sng" w="9525">
            <a:solidFill>
              <a:srgbClr val="6D9EEB"/>
            </a:solidFill>
            <a:prstDash val="solid"/>
            <a:round/>
            <a:headEnd len="sm" w="sm" type="none"/>
            <a:tailEnd len="sm" w="sm" type="none"/>
          </a:ln>
        </p:spPr>
      </p:pic>
      <p:pic>
        <p:nvPicPr>
          <p:cNvPr id="149" name="Google Shape;149;p18"/>
          <p:cNvPicPr preferRelativeResize="0"/>
          <p:nvPr/>
        </p:nvPicPr>
        <p:blipFill>
          <a:blip r:embed="rId4">
            <a:alphaModFix/>
          </a:blip>
          <a:stretch>
            <a:fillRect/>
          </a:stretch>
        </p:blipFill>
        <p:spPr>
          <a:xfrm>
            <a:off x="3319125" y="3885350"/>
            <a:ext cx="704088" cy="704088"/>
          </a:xfrm>
          <a:prstGeom prst="rect">
            <a:avLst/>
          </a:prstGeom>
          <a:noFill/>
          <a:ln>
            <a:noFill/>
          </a:ln>
        </p:spPr>
      </p:pic>
      <p:sp>
        <p:nvSpPr>
          <p:cNvPr id="150" name="Google Shape;150;p18"/>
          <p:cNvSpPr txBox="1"/>
          <p:nvPr/>
        </p:nvSpPr>
        <p:spPr>
          <a:xfrm flipH="1">
            <a:off x="3467075" y="2988375"/>
            <a:ext cx="287700" cy="33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4</a:t>
            </a:r>
            <a:endParaRPr b="1">
              <a:solidFill>
                <a:srgbClr val="0000FF"/>
              </a:solidFill>
            </a:endParaRPr>
          </a:p>
        </p:txBody>
      </p:sp>
      <p:sp>
        <p:nvSpPr>
          <p:cNvPr id="151" name="Google Shape;151;p18"/>
          <p:cNvSpPr/>
          <p:nvPr/>
        </p:nvSpPr>
        <p:spPr>
          <a:xfrm>
            <a:off x="3932025" y="2606398"/>
            <a:ext cx="2559922" cy="561456"/>
          </a:xfrm>
          <a:custGeom>
            <a:rect b="b" l="l" r="r" t="t"/>
            <a:pathLst>
              <a:path extrusionOk="0" h="33600" w="101554">
                <a:moveTo>
                  <a:pt x="58661" y="8520"/>
                </a:moveTo>
                <a:cubicBezTo>
                  <a:pt x="64683" y="7103"/>
                  <a:pt x="87779" y="-53"/>
                  <a:pt x="94793" y="18"/>
                </a:cubicBezTo>
                <a:cubicBezTo>
                  <a:pt x="101807" y="89"/>
                  <a:pt x="102374" y="6607"/>
                  <a:pt x="100744" y="8945"/>
                </a:cubicBezTo>
                <a:cubicBezTo>
                  <a:pt x="99115" y="11283"/>
                  <a:pt x="101807" y="9937"/>
                  <a:pt x="85016" y="14046"/>
                </a:cubicBezTo>
                <a:cubicBezTo>
                  <a:pt x="68225" y="18155"/>
                  <a:pt x="14169" y="30341"/>
                  <a:pt x="0" y="33600"/>
                </a:cubicBezTo>
              </a:path>
            </a:pathLst>
          </a:custGeom>
          <a:noFill/>
          <a:ln cap="flat" cmpd="sng" w="19050">
            <a:solidFill>
              <a:srgbClr val="1155CC"/>
            </a:solidFill>
            <a:prstDash val="solid"/>
            <a:round/>
            <a:headEnd len="med" w="med" type="none"/>
            <a:tailEnd len="med" w="med" type="triangle"/>
          </a:ln>
        </p:spPr>
      </p:sp>
      <p:sp>
        <p:nvSpPr>
          <p:cNvPr id="152" name="Google Shape;152;p18"/>
          <p:cNvSpPr txBox="1"/>
          <p:nvPr/>
        </p:nvSpPr>
        <p:spPr>
          <a:xfrm flipH="1">
            <a:off x="5884100" y="2313625"/>
            <a:ext cx="411600" cy="3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3*</a:t>
            </a:r>
            <a:endParaRPr b="1">
              <a:solidFill>
                <a:srgbClr val="0000FF"/>
              </a:solidFill>
            </a:endParaRPr>
          </a:p>
        </p:txBody>
      </p:sp>
      <p:cxnSp>
        <p:nvCxnSpPr>
          <p:cNvPr id="153" name="Google Shape;153;p18"/>
          <p:cNvCxnSpPr/>
          <p:nvPr/>
        </p:nvCxnSpPr>
        <p:spPr>
          <a:xfrm>
            <a:off x="2038163" y="3418115"/>
            <a:ext cx="2688300" cy="3900"/>
          </a:xfrm>
          <a:prstGeom prst="straightConnector1">
            <a:avLst/>
          </a:prstGeom>
          <a:noFill/>
          <a:ln cap="flat" cmpd="sng" w="19050">
            <a:solidFill>
              <a:srgbClr val="FF9900"/>
            </a:solidFill>
            <a:prstDash val="solid"/>
            <a:round/>
            <a:headEnd len="med" w="med" type="none"/>
            <a:tailEnd len="med" w="med" type="triangle"/>
          </a:ln>
        </p:spPr>
      </p:cxnSp>
      <p:sp>
        <p:nvSpPr>
          <p:cNvPr id="154" name="Google Shape;154;p18"/>
          <p:cNvSpPr txBox="1"/>
          <p:nvPr/>
        </p:nvSpPr>
        <p:spPr>
          <a:xfrm>
            <a:off x="4172450" y="3385413"/>
            <a:ext cx="191400" cy="311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en">
                <a:solidFill>
                  <a:srgbClr val="FF9900"/>
                </a:solidFill>
              </a:rPr>
              <a:t>5</a:t>
            </a:r>
            <a:endParaRPr b="1">
              <a:solidFill>
                <a:srgbClr val="FF9900"/>
              </a:solidFill>
            </a:endParaRPr>
          </a:p>
        </p:txBody>
      </p:sp>
      <p:sp>
        <p:nvSpPr>
          <p:cNvPr id="155" name="Google Shape;155;p18"/>
          <p:cNvSpPr txBox="1"/>
          <p:nvPr/>
        </p:nvSpPr>
        <p:spPr>
          <a:xfrm flipH="1">
            <a:off x="1790750" y="3674175"/>
            <a:ext cx="411600" cy="33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7</a:t>
            </a:r>
            <a:endParaRPr b="1">
              <a:solidFill>
                <a:srgbClr val="0000FF"/>
              </a:solidFill>
            </a:endParaRPr>
          </a:p>
        </p:txBody>
      </p:sp>
      <p:sp>
        <p:nvSpPr>
          <p:cNvPr id="156" name="Google Shape;156;p18"/>
          <p:cNvSpPr/>
          <p:nvPr/>
        </p:nvSpPr>
        <p:spPr>
          <a:xfrm>
            <a:off x="3894075" y="3728100"/>
            <a:ext cx="3019775" cy="458969"/>
          </a:xfrm>
          <a:custGeom>
            <a:rect b="b" l="l" r="r" t="t"/>
            <a:pathLst>
              <a:path extrusionOk="0" h="27170" w="120791">
                <a:moveTo>
                  <a:pt x="64324" y="0"/>
                </a:moveTo>
                <a:cubicBezTo>
                  <a:pt x="72943" y="3048"/>
                  <a:pt x="107942" y="13769"/>
                  <a:pt x="116035" y="18288"/>
                </a:cubicBezTo>
                <a:cubicBezTo>
                  <a:pt x="124128" y="22808"/>
                  <a:pt x="120554" y="27327"/>
                  <a:pt x="112881" y="27117"/>
                </a:cubicBezTo>
                <a:cubicBezTo>
                  <a:pt x="105208" y="26907"/>
                  <a:pt x="88813" y="20916"/>
                  <a:pt x="69999" y="17027"/>
                </a:cubicBezTo>
                <a:cubicBezTo>
                  <a:pt x="51186" y="13138"/>
                  <a:pt x="11667" y="5991"/>
                  <a:pt x="0" y="3784"/>
                </a:cubicBezTo>
              </a:path>
            </a:pathLst>
          </a:custGeom>
          <a:noFill/>
          <a:ln cap="flat" cmpd="sng" w="19050">
            <a:solidFill>
              <a:srgbClr val="1155CC"/>
            </a:solidFill>
            <a:prstDash val="solid"/>
            <a:round/>
            <a:headEnd len="med" w="med" type="none"/>
            <a:tailEnd len="med" w="med" type="triangle"/>
          </a:ln>
        </p:spPr>
      </p:sp>
      <p:sp>
        <p:nvSpPr>
          <p:cNvPr id="157" name="Google Shape;157;p18"/>
          <p:cNvSpPr txBox="1"/>
          <p:nvPr/>
        </p:nvSpPr>
        <p:spPr>
          <a:xfrm flipH="1">
            <a:off x="6047300" y="3527700"/>
            <a:ext cx="411600" cy="3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6*</a:t>
            </a:r>
            <a:endParaRPr b="1">
              <a:solidFill>
                <a:srgbClr val="0000FF"/>
              </a:solidFill>
            </a:endParaRPr>
          </a:p>
        </p:txBody>
      </p:sp>
      <p:sp>
        <p:nvSpPr>
          <p:cNvPr id="158" name="Google Shape;158;p18"/>
          <p:cNvSpPr/>
          <p:nvPr/>
        </p:nvSpPr>
        <p:spPr>
          <a:xfrm>
            <a:off x="4719500" y="3921975"/>
            <a:ext cx="987552" cy="630936"/>
          </a:xfrm>
          <a:prstGeom prst="flowChartMagneticDisk">
            <a:avLst/>
          </a:prstGeom>
          <a:solidFill>
            <a:srgbClr val="E6EDFB"/>
          </a:solidFill>
          <a:ln cap="flat" cmpd="sng" w="9525">
            <a:solidFill>
              <a:srgbClr val="A4C2F4"/>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IP  </a:t>
            </a:r>
            <a:br>
              <a:rPr lang="en" sz="1200"/>
            </a:br>
            <a:r>
              <a:rPr lang="en" sz="1200"/>
              <a:t> </a:t>
            </a:r>
            <a:r>
              <a:rPr lang="en" sz="1000"/>
              <a:t>(Step 2, 5, 8)</a:t>
            </a:r>
            <a:endParaRPr sz="1000"/>
          </a:p>
        </p:txBody>
      </p:sp>
      <p:sp>
        <p:nvSpPr>
          <p:cNvPr id="159" name="Google Shape;159;p18"/>
          <p:cNvSpPr/>
          <p:nvPr/>
        </p:nvSpPr>
        <p:spPr>
          <a:xfrm>
            <a:off x="174475" y="2556275"/>
            <a:ext cx="918200" cy="612648"/>
          </a:xfrm>
          <a:prstGeom prst="flowChartMagneticDisk">
            <a:avLst/>
          </a:prstGeom>
          <a:solidFill>
            <a:srgbClr val="B6D7A8"/>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t>Users IP </a:t>
            </a:r>
            <a:r>
              <a:rPr lang="en" sz="1000"/>
              <a:t>(Step 1)</a:t>
            </a:r>
            <a:endParaRPr sz="1000"/>
          </a:p>
        </p:txBody>
      </p:sp>
      <p:sp>
        <p:nvSpPr>
          <p:cNvPr id="160" name="Google Shape;160;p18"/>
          <p:cNvSpPr txBox="1"/>
          <p:nvPr/>
        </p:nvSpPr>
        <p:spPr>
          <a:xfrm>
            <a:off x="4610600" y="663325"/>
            <a:ext cx="1685100" cy="8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78D8"/>
                </a:solidFill>
              </a:rPr>
              <a:t>Seamless Access</a:t>
            </a:r>
            <a:endParaRPr>
              <a:solidFill>
                <a:srgbClr val="3C78D8"/>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19"/>
          <p:cNvSpPr/>
          <p:nvPr/>
        </p:nvSpPr>
        <p:spPr>
          <a:xfrm>
            <a:off x="4739600" y="2725625"/>
            <a:ext cx="1158300" cy="12705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Fastly CDN </a:t>
            </a:r>
            <a:endParaRPr/>
          </a:p>
          <a:p>
            <a:pPr indent="0" lvl="0" marL="0" marR="0" rtl="0" algn="ctr">
              <a:lnSpc>
                <a:spcPct val="100000"/>
              </a:lnSpc>
              <a:spcBef>
                <a:spcPts val="500"/>
              </a:spcBef>
              <a:spcAft>
                <a:spcPts val="0"/>
              </a:spcAft>
              <a:buNone/>
            </a:pPr>
            <a:r>
              <a:rPr lang="en" sz="1000"/>
              <a:t>service.seamlessaccess.org</a:t>
            </a:r>
            <a:endParaRPr sz="1000"/>
          </a:p>
          <a:p>
            <a:pPr indent="0" lvl="0" marL="0" marR="0" rtl="0" algn="ctr">
              <a:lnSpc>
                <a:spcPct val="100000"/>
              </a:lnSpc>
              <a:spcBef>
                <a:spcPts val="700"/>
              </a:spcBef>
              <a:spcAft>
                <a:spcPts val="0"/>
              </a:spcAft>
              <a:buNone/>
            </a:pPr>
            <a:r>
              <a:rPr lang="en" sz="1000"/>
              <a:t>md.seamless</a:t>
            </a:r>
            <a:br>
              <a:rPr lang="en" sz="1000"/>
            </a:br>
            <a:r>
              <a:rPr lang="en" sz="1000"/>
              <a:t>access.org</a:t>
            </a:r>
            <a:endParaRPr sz="1000"/>
          </a:p>
        </p:txBody>
      </p:sp>
      <p:sp>
        <p:nvSpPr>
          <p:cNvPr id="166" name="Google Shape;166;p19"/>
          <p:cNvSpPr/>
          <p:nvPr/>
        </p:nvSpPr>
        <p:spPr>
          <a:xfrm>
            <a:off x="4572000" y="663325"/>
            <a:ext cx="4513500" cy="4292400"/>
          </a:xfrm>
          <a:prstGeom prst="rect">
            <a:avLst/>
          </a:prstGeom>
          <a:noFill/>
          <a:ln cap="flat" cmpd="sng" w="9525">
            <a:solidFill>
              <a:srgbClr val="3C78D8"/>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7" name="Google Shape;167;p19"/>
          <p:cNvGrpSpPr/>
          <p:nvPr/>
        </p:nvGrpSpPr>
        <p:grpSpPr>
          <a:xfrm>
            <a:off x="1672536" y="2524097"/>
            <a:ext cx="2487205" cy="1719876"/>
            <a:chOff x="2281775" y="2752650"/>
            <a:chExt cx="1851150" cy="1270500"/>
          </a:xfrm>
        </p:grpSpPr>
        <p:sp>
          <p:nvSpPr>
            <p:cNvPr id="168" name="Google Shape;168;p19"/>
            <p:cNvSpPr/>
            <p:nvPr/>
          </p:nvSpPr>
          <p:spPr>
            <a:xfrm>
              <a:off x="2281775" y="2752650"/>
              <a:ext cx="1851000" cy="1270500"/>
            </a:xfrm>
            <a:prstGeom prst="roundRect">
              <a:avLst>
                <a:gd fmla="val 8604" name="adj"/>
              </a:avLst>
            </a:prstGeom>
            <a:noFill/>
            <a:ln cap="flat" cmpd="sng" w="19050">
              <a:solidFill>
                <a:srgbClr val="F9CB9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9" name="Google Shape;169;p19"/>
            <p:cNvCxnSpPr/>
            <p:nvPr/>
          </p:nvCxnSpPr>
          <p:spPr>
            <a:xfrm rot="10800000">
              <a:off x="2297825" y="2960100"/>
              <a:ext cx="1835100" cy="0"/>
            </a:xfrm>
            <a:prstGeom prst="straightConnector1">
              <a:avLst/>
            </a:prstGeom>
            <a:noFill/>
            <a:ln cap="flat" cmpd="sng" w="19050">
              <a:solidFill>
                <a:srgbClr val="F9CB9C"/>
              </a:solidFill>
              <a:prstDash val="solid"/>
              <a:round/>
              <a:headEnd len="med" w="med" type="none"/>
              <a:tailEnd len="med" w="med" type="none"/>
            </a:ln>
          </p:spPr>
        </p:cxnSp>
        <p:sp>
          <p:nvSpPr>
            <p:cNvPr id="170" name="Google Shape;170;p19"/>
            <p:cNvSpPr/>
            <p:nvPr/>
          </p:nvSpPr>
          <p:spPr>
            <a:xfrm>
              <a:off x="24017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9"/>
            <p:cNvSpPr/>
            <p:nvPr/>
          </p:nvSpPr>
          <p:spPr>
            <a:xfrm>
              <a:off x="25541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9"/>
            <p:cNvSpPr/>
            <p:nvPr/>
          </p:nvSpPr>
          <p:spPr>
            <a:xfrm>
              <a:off x="27065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3" name="Google Shape;173;p19"/>
          <p:cNvSpPr txBox="1"/>
          <p:nvPr>
            <p:ph type="title"/>
          </p:nvPr>
        </p:nvSpPr>
        <p:spPr>
          <a:xfrm>
            <a:off x="0" y="0"/>
            <a:ext cx="6075000" cy="7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3C78D8"/>
                </a:solidFill>
              </a:rPr>
              <a:t>Limited Integration, no previous persistence</a:t>
            </a:r>
            <a:endParaRPr b="1" sz="1800">
              <a:solidFill>
                <a:srgbClr val="3C78D8"/>
              </a:solidFill>
            </a:endParaRPr>
          </a:p>
          <a:p>
            <a:pPr indent="0" lvl="0" marL="0" rtl="0" algn="l">
              <a:spcBef>
                <a:spcPts val="0"/>
              </a:spcBef>
              <a:spcAft>
                <a:spcPts val="0"/>
              </a:spcAft>
              <a:buNone/>
            </a:pPr>
            <a:r>
              <a:rPr b="1" lang="en" sz="1400">
                <a:solidFill>
                  <a:srgbClr val="3C78D8"/>
                </a:solidFill>
              </a:rPr>
              <a:t>Phase 3 - SA Discovery Service - Choosing the IdP </a:t>
            </a:r>
            <a:r>
              <a:rPr b="1" lang="en" sz="1800">
                <a:solidFill>
                  <a:srgbClr val="3C78D8"/>
                </a:solidFill>
              </a:rPr>
              <a:t> </a:t>
            </a:r>
            <a:endParaRPr b="1" sz="1800">
              <a:solidFill>
                <a:srgbClr val="3C78D8"/>
              </a:solidFill>
            </a:endParaRPr>
          </a:p>
        </p:txBody>
      </p:sp>
      <p:sp>
        <p:nvSpPr>
          <p:cNvPr id="174" name="Google Shape;174;p19"/>
          <p:cNvSpPr/>
          <p:nvPr/>
        </p:nvSpPr>
        <p:spPr>
          <a:xfrm>
            <a:off x="325425" y="1590750"/>
            <a:ext cx="1079100" cy="1092900"/>
          </a:xfrm>
          <a:prstGeom prst="rect">
            <a:avLst/>
          </a:prstGeom>
          <a:solidFill>
            <a:srgbClr val="D9EAD3"/>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Service Provider</a:t>
            </a:r>
            <a:endParaRPr/>
          </a:p>
        </p:txBody>
      </p:sp>
      <p:sp>
        <p:nvSpPr>
          <p:cNvPr id="175" name="Google Shape;175;p19"/>
          <p:cNvSpPr/>
          <p:nvPr/>
        </p:nvSpPr>
        <p:spPr>
          <a:xfrm>
            <a:off x="372825" y="3866475"/>
            <a:ext cx="1079100" cy="1092900"/>
          </a:xfrm>
          <a:prstGeom prst="rect">
            <a:avLst/>
          </a:prstGeom>
          <a:solidFill>
            <a:srgbClr val="D9D9D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Identity Provider</a:t>
            </a:r>
            <a:endParaRPr/>
          </a:p>
        </p:txBody>
      </p:sp>
      <p:sp>
        <p:nvSpPr>
          <p:cNvPr id="176" name="Google Shape;176;p19"/>
          <p:cNvSpPr/>
          <p:nvPr/>
        </p:nvSpPr>
        <p:spPr>
          <a:xfrm>
            <a:off x="6333950"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177" name="Google Shape;177;p19"/>
          <p:cNvSpPr/>
          <p:nvPr/>
        </p:nvSpPr>
        <p:spPr>
          <a:xfrm>
            <a:off x="6550403" y="1679975"/>
            <a:ext cx="1158300" cy="724800"/>
          </a:xfrm>
          <a:prstGeom prst="downArrow">
            <a:avLst>
              <a:gd fmla="val 60182" name="adj1"/>
              <a:gd fmla="val 36951" name="adj2"/>
            </a:avLst>
          </a:prstGeom>
          <a:noFill/>
          <a:ln cap="flat" cmpd="sng" w="9525">
            <a:solidFill>
              <a:srgbClr val="3C78D8"/>
            </a:solidFill>
            <a:prstDash val="solid"/>
            <a:round/>
            <a:headEnd len="sm" w="sm" type="none"/>
            <a:tailEnd len="sm" w="sm" type="none"/>
          </a:ln>
        </p:spPr>
        <p:txBody>
          <a:bodyPr anchorCtr="0" anchor="ctr" bIns="0" lIns="0" spcFirstLastPara="1" rIns="0" wrap="square" tIns="91425">
            <a:noAutofit/>
          </a:bodyPr>
          <a:lstStyle/>
          <a:p>
            <a:pPr indent="0" lvl="0" marL="0" rtl="0" algn="ctr">
              <a:spcBef>
                <a:spcPts val="0"/>
              </a:spcBef>
              <a:spcAft>
                <a:spcPts val="0"/>
              </a:spcAft>
              <a:buNone/>
            </a:pPr>
            <a:r>
              <a:rPr lang="en" sz="1200"/>
              <a:t>Publishes out of band</a:t>
            </a:r>
            <a:endParaRPr sz="1200"/>
          </a:p>
        </p:txBody>
      </p:sp>
      <p:sp>
        <p:nvSpPr>
          <p:cNvPr id="178" name="Google Shape;178;p19"/>
          <p:cNvSpPr/>
          <p:nvPr/>
        </p:nvSpPr>
        <p:spPr>
          <a:xfrm>
            <a:off x="6994286"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179" name="Google Shape;179;p19"/>
          <p:cNvSpPr/>
          <p:nvPr/>
        </p:nvSpPr>
        <p:spPr>
          <a:xfrm>
            <a:off x="7654621"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180" name="Google Shape;180;p19"/>
          <p:cNvSpPr/>
          <p:nvPr/>
        </p:nvSpPr>
        <p:spPr>
          <a:xfrm>
            <a:off x="8314957"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pic>
        <p:nvPicPr>
          <p:cNvPr id="181" name="Google Shape;181;p19"/>
          <p:cNvPicPr preferRelativeResize="0"/>
          <p:nvPr/>
        </p:nvPicPr>
        <p:blipFill>
          <a:blip r:embed="rId3">
            <a:alphaModFix/>
          </a:blip>
          <a:stretch>
            <a:fillRect/>
          </a:stretch>
        </p:blipFill>
        <p:spPr>
          <a:xfrm>
            <a:off x="3319125" y="3885350"/>
            <a:ext cx="704088" cy="704088"/>
          </a:xfrm>
          <a:prstGeom prst="rect">
            <a:avLst/>
          </a:prstGeom>
          <a:noFill/>
          <a:ln>
            <a:noFill/>
          </a:ln>
        </p:spPr>
      </p:pic>
      <p:sp>
        <p:nvSpPr>
          <p:cNvPr id="182" name="Google Shape;182;p19"/>
          <p:cNvSpPr txBox="1"/>
          <p:nvPr/>
        </p:nvSpPr>
        <p:spPr>
          <a:xfrm flipH="1">
            <a:off x="5894900" y="2308500"/>
            <a:ext cx="287700" cy="3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a:solidFill>
                <a:srgbClr val="0000FF"/>
              </a:solidFill>
            </a:endParaRPr>
          </a:p>
        </p:txBody>
      </p:sp>
      <p:sp>
        <p:nvSpPr>
          <p:cNvPr id="183" name="Google Shape;183;p19"/>
          <p:cNvSpPr txBox="1"/>
          <p:nvPr/>
        </p:nvSpPr>
        <p:spPr>
          <a:xfrm>
            <a:off x="3395875" y="2788950"/>
            <a:ext cx="450600" cy="33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155CC"/>
                </a:solidFill>
              </a:rPr>
              <a:t>8</a:t>
            </a:r>
            <a:endParaRPr b="1">
              <a:solidFill>
                <a:srgbClr val="1155CC"/>
              </a:solidFill>
            </a:endParaRPr>
          </a:p>
        </p:txBody>
      </p:sp>
      <p:sp>
        <p:nvSpPr>
          <p:cNvPr id="184" name="Google Shape;184;p19"/>
          <p:cNvSpPr txBox="1"/>
          <p:nvPr/>
        </p:nvSpPr>
        <p:spPr>
          <a:xfrm flipH="1">
            <a:off x="1790750" y="3674175"/>
            <a:ext cx="411600" cy="33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10</a:t>
            </a:r>
            <a:endParaRPr b="1">
              <a:solidFill>
                <a:srgbClr val="0000FF"/>
              </a:solidFill>
            </a:endParaRPr>
          </a:p>
        </p:txBody>
      </p:sp>
      <p:pic>
        <p:nvPicPr>
          <p:cNvPr id="185" name="Google Shape;185;p19"/>
          <p:cNvPicPr preferRelativeResize="0"/>
          <p:nvPr/>
        </p:nvPicPr>
        <p:blipFill>
          <a:blip r:embed="rId4">
            <a:alphaModFix/>
          </a:blip>
          <a:stretch>
            <a:fillRect/>
          </a:stretch>
        </p:blipFill>
        <p:spPr>
          <a:xfrm>
            <a:off x="1804675" y="2833075"/>
            <a:ext cx="1591200" cy="1327787"/>
          </a:xfrm>
          <a:prstGeom prst="rect">
            <a:avLst/>
          </a:prstGeom>
          <a:noFill/>
          <a:ln cap="flat" cmpd="sng" w="9525">
            <a:solidFill>
              <a:srgbClr val="6D9EEB"/>
            </a:solidFill>
            <a:prstDash val="solid"/>
            <a:round/>
            <a:headEnd len="sm" w="sm" type="none"/>
            <a:tailEnd len="sm" w="sm" type="none"/>
          </a:ln>
        </p:spPr>
      </p:pic>
      <p:cxnSp>
        <p:nvCxnSpPr>
          <p:cNvPr id="186" name="Google Shape;186;p19"/>
          <p:cNvCxnSpPr>
            <a:stCxn id="187" idx="2"/>
          </p:cNvCxnSpPr>
          <p:nvPr/>
        </p:nvCxnSpPr>
        <p:spPr>
          <a:xfrm rot="10800000">
            <a:off x="2727575" y="3673275"/>
            <a:ext cx="853500" cy="193200"/>
          </a:xfrm>
          <a:prstGeom prst="straightConnector1">
            <a:avLst/>
          </a:prstGeom>
          <a:noFill/>
          <a:ln cap="flat" cmpd="sng" w="19050">
            <a:solidFill>
              <a:srgbClr val="1155CC"/>
            </a:solidFill>
            <a:prstDash val="solid"/>
            <a:round/>
            <a:headEnd len="med" w="med" type="none"/>
            <a:tailEnd len="med" w="med" type="triangle"/>
          </a:ln>
        </p:spPr>
      </p:cxnSp>
      <p:sp>
        <p:nvSpPr>
          <p:cNvPr id="187" name="Google Shape;187;p19"/>
          <p:cNvSpPr txBox="1"/>
          <p:nvPr/>
        </p:nvSpPr>
        <p:spPr>
          <a:xfrm>
            <a:off x="3375275" y="3555375"/>
            <a:ext cx="4116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1155CC"/>
                </a:solidFill>
              </a:rPr>
              <a:t>9</a:t>
            </a:r>
            <a:endParaRPr b="1">
              <a:solidFill>
                <a:srgbClr val="1155CC"/>
              </a:solidFill>
            </a:endParaRPr>
          </a:p>
        </p:txBody>
      </p:sp>
      <p:sp>
        <p:nvSpPr>
          <p:cNvPr id="188" name="Google Shape;188;p19"/>
          <p:cNvSpPr/>
          <p:nvPr/>
        </p:nvSpPr>
        <p:spPr>
          <a:xfrm>
            <a:off x="2646750" y="1571326"/>
            <a:ext cx="1581912" cy="1042416"/>
          </a:xfrm>
          <a:prstGeom prst="flowChartMagneticDisk">
            <a:avLst/>
          </a:prstGeom>
          <a:solidFill>
            <a:srgbClr val="FCF2E7"/>
          </a:solidFill>
          <a:ln cap="flat" cmpd="sng" w="9525">
            <a:solidFill>
              <a:srgbClr val="F9CB9C"/>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Institution</a:t>
            </a:r>
            <a:endParaRPr sz="1200"/>
          </a:p>
          <a:p>
            <a:pPr indent="0" lvl="0" marL="0" rtl="0" algn="l">
              <a:spcBef>
                <a:spcPts val="0"/>
              </a:spcBef>
              <a:spcAft>
                <a:spcPts val="0"/>
              </a:spcAft>
              <a:buNone/>
            </a:pPr>
            <a:r>
              <a:rPr lang="en" sz="1200"/>
              <a:t> (</a:t>
            </a:r>
            <a:r>
              <a:rPr lang="en" sz="1000"/>
              <a:t>title, description, entityID,   type, domain, icon, MDQ Id)</a:t>
            </a:r>
            <a:endParaRPr sz="1000"/>
          </a:p>
          <a:p>
            <a:pPr indent="0" lvl="0" marL="0" rtl="0" algn="l">
              <a:spcBef>
                <a:spcPts val="0"/>
              </a:spcBef>
              <a:spcAft>
                <a:spcPts val="0"/>
              </a:spcAft>
              <a:buNone/>
            </a:pPr>
            <a:r>
              <a:rPr lang="en" sz="1000"/>
              <a:t> (Step 12)</a:t>
            </a:r>
            <a:endParaRPr sz="1000"/>
          </a:p>
        </p:txBody>
      </p:sp>
      <p:sp>
        <p:nvSpPr>
          <p:cNvPr id="189" name="Google Shape;189;p19"/>
          <p:cNvSpPr/>
          <p:nvPr/>
        </p:nvSpPr>
        <p:spPr>
          <a:xfrm>
            <a:off x="4719500" y="3921975"/>
            <a:ext cx="987552" cy="630936"/>
          </a:xfrm>
          <a:prstGeom prst="flowChartMagneticDisk">
            <a:avLst/>
          </a:prstGeom>
          <a:solidFill>
            <a:srgbClr val="E6EDFB"/>
          </a:solidFill>
          <a:ln cap="flat" cmpd="sng" w="9525">
            <a:solidFill>
              <a:srgbClr val="A4C2F4"/>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IP  </a:t>
            </a:r>
            <a:br>
              <a:rPr lang="en" sz="1200"/>
            </a:br>
            <a:r>
              <a:rPr lang="en" sz="1200"/>
              <a:t> </a:t>
            </a:r>
            <a:r>
              <a:rPr lang="en" sz="1000"/>
              <a:t>(Step 2, 5, 8)</a:t>
            </a:r>
            <a:endParaRPr sz="1000"/>
          </a:p>
        </p:txBody>
      </p:sp>
      <p:sp>
        <p:nvSpPr>
          <p:cNvPr id="190" name="Google Shape;190;p19"/>
          <p:cNvSpPr/>
          <p:nvPr/>
        </p:nvSpPr>
        <p:spPr>
          <a:xfrm>
            <a:off x="174475" y="2556275"/>
            <a:ext cx="918200" cy="612648"/>
          </a:xfrm>
          <a:prstGeom prst="flowChartMagneticDisk">
            <a:avLst/>
          </a:prstGeom>
          <a:solidFill>
            <a:srgbClr val="B6D7A8"/>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t>Users IP </a:t>
            </a:r>
            <a:r>
              <a:rPr lang="en" sz="1000"/>
              <a:t>(Step 1)</a:t>
            </a:r>
            <a:endParaRPr sz="1000"/>
          </a:p>
        </p:txBody>
      </p:sp>
      <p:sp>
        <p:nvSpPr>
          <p:cNvPr id="191" name="Google Shape;191;p19"/>
          <p:cNvSpPr txBox="1"/>
          <p:nvPr/>
        </p:nvSpPr>
        <p:spPr>
          <a:xfrm>
            <a:off x="4610600" y="663325"/>
            <a:ext cx="1685100" cy="8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78D8"/>
                </a:solidFill>
              </a:rPr>
              <a:t>Seamless Access</a:t>
            </a:r>
            <a:endParaRPr>
              <a:solidFill>
                <a:srgbClr val="3C78D8"/>
              </a:solidFill>
            </a:endParaRPr>
          </a:p>
        </p:txBody>
      </p:sp>
      <p:sp>
        <p:nvSpPr>
          <p:cNvPr id="192" name="Google Shape;192;p19"/>
          <p:cNvSpPr/>
          <p:nvPr/>
        </p:nvSpPr>
        <p:spPr>
          <a:xfrm>
            <a:off x="6333953" y="240477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Pages</a:t>
            </a:r>
            <a:endParaRPr/>
          </a:p>
          <a:p>
            <a:pPr indent="0" lvl="0" marL="0" rtl="0" algn="ctr">
              <a:spcBef>
                <a:spcPts val="500"/>
              </a:spcBef>
              <a:spcAft>
                <a:spcPts val="0"/>
              </a:spcAft>
              <a:buNone/>
            </a:pPr>
            <a:r>
              <a:rPr lang="en" sz="1000"/>
              <a:t>http://seamlessaccess.</a:t>
            </a:r>
            <a:endParaRPr sz="1000"/>
          </a:p>
          <a:p>
            <a:pPr indent="0" lvl="0" marL="0" rtl="0" algn="ctr">
              <a:spcBef>
                <a:spcPts val="0"/>
              </a:spcBef>
              <a:spcAft>
                <a:spcPts val="0"/>
              </a:spcAft>
              <a:buNone/>
            </a:pPr>
            <a:r>
              <a:rPr lang="en" sz="1000"/>
              <a:t>github.io/</a:t>
            </a:r>
            <a:endParaRPr sz="1000"/>
          </a:p>
          <a:p>
            <a:pPr indent="0" lvl="0" marL="0" rtl="0" algn="ctr">
              <a:spcBef>
                <a:spcPts val="0"/>
              </a:spcBef>
              <a:spcAft>
                <a:spcPts val="0"/>
              </a:spcAft>
              <a:buNone/>
            </a:pPr>
            <a:r>
              <a:rPr lang="en" sz="1000"/>
              <a:t>origin-service</a:t>
            </a:r>
            <a:endParaRPr sz="1000"/>
          </a:p>
        </p:txBody>
      </p:sp>
      <p:sp>
        <p:nvSpPr>
          <p:cNvPr id="193" name="Google Shape;193;p19"/>
          <p:cNvSpPr/>
          <p:nvPr/>
        </p:nvSpPr>
        <p:spPr>
          <a:xfrm>
            <a:off x="6333953" y="73952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Repository</a:t>
            </a:r>
            <a:endParaRPr/>
          </a:p>
          <a:p>
            <a:pPr indent="0" lvl="0" marL="0" rtl="0" algn="ctr">
              <a:spcBef>
                <a:spcPts val="500"/>
              </a:spcBef>
              <a:spcAft>
                <a:spcPts val="0"/>
              </a:spcAft>
              <a:buNone/>
            </a:pPr>
            <a:r>
              <a:rPr lang="en" sz="1000"/>
              <a:t>http://github.com/</a:t>
            </a:r>
            <a:br>
              <a:rPr lang="en" sz="1000"/>
            </a:br>
            <a:r>
              <a:rPr lang="en" sz="1000"/>
              <a:t>seamlessaccess/</a:t>
            </a:r>
            <a:endParaRPr sz="1000"/>
          </a:p>
          <a:p>
            <a:pPr indent="0" lvl="0" marL="0" rtl="0" algn="ctr">
              <a:spcBef>
                <a:spcPts val="0"/>
              </a:spcBef>
              <a:spcAft>
                <a:spcPts val="0"/>
              </a:spcAft>
              <a:buNone/>
            </a:pPr>
            <a:r>
              <a:rPr lang="en" sz="1000"/>
              <a:t>origin-service</a:t>
            </a:r>
            <a:endParaRPr sz="1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Google Shape;198;p20"/>
          <p:cNvSpPr/>
          <p:nvPr/>
        </p:nvSpPr>
        <p:spPr>
          <a:xfrm>
            <a:off x="4739600" y="2725625"/>
            <a:ext cx="1158300" cy="12705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Fastly CDN </a:t>
            </a:r>
            <a:endParaRPr/>
          </a:p>
          <a:p>
            <a:pPr indent="0" lvl="0" marL="0" marR="0" rtl="0" algn="ctr">
              <a:lnSpc>
                <a:spcPct val="100000"/>
              </a:lnSpc>
              <a:spcBef>
                <a:spcPts val="500"/>
              </a:spcBef>
              <a:spcAft>
                <a:spcPts val="0"/>
              </a:spcAft>
              <a:buNone/>
            </a:pPr>
            <a:r>
              <a:rPr lang="en" sz="1000"/>
              <a:t>service.seamlessaccess.org</a:t>
            </a:r>
            <a:endParaRPr sz="1000"/>
          </a:p>
          <a:p>
            <a:pPr indent="0" lvl="0" marL="0" marR="0" rtl="0" algn="ctr">
              <a:lnSpc>
                <a:spcPct val="100000"/>
              </a:lnSpc>
              <a:spcBef>
                <a:spcPts val="700"/>
              </a:spcBef>
              <a:spcAft>
                <a:spcPts val="0"/>
              </a:spcAft>
              <a:buNone/>
            </a:pPr>
            <a:r>
              <a:rPr lang="en" sz="1000"/>
              <a:t>md.seamless</a:t>
            </a:r>
            <a:br>
              <a:rPr lang="en" sz="1000"/>
            </a:br>
            <a:r>
              <a:rPr lang="en" sz="1000"/>
              <a:t>access.org</a:t>
            </a:r>
            <a:endParaRPr sz="1000"/>
          </a:p>
        </p:txBody>
      </p:sp>
      <p:pic>
        <p:nvPicPr>
          <p:cNvPr id="199" name="Google Shape;199;p20"/>
          <p:cNvPicPr preferRelativeResize="0"/>
          <p:nvPr/>
        </p:nvPicPr>
        <p:blipFill>
          <a:blip r:embed="rId3">
            <a:alphaModFix/>
          </a:blip>
          <a:stretch>
            <a:fillRect/>
          </a:stretch>
        </p:blipFill>
        <p:spPr>
          <a:xfrm>
            <a:off x="1798723" y="2934739"/>
            <a:ext cx="2214725" cy="1010069"/>
          </a:xfrm>
          <a:prstGeom prst="rect">
            <a:avLst/>
          </a:prstGeom>
          <a:noFill/>
          <a:ln>
            <a:noFill/>
          </a:ln>
        </p:spPr>
      </p:pic>
      <p:grpSp>
        <p:nvGrpSpPr>
          <p:cNvPr id="200" name="Google Shape;200;p20"/>
          <p:cNvGrpSpPr/>
          <p:nvPr/>
        </p:nvGrpSpPr>
        <p:grpSpPr>
          <a:xfrm>
            <a:off x="1672536" y="2524097"/>
            <a:ext cx="2487205" cy="1719876"/>
            <a:chOff x="2281775" y="2752650"/>
            <a:chExt cx="1851150" cy="1270500"/>
          </a:xfrm>
        </p:grpSpPr>
        <p:sp>
          <p:nvSpPr>
            <p:cNvPr id="201" name="Google Shape;201;p20"/>
            <p:cNvSpPr/>
            <p:nvPr/>
          </p:nvSpPr>
          <p:spPr>
            <a:xfrm>
              <a:off x="2281775" y="2752650"/>
              <a:ext cx="1851000" cy="1270500"/>
            </a:xfrm>
            <a:prstGeom prst="roundRect">
              <a:avLst>
                <a:gd fmla="val 8604" name="adj"/>
              </a:avLst>
            </a:prstGeom>
            <a:noFill/>
            <a:ln cap="flat" cmpd="sng" w="19050">
              <a:solidFill>
                <a:srgbClr val="F9CB9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02" name="Google Shape;202;p20"/>
            <p:cNvCxnSpPr/>
            <p:nvPr/>
          </p:nvCxnSpPr>
          <p:spPr>
            <a:xfrm rot="10800000">
              <a:off x="2297825" y="2960100"/>
              <a:ext cx="1835100" cy="0"/>
            </a:xfrm>
            <a:prstGeom prst="straightConnector1">
              <a:avLst/>
            </a:prstGeom>
            <a:noFill/>
            <a:ln cap="flat" cmpd="sng" w="19050">
              <a:solidFill>
                <a:srgbClr val="F9CB9C"/>
              </a:solidFill>
              <a:prstDash val="solid"/>
              <a:round/>
              <a:headEnd len="med" w="med" type="none"/>
              <a:tailEnd len="med" w="med" type="none"/>
            </a:ln>
          </p:spPr>
        </p:cxnSp>
        <p:sp>
          <p:nvSpPr>
            <p:cNvPr id="203" name="Google Shape;203;p20"/>
            <p:cNvSpPr/>
            <p:nvPr/>
          </p:nvSpPr>
          <p:spPr>
            <a:xfrm>
              <a:off x="24017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0"/>
            <p:cNvSpPr/>
            <p:nvPr/>
          </p:nvSpPr>
          <p:spPr>
            <a:xfrm>
              <a:off x="25541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20"/>
            <p:cNvSpPr/>
            <p:nvPr/>
          </p:nvSpPr>
          <p:spPr>
            <a:xfrm>
              <a:off x="2706525" y="2820550"/>
              <a:ext cx="73200" cy="732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06" name="Google Shape;206;p20"/>
          <p:cNvSpPr/>
          <p:nvPr/>
        </p:nvSpPr>
        <p:spPr>
          <a:xfrm>
            <a:off x="4572000" y="663325"/>
            <a:ext cx="4513500" cy="4292400"/>
          </a:xfrm>
          <a:prstGeom prst="rect">
            <a:avLst/>
          </a:prstGeom>
          <a:noFill/>
          <a:ln cap="flat" cmpd="sng" w="9525">
            <a:solidFill>
              <a:srgbClr val="3C78D8"/>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20"/>
          <p:cNvSpPr txBox="1"/>
          <p:nvPr>
            <p:ph type="title"/>
          </p:nvPr>
        </p:nvSpPr>
        <p:spPr>
          <a:xfrm>
            <a:off x="0" y="0"/>
            <a:ext cx="7466400" cy="7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3C78D8"/>
                </a:solidFill>
              </a:rPr>
              <a:t>Limited Integration, no previous persistence</a:t>
            </a:r>
            <a:endParaRPr b="1" sz="1800">
              <a:solidFill>
                <a:srgbClr val="3C78D8"/>
              </a:solidFill>
            </a:endParaRPr>
          </a:p>
          <a:p>
            <a:pPr indent="0" lvl="0" marL="0" rtl="0" algn="l">
              <a:spcBef>
                <a:spcPts val="0"/>
              </a:spcBef>
              <a:spcAft>
                <a:spcPts val="0"/>
              </a:spcAft>
              <a:buNone/>
            </a:pPr>
            <a:r>
              <a:rPr b="1" lang="en" sz="1400">
                <a:solidFill>
                  <a:srgbClr val="3C78D8"/>
                </a:solidFill>
              </a:rPr>
              <a:t>Phase 4 - SA Discovery Service - Selecting the IdP for authentication </a:t>
            </a:r>
            <a:r>
              <a:rPr b="1" lang="en" sz="1800">
                <a:solidFill>
                  <a:srgbClr val="3C78D8"/>
                </a:solidFill>
              </a:rPr>
              <a:t> </a:t>
            </a:r>
            <a:endParaRPr b="1" sz="1800">
              <a:solidFill>
                <a:srgbClr val="3C78D8"/>
              </a:solidFill>
            </a:endParaRPr>
          </a:p>
        </p:txBody>
      </p:sp>
      <p:sp>
        <p:nvSpPr>
          <p:cNvPr id="208" name="Google Shape;208;p20"/>
          <p:cNvSpPr/>
          <p:nvPr/>
        </p:nvSpPr>
        <p:spPr>
          <a:xfrm>
            <a:off x="325425" y="1590750"/>
            <a:ext cx="1079100" cy="1092900"/>
          </a:xfrm>
          <a:prstGeom prst="rect">
            <a:avLst/>
          </a:prstGeom>
          <a:solidFill>
            <a:srgbClr val="D9EAD3"/>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Service Provider</a:t>
            </a:r>
            <a:endParaRPr/>
          </a:p>
        </p:txBody>
      </p:sp>
      <p:sp>
        <p:nvSpPr>
          <p:cNvPr id="209" name="Google Shape;209;p20"/>
          <p:cNvSpPr/>
          <p:nvPr/>
        </p:nvSpPr>
        <p:spPr>
          <a:xfrm>
            <a:off x="372825" y="3866475"/>
            <a:ext cx="1079100" cy="1092900"/>
          </a:xfrm>
          <a:prstGeom prst="rect">
            <a:avLst/>
          </a:prstGeom>
          <a:solidFill>
            <a:srgbClr val="D9D9D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Identity Provider</a:t>
            </a:r>
            <a:endParaRPr/>
          </a:p>
        </p:txBody>
      </p:sp>
      <p:sp>
        <p:nvSpPr>
          <p:cNvPr id="210" name="Google Shape;210;p20"/>
          <p:cNvSpPr/>
          <p:nvPr/>
        </p:nvSpPr>
        <p:spPr>
          <a:xfrm>
            <a:off x="6333950"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211" name="Google Shape;211;p20"/>
          <p:cNvSpPr/>
          <p:nvPr/>
        </p:nvSpPr>
        <p:spPr>
          <a:xfrm>
            <a:off x="6550403" y="1679975"/>
            <a:ext cx="1158300" cy="724800"/>
          </a:xfrm>
          <a:prstGeom prst="downArrow">
            <a:avLst>
              <a:gd fmla="val 60182" name="adj1"/>
              <a:gd fmla="val 36951" name="adj2"/>
            </a:avLst>
          </a:prstGeom>
          <a:noFill/>
          <a:ln cap="flat" cmpd="sng" w="9525">
            <a:solidFill>
              <a:srgbClr val="3C78D8"/>
            </a:solidFill>
            <a:prstDash val="solid"/>
            <a:round/>
            <a:headEnd len="sm" w="sm" type="none"/>
            <a:tailEnd len="sm" w="sm" type="none"/>
          </a:ln>
        </p:spPr>
        <p:txBody>
          <a:bodyPr anchorCtr="0" anchor="ctr" bIns="0" lIns="0" spcFirstLastPara="1" rIns="0" wrap="square" tIns="91425">
            <a:noAutofit/>
          </a:bodyPr>
          <a:lstStyle/>
          <a:p>
            <a:pPr indent="0" lvl="0" marL="0" rtl="0" algn="ctr">
              <a:spcBef>
                <a:spcPts val="0"/>
              </a:spcBef>
              <a:spcAft>
                <a:spcPts val="0"/>
              </a:spcAft>
              <a:buNone/>
            </a:pPr>
            <a:r>
              <a:rPr lang="en" sz="1200"/>
              <a:t>Publishes out of band</a:t>
            </a:r>
            <a:endParaRPr sz="1200"/>
          </a:p>
        </p:txBody>
      </p:sp>
      <p:sp>
        <p:nvSpPr>
          <p:cNvPr id="212" name="Google Shape;212;p20"/>
          <p:cNvSpPr/>
          <p:nvPr/>
        </p:nvSpPr>
        <p:spPr>
          <a:xfrm>
            <a:off x="6994286"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213" name="Google Shape;213;p20"/>
          <p:cNvSpPr/>
          <p:nvPr/>
        </p:nvSpPr>
        <p:spPr>
          <a:xfrm>
            <a:off x="7654621"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sp>
        <p:nvSpPr>
          <p:cNvPr id="214" name="Google Shape;214;p20"/>
          <p:cNvSpPr/>
          <p:nvPr/>
        </p:nvSpPr>
        <p:spPr>
          <a:xfrm>
            <a:off x="8314957" y="3977600"/>
            <a:ext cx="5793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sz="1200"/>
              <a:t>MD Service</a:t>
            </a:r>
            <a:endParaRPr sz="1200"/>
          </a:p>
          <a:p>
            <a:pPr indent="0" lvl="0" marL="0" rtl="0" algn="ctr">
              <a:spcBef>
                <a:spcPts val="0"/>
              </a:spcBef>
              <a:spcAft>
                <a:spcPts val="0"/>
              </a:spcAft>
              <a:buNone/>
            </a:pPr>
            <a:r>
              <a:rPr lang="en" sz="1200"/>
              <a:t>Node</a:t>
            </a:r>
            <a:endParaRPr sz="1200"/>
          </a:p>
        </p:txBody>
      </p:sp>
      <p:pic>
        <p:nvPicPr>
          <p:cNvPr id="215" name="Google Shape;215;p20"/>
          <p:cNvPicPr preferRelativeResize="0"/>
          <p:nvPr/>
        </p:nvPicPr>
        <p:blipFill>
          <a:blip r:embed="rId4">
            <a:alphaModFix/>
          </a:blip>
          <a:stretch>
            <a:fillRect/>
          </a:stretch>
        </p:blipFill>
        <p:spPr>
          <a:xfrm>
            <a:off x="3319125" y="3885350"/>
            <a:ext cx="704088" cy="704088"/>
          </a:xfrm>
          <a:prstGeom prst="rect">
            <a:avLst/>
          </a:prstGeom>
          <a:noFill/>
          <a:ln>
            <a:noFill/>
          </a:ln>
        </p:spPr>
      </p:pic>
      <p:cxnSp>
        <p:nvCxnSpPr>
          <p:cNvPr id="216" name="Google Shape;216;p20"/>
          <p:cNvCxnSpPr>
            <a:stCxn id="215" idx="0"/>
          </p:cNvCxnSpPr>
          <p:nvPr/>
        </p:nvCxnSpPr>
        <p:spPr>
          <a:xfrm rot="10800000">
            <a:off x="2592669" y="3502250"/>
            <a:ext cx="1078500" cy="383100"/>
          </a:xfrm>
          <a:prstGeom prst="straightConnector1">
            <a:avLst/>
          </a:prstGeom>
          <a:noFill/>
          <a:ln cap="flat" cmpd="sng" w="19050">
            <a:solidFill>
              <a:srgbClr val="FF9900"/>
            </a:solidFill>
            <a:prstDash val="solid"/>
            <a:round/>
            <a:headEnd len="med" w="med" type="none"/>
            <a:tailEnd len="med" w="med" type="triangle"/>
          </a:ln>
        </p:spPr>
      </p:cxnSp>
      <p:sp>
        <p:nvSpPr>
          <p:cNvPr id="217" name="Google Shape;217;p20"/>
          <p:cNvSpPr txBox="1"/>
          <p:nvPr/>
        </p:nvSpPr>
        <p:spPr>
          <a:xfrm>
            <a:off x="2926113" y="3316125"/>
            <a:ext cx="4116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9900"/>
                </a:solidFill>
              </a:rPr>
              <a:t>11</a:t>
            </a:r>
            <a:endParaRPr b="1">
              <a:solidFill>
                <a:srgbClr val="FF9900"/>
              </a:solidFill>
            </a:endParaRPr>
          </a:p>
        </p:txBody>
      </p:sp>
      <p:cxnSp>
        <p:nvCxnSpPr>
          <p:cNvPr id="218" name="Google Shape;218;p20"/>
          <p:cNvCxnSpPr/>
          <p:nvPr/>
        </p:nvCxnSpPr>
        <p:spPr>
          <a:xfrm>
            <a:off x="3736426" y="3437532"/>
            <a:ext cx="1172100" cy="4500"/>
          </a:xfrm>
          <a:prstGeom prst="straightConnector1">
            <a:avLst/>
          </a:prstGeom>
          <a:noFill/>
          <a:ln cap="flat" cmpd="sng" w="19050">
            <a:solidFill>
              <a:srgbClr val="1155CC"/>
            </a:solidFill>
            <a:prstDash val="solid"/>
            <a:round/>
            <a:headEnd len="med" w="med" type="none"/>
            <a:tailEnd len="med" w="med" type="triangle"/>
          </a:ln>
        </p:spPr>
      </p:cxnSp>
      <p:sp>
        <p:nvSpPr>
          <p:cNvPr id="219" name="Google Shape;219;p20"/>
          <p:cNvSpPr txBox="1"/>
          <p:nvPr/>
        </p:nvSpPr>
        <p:spPr>
          <a:xfrm flipH="1">
            <a:off x="5769201" y="3647850"/>
            <a:ext cx="579300" cy="33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13*</a:t>
            </a:r>
            <a:endParaRPr b="1">
              <a:solidFill>
                <a:srgbClr val="0000FF"/>
              </a:solidFill>
            </a:endParaRPr>
          </a:p>
        </p:txBody>
      </p:sp>
      <p:sp>
        <p:nvSpPr>
          <p:cNvPr id="220" name="Google Shape;220;p20"/>
          <p:cNvSpPr txBox="1"/>
          <p:nvPr/>
        </p:nvSpPr>
        <p:spPr>
          <a:xfrm>
            <a:off x="4243875" y="3113900"/>
            <a:ext cx="4116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12</a:t>
            </a:r>
            <a:endParaRPr b="1">
              <a:solidFill>
                <a:srgbClr val="FF9900"/>
              </a:solidFill>
            </a:endParaRPr>
          </a:p>
        </p:txBody>
      </p:sp>
      <p:cxnSp>
        <p:nvCxnSpPr>
          <p:cNvPr id="221" name="Google Shape;221;p20"/>
          <p:cNvCxnSpPr/>
          <p:nvPr/>
        </p:nvCxnSpPr>
        <p:spPr>
          <a:xfrm flipH="1">
            <a:off x="1235025" y="4023050"/>
            <a:ext cx="1244100" cy="264600"/>
          </a:xfrm>
          <a:prstGeom prst="straightConnector1">
            <a:avLst/>
          </a:prstGeom>
          <a:noFill/>
          <a:ln cap="flat" cmpd="sng" w="19050">
            <a:solidFill>
              <a:srgbClr val="FF9900"/>
            </a:solidFill>
            <a:prstDash val="solid"/>
            <a:round/>
            <a:headEnd len="med" w="med" type="none"/>
            <a:tailEnd len="med" w="med" type="triangle"/>
          </a:ln>
        </p:spPr>
      </p:cxnSp>
      <p:sp>
        <p:nvSpPr>
          <p:cNvPr id="222" name="Google Shape;222;p20"/>
          <p:cNvSpPr txBox="1"/>
          <p:nvPr/>
        </p:nvSpPr>
        <p:spPr>
          <a:xfrm flipH="1">
            <a:off x="2160222" y="4050475"/>
            <a:ext cx="450600" cy="33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9900"/>
                </a:solidFill>
              </a:rPr>
              <a:t>14</a:t>
            </a:r>
            <a:endParaRPr b="1">
              <a:solidFill>
                <a:srgbClr val="FF9900"/>
              </a:solidFill>
            </a:endParaRPr>
          </a:p>
        </p:txBody>
      </p:sp>
      <p:sp>
        <p:nvSpPr>
          <p:cNvPr id="223" name="Google Shape;223;p20"/>
          <p:cNvSpPr/>
          <p:nvPr/>
        </p:nvSpPr>
        <p:spPr>
          <a:xfrm>
            <a:off x="174475" y="2556275"/>
            <a:ext cx="918200" cy="612648"/>
          </a:xfrm>
          <a:prstGeom prst="flowChartMagneticDisk">
            <a:avLst/>
          </a:prstGeom>
          <a:solidFill>
            <a:srgbClr val="B6D7A8"/>
          </a:solidFill>
          <a:ln cap="flat" cmpd="sng" w="9525">
            <a:solidFill>
              <a:srgbClr val="93C47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t>Users IP </a:t>
            </a:r>
            <a:r>
              <a:rPr lang="en" sz="1000"/>
              <a:t>(Step 1)</a:t>
            </a:r>
            <a:endParaRPr sz="1000"/>
          </a:p>
        </p:txBody>
      </p:sp>
      <p:sp>
        <p:nvSpPr>
          <p:cNvPr id="224" name="Google Shape;224;p20"/>
          <p:cNvSpPr/>
          <p:nvPr/>
        </p:nvSpPr>
        <p:spPr>
          <a:xfrm>
            <a:off x="4719500" y="3921975"/>
            <a:ext cx="987552" cy="630936"/>
          </a:xfrm>
          <a:prstGeom prst="flowChartMagneticDisk">
            <a:avLst/>
          </a:prstGeom>
          <a:solidFill>
            <a:srgbClr val="E6EDFB"/>
          </a:solidFill>
          <a:ln cap="flat" cmpd="sng" w="9525">
            <a:solidFill>
              <a:srgbClr val="A4C2F4"/>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IP  </a:t>
            </a:r>
            <a:br>
              <a:rPr lang="en" sz="1200"/>
            </a:br>
            <a:r>
              <a:rPr lang="en" sz="1200"/>
              <a:t> </a:t>
            </a:r>
            <a:r>
              <a:rPr lang="en" sz="1000"/>
              <a:t>(Step 2, 5, 8, 14)</a:t>
            </a:r>
            <a:endParaRPr sz="1000"/>
          </a:p>
        </p:txBody>
      </p:sp>
      <p:sp>
        <p:nvSpPr>
          <p:cNvPr id="225" name="Google Shape;225;p20"/>
          <p:cNvSpPr/>
          <p:nvPr/>
        </p:nvSpPr>
        <p:spPr>
          <a:xfrm>
            <a:off x="4023225" y="3829025"/>
            <a:ext cx="2408271" cy="414954"/>
          </a:xfrm>
          <a:custGeom>
            <a:rect b="b" l="l" r="r" t="t"/>
            <a:pathLst>
              <a:path extrusionOk="0" h="27170" w="120791">
                <a:moveTo>
                  <a:pt x="64324" y="0"/>
                </a:moveTo>
                <a:cubicBezTo>
                  <a:pt x="72943" y="3048"/>
                  <a:pt x="107942" y="13769"/>
                  <a:pt x="116035" y="18288"/>
                </a:cubicBezTo>
                <a:cubicBezTo>
                  <a:pt x="124128" y="22808"/>
                  <a:pt x="120554" y="27327"/>
                  <a:pt x="112881" y="27117"/>
                </a:cubicBezTo>
                <a:cubicBezTo>
                  <a:pt x="105208" y="26907"/>
                  <a:pt x="88813" y="20916"/>
                  <a:pt x="69999" y="17027"/>
                </a:cubicBezTo>
                <a:cubicBezTo>
                  <a:pt x="51186" y="13138"/>
                  <a:pt x="11667" y="5991"/>
                  <a:pt x="0" y="3784"/>
                </a:cubicBezTo>
              </a:path>
            </a:pathLst>
          </a:custGeom>
          <a:noFill/>
          <a:ln cap="flat" cmpd="sng" w="19050">
            <a:solidFill>
              <a:srgbClr val="1155CC"/>
            </a:solidFill>
            <a:prstDash val="solid"/>
            <a:round/>
            <a:headEnd len="med" w="med" type="none"/>
            <a:tailEnd len="med" w="med" type="triangle"/>
          </a:ln>
        </p:spPr>
      </p:sp>
      <p:sp>
        <p:nvSpPr>
          <p:cNvPr id="226" name="Google Shape;226;p20"/>
          <p:cNvSpPr/>
          <p:nvPr/>
        </p:nvSpPr>
        <p:spPr>
          <a:xfrm>
            <a:off x="2698188" y="1559950"/>
            <a:ext cx="1591200" cy="1042425"/>
          </a:xfrm>
          <a:prstGeom prst="flowChartMagneticDisk">
            <a:avLst/>
          </a:prstGeom>
          <a:solidFill>
            <a:srgbClr val="FCF2E7"/>
          </a:solidFill>
          <a:ln cap="flat" cmpd="sng" w="9525">
            <a:solidFill>
              <a:srgbClr val="F9CB9C"/>
            </a:solidFill>
            <a:prstDash val="solid"/>
            <a:round/>
            <a:headEnd len="sm" w="sm" type="none"/>
            <a:tailEnd len="sm" w="sm" type="none"/>
          </a:ln>
        </p:spPr>
        <p:txBody>
          <a:bodyPr anchorCtr="0" anchor="ctr" bIns="0" lIns="0" spcFirstLastPara="1" rIns="0" wrap="square" tIns="0">
            <a:noAutofit/>
          </a:bodyPr>
          <a:lstStyle/>
          <a:p>
            <a:pPr indent="0" lvl="0" marL="0" rtl="0" algn="l">
              <a:spcBef>
                <a:spcPts val="0"/>
              </a:spcBef>
              <a:spcAft>
                <a:spcPts val="0"/>
              </a:spcAft>
              <a:buNone/>
            </a:pPr>
            <a:r>
              <a:rPr lang="en" sz="1200"/>
              <a:t> Users Institution</a:t>
            </a:r>
            <a:endParaRPr sz="1200"/>
          </a:p>
          <a:p>
            <a:pPr indent="0" lvl="0" marL="0" rtl="0" algn="l">
              <a:spcBef>
                <a:spcPts val="0"/>
              </a:spcBef>
              <a:spcAft>
                <a:spcPts val="0"/>
              </a:spcAft>
              <a:buNone/>
            </a:pPr>
            <a:r>
              <a:rPr lang="en" sz="1200"/>
              <a:t> (</a:t>
            </a:r>
            <a:r>
              <a:rPr lang="en" sz="1000"/>
              <a:t>title, description, entityID,   type, domain, icon, MDQ Id)</a:t>
            </a:r>
            <a:endParaRPr sz="1000"/>
          </a:p>
          <a:p>
            <a:pPr indent="0" lvl="0" marL="0" rtl="0" algn="l">
              <a:spcBef>
                <a:spcPts val="0"/>
              </a:spcBef>
              <a:spcAft>
                <a:spcPts val="0"/>
              </a:spcAft>
              <a:buNone/>
            </a:pPr>
            <a:r>
              <a:rPr lang="en" sz="1000"/>
              <a:t> (Step 12)</a:t>
            </a:r>
            <a:endParaRPr sz="1000"/>
          </a:p>
        </p:txBody>
      </p:sp>
      <p:sp>
        <p:nvSpPr>
          <p:cNvPr id="227" name="Google Shape;227;p20"/>
          <p:cNvSpPr txBox="1"/>
          <p:nvPr/>
        </p:nvSpPr>
        <p:spPr>
          <a:xfrm>
            <a:off x="4610600" y="663325"/>
            <a:ext cx="1685100" cy="81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78D8"/>
                </a:solidFill>
              </a:rPr>
              <a:t>Seamless Access</a:t>
            </a:r>
            <a:endParaRPr>
              <a:solidFill>
                <a:srgbClr val="3C78D8"/>
              </a:solidFill>
            </a:endParaRPr>
          </a:p>
        </p:txBody>
      </p:sp>
      <p:sp>
        <p:nvSpPr>
          <p:cNvPr id="228" name="Google Shape;228;p20"/>
          <p:cNvSpPr/>
          <p:nvPr/>
        </p:nvSpPr>
        <p:spPr>
          <a:xfrm>
            <a:off x="6333953" y="240477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Pages</a:t>
            </a:r>
            <a:endParaRPr/>
          </a:p>
          <a:p>
            <a:pPr indent="0" lvl="0" marL="0" rtl="0" algn="ctr">
              <a:spcBef>
                <a:spcPts val="500"/>
              </a:spcBef>
              <a:spcAft>
                <a:spcPts val="0"/>
              </a:spcAft>
              <a:buNone/>
            </a:pPr>
            <a:r>
              <a:rPr lang="en" sz="1000"/>
              <a:t>http://seamlessaccess.</a:t>
            </a:r>
            <a:endParaRPr sz="1000"/>
          </a:p>
          <a:p>
            <a:pPr indent="0" lvl="0" marL="0" rtl="0" algn="ctr">
              <a:spcBef>
                <a:spcPts val="0"/>
              </a:spcBef>
              <a:spcAft>
                <a:spcPts val="0"/>
              </a:spcAft>
              <a:buNone/>
            </a:pPr>
            <a:r>
              <a:rPr lang="en" sz="1000"/>
              <a:t>github.io/</a:t>
            </a:r>
            <a:endParaRPr sz="1000"/>
          </a:p>
          <a:p>
            <a:pPr indent="0" lvl="0" marL="0" rtl="0" algn="ctr">
              <a:spcBef>
                <a:spcPts val="0"/>
              </a:spcBef>
              <a:spcAft>
                <a:spcPts val="0"/>
              </a:spcAft>
              <a:buNone/>
            </a:pPr>
            <a:r>
              <a:rPr lang="en" sz="1000"/>
              <a:t>origin-service</a:t>
            </a:r>
            <a:endParaRPr sz="1000"/>
          </a:p>
        </p:txBody>
      </p:sp>
      <p:sp>
        <p:nvSpPr>
          <p:cNvPr id="229" name="Google Shape;229;p20"/>
          <p:cNvSpPr/>
          <p:nvPr/>
        </p:nvSpPr>
        <p:spPr>
          <a:xfrm>
            <a:off x="6333953" y="739525"/>
            <a:ext cx="1591200" cy="914400"/>
          </a:xfrm>
          <a:prstGeom prst="rect">
            <a:avLst/>
          </a:prstGeom>
          <a:solidFill>
            <a:srgbClr val="C9DAF8"/>
          </a:solidFill>
          <a:ln cap="flat" cmpd="sng" w="9525">
            <a:solidFill>
              <a:srgbClr val="6D9EEB"/>
            </a:solidFill>
            <a:prstDash val="solid"/>
            <a:round/>
            <a:headEnd len="sm" w="sm" type="none"/>
            <a:tailEnd len="sm" w="sm" type="none"/>
          </a:ln>
        </p:spPr>
        <p:txBody>
          <a:bodyPr anchorCtr="0" anchor="ctr" bIns="91425" lIns="0" spcFirstLastPara="1" rIns="0" wrap="square" tIns="91425">
            <a:noAutofit/>
          </a:bodyPr>
          <a:lstStyle/>
          <a:p>
            <a:pPr indent="0" lvl="0" marL="0" rtl="0" algn="ctr">
              <a:spcBef>
                <a:spcPts val="0"/>
              </a:spcBef>
              <a:spcAft>
                <a:spcPts val="0"/>
              </a:spcAft>
              <a:buNone/>
            </a:pPr>
            <a:r>
              <a:rPr lang="en"/>
              <a:t>Github Repository</a:t>
            </a:r>
            <a:endParaRPr/>
          </a:p>
          <a:p>
            <a:pPr indent="0" lvl="0" marL="0" rtl="0" algn="ctr">
              <a:spcBef>
                <a:spcPts val="500"/>
              </a:spcBef>
              <a:spcAft>
                <a:spcPts val="0"/>
              </a:spcAft>
              <a:buNone/>
            </a:pPr>
            <a:r>
              <a:rPr lang="en" sz="1000"/>
              <a:t>http://github.com/</a:t>
            </a:r>
            <a:br>
              <a:rPr lang="en" sz="1000"/>
            </a:br>
            <a:r>
              <a:rPr lang="en" sz="1000"/>
              <a:t>seamlessaccess/</a:t>
            </a:r>
            <a:endParaRPr sz="1000"/>
          </a:p>
          <a:p>
            <a:pPr indent="0" lvl="0" marL="0" rtl="0" algn="ctr">
              <a:spcBef>
                <a:spcPts val="0"/>
              </a:spcBef>
              <a:spcAft>
                <a:spcPts val="0"/>
              </a:spcAft>
              <a:buNone/>
            </a:pPr>
            <a:r>
              <a:rPr lang="en" sz="1000"/>
              <a:t>origin-service</a:t>
            </a:r>
            <a:endParaRPr sz="1000"/>
          </a:p>
        </p:txBody>
      </p:sp>
      <p:sp>
        <p:nvSpPr>
          <p:cNvPr id="230" name="Google Shape;230;p20"/>
          <p:cNvSpPr txBox="1"/>
          <p:nvPr/>
        </p:nvSpPr>
        <p:spPr>
          <a:xfrm>
            <a:off x="3465375" y="2772575"/>
            <a:ext cx="411600" cy="31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FF"/>
                </a:solidFill>
              </a:rPr>
              <a:t>10</a:t>
            </a:r>
            <a:endParaRPr b="1">
              <a:solidFill>
                <a:srgbClr val="FF99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Google Shape;235;p21"/>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rgbClr val="1C4587"/>
                </a:solidFill>
              </a:rPr>
              <a:t>Standard Integration</a:t>
            </a:r>
            <a:endParaRPr>
              <a:solidFill>
                <a:srgbClr val="1C4587"/>
              </a:solidFill>
            </a:endParaRPr>
          </a:p>
        </p:txBody>
      </p:sp>
      <p:sp>
        <p:nvSpPr>
          <p:cNvPr id="236" name="Google Shape;236;p21"/>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1155CC"/>
                </a:solidFill>
              </a:rPr>
              <a:t>No Previous Persistence</a:t>
            </a:r>
            <a:endParaRPr>
              <a:solidFill>
                <a:srgbClr val="1155CC"/>
              </a:solidFill>
            </a:endParaRPr>
          </a:p>
          <a:p>
            <a:pPr indent="0" lvl="0" marL="0" rtl="0" algn="l">
              <a:spcBef>
                <a:spcPts val="0"/>
              </a:spcBef>
              <a:spcAft>
                <a:spcPts val="0"/>
              </a:spcAft>
              <a:buNone/>
            </a:pPr>
            <a:r>
              <a:t/>
            </a:r>
            <a:endParaRPr>
              <a:solidFill>
                <a:srgbClr val="1155CC"/>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