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21"/>
  </p:notesMasterIdLst>
  <p:handoutMasterIdLst>
    <p:handoutMasterId r:id="rId22"/>
  </p:handoutMasterIdLst>
  <p:sldIdLst>
    <p:sldId id="360" r:id="rId4"/>
    <p:sldId id="394" r:id="rId5"/>
    <p:sldId id="392" r:id="rId6"/>
    <p:sldId id="393" r:id="rId7"/>
    <p:sldId id="395" r:id="rId8"/>
    <p:sldId id="396" r:id="rId9"/>
    <p:sldId id="397" r:id="rId10"/>
    <p:sldId id="399" r:id="rId11"/>
    <p:sldId id="391" r:id="rId12"/>
    <p:sldId id="400" r:id="rId13"/>
    <p:sldId id="398" r:id="rId14"/>
    <p:sldId id="401" r:id="rId15"/>
    <p:sldId id="403" r:id="rId16"/>
    <p:sldId id="402" r:id="rId17"/>
    <p:sldId id="404" r:id="rId18"/>
    <p:sldId id="405" r:id="rId19"/>
    <p:sldId id="36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81703" autoAdjust="0"/>
  </p:normalViewPr>
  <p:slideViewPr>
    <p:cSldViewPr snapToGrid="0">
      <p:cViewPr varScale="1">
        <p:scale>
          <a:sx n="102" d="100"/>
          <a:sy n="102" d="100"/>
        </p:scale>
        <p:origin x="57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F3213-71E6-41B1-AC50-F33AE9ABBAFF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44C4A-D9FF-4AED-87BC-678F0901E3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0640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00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4CF6F7B-2B52-4F8A-824A-ED78C7177B02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7226D-D68B-449A-8C57-9F5172180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985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3" descr="Headline"/>
          <p:cNvSpPr>
            <a:spLocks noGrp="1"/>
          </p:cNvSpPr>
          <p:nvPr>
            <p:ph type="title" hasCustomPrompt="1"/>
          </p:nvPr>
        </p:nvSpPr>
        <p:spPr>
          <a:xfrm>
            <a:off x="474133" y="333375"/>
            <a:ext cx="11143192" cy="74189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da-DK" dirty="0"/>
            </a:lvl1pPr>
          </a:lstStyle>
          <a:p>
            <a:pPr lvl="0"/>
            <a:r>
              <a:rPr lang="da-DK" dirty="0"/>
              <a:t>Heading</a:t>
            </a:r>
          </a:p>
        </p:txBody>
      </p:sp>
      <p:sp>
        <p:nvSpPr>
          <p:cNvPr id="6" name="Platshållare för text 4"/>
          <p:cNvSpPr>
            <a:spLocks noGrp="1"/>
          </p:cNvSpPr>
          <p:nvPr>
            <p:ph type="body" sz="quarter" idx="12" hasCustomPrompt="1"/>
          </p:nvPr>
        </p:nvSpPr>
        <p:spPr>
          <a:xfrm>
            <a:off x="474132" y="1270000"/>
            <a:ext cx="11143193" cy="5020733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350"/>
            </a:lvl1pPr>
            <a:lvl2pPr marL="742908" indent="-285750">
              <a:buFont typeface="Arial" panose="020B0604020202020204" pitchFamily="34" charset="0"/>
              <a:buChar char="•"/>
              <a:defRPr sz="1350"/>
            </a:lvl2pPr>
            <a:lvl3pPr marL="1200063" indent="-285750">
              <a:buFont typeface="Arial" panose="020B0604020202020204" pitchFamily="34" charset="0"/>
              <a:buChar char="•"/>
              <a:defRPr sz="1350"/>
            </a:lvl3pPr>
            <a:lvl4pPr marL="1371469" indent="0">
              <a:buFontTx/>
              <a:buNone/>
              <a:defRPr sz="1320"/>
            </a:lvl4pPr>
            <a:lvl5pPr marL="1828624" indent="0">
              <a:buFontTx/>
              <a:buNone/>
              <a:defRPr sz="1320"/>
            </a:lvl5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edit</a:t>
            </a:r>
            <a:r>
              <a:rPr lang="sv-SE" dirty="0"/>
              <a:t> text</a:t>
            </a:r>
          </a:p>
          <a:p>
            <a:pPr lvl="1"/>
            <a:r>
              <a:rPr lang="sv-SE" dirty="0" err="1"/>
              <a:t>Level</a:t>
            </a:r>
            <a:r>
              <a:rPr lang="sv-SE" dirty="0"/>
              <a:t> </a:t>
            </a:r>
            <a:r>
              <a:rPr lang="sv-SE" dirty="0" err="1"/>
              <a:t>two</a:t>
            </a:r>
            <a:endParaRPr lang="sv-SE" dirty="0"/>
          </a:p>
          <a:p>
            <a:pPr lvl="2"/>
            <a:r>
              <a:rPr lang="sv-SE" dirty="0" err="1"/>
              <a:t>Level</a:t>
            </a:r>
            <a:r>
              <a:rPr lang="sv-SE" dirty="0"/>
              <a:t> </a:t>
            </a:r>
            <a:r>
              <a:rPr lang="sv-SE" dirty="0" err="1"/>
              <a:t>three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3457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976052" y="641271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6936" y="175416"/>
            <a:ext cx="8583281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99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3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32" Type="http://schemas.openxmlformats.org/officeDocument/2006/relationships/slideLayout" Target="../slideLayouts/slideLayout34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slideLayout" Target="../slideLayouts/slideLayout3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91" r:id="rId30"/>
    <p:sldLayoutId id="2147483692" r:id="rId31"/>
    <p:sldLayoutId id="2147483693" r:id="rId3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ynchronous_optical_networking" TargetMode="External"/><Relationship Id="rId7" Type="http://schemas.openxmlformats.org/officeDocument/2006/relationships/hyperlink" Target="https://en.wikipedia.org/wiki/SONET" TargetMode="External"/><Relationship Id="rId2" Type="http://schemas.openxmlformats.org/officeDocument/2006/relationships/hyperlink" Target="https://en.wikipedia.org/wiki/Wide_area_networ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n.wikipedia.org/wiki/Synchronous_Digital_Hierarchy" TargetMode="External"/><Relationship Id="rId5" Type="http://schemas.openxmlformats.org/officeDocument/2006/relationships/hyperlink" Target="https://en.wikipedia.org/wiki/10_Gigabit_Ethernet#cite_note-ethernet_spec-23" TargetMode="External"/><Relationship Id="rId4" Type="http://schemas.openxmlformats.org/officeDocument/2006/relationships/hyperlink" Target="https://en.wikipedia.org/wiki/Local_area_networ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18/06/2020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766384" y="1982665"/>
            <a:ext cx="7844216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bg1"/>
                </a:solidFill>
              </a:rPr>
              <a:t>GEANT Operational Challenges</a:t>
            </a:r>
          </a:p>
          <a:p>
            <a:r>
              <a:rPr lang="en-GB" sz="2800" dirty="0">
                <a:solidFill>
                  <a:schemeClr val="bg1"/>
                </a:solidFill>
              </a:rPr>
              <a:t>Coping without WAN-PHY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&amp; Using BFD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Tony Barber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Head of G</a:t>
            </a:r>
            <a:r>
              <a:rPr lang="en-GB" sz="2000" dirty="0">
                <a:solidFill>
                  <a:schemeClr val="bg1"/>
                </a:solidFill>
              </a:rPr>
              <a:t>É</a:t>
            </a:r>
            <a:r>
              <a:rPr lang="en-US" sz="2000" i="1" dirty="0">
                <a:solidFill>
                  <a:schemeClr val="bg1"/>
                </a:solidFill>
                <a:latin typeface="+mn-lt"/>
              </a:rPr>
              <a:t>ANT Operations Centre &amp; CERT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BAE780-0D41-46C9-9202-62C706E73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Evolution: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ISIS BFD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Family BFD (IPv4 and IPv6)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LACP based </a:t>
            </a:r>
            <a:r>
              <a:rPr lang="en-GB" dirty="0" err="1"/>
              <a:t>microBFD</a:t>
            </a:r>
            <a:r>
              <a:rPr lang="en-GB" dirty="0"/>
              <a:t> (where we are now) – RFC 7130</a:t>
            </a:r>
          </a:p>
          <a:p>
            <a:pPr lvl="1"/>
            <a:r>
              <a:rPr lang="en-GB" dirty="0"/>
              <a:t>Monitors each LAG component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ED9B8B-09DD-4D42-B4EF-8159D828B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BFD in GEANT</a:t>
            </a:r>
          </a:p>
        </p:txBody>
      </p:sp>
    </p:spTree>
    <p:extLst>
      <p:ext uri="{BB962C8B-B14F-4D97-AF65-F5344CB8AC3E}">
        <p14:creationId xmlns:p14="http://schemas.microsoft.com/office/powerpoint/2010/main" val="210698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231ACEB-3CAA-4CC2-804F-B85A8BA02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1531" y="2342356"/>
            <a:ext cx="5886450" cy="23717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006028-EC5A-4183-988D-A8FCB868B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BFD in GEANT</a:t>
            </a:r>
          </a:p>
        </p:txBody>
      </p:sp>
    </p:spTree>
    <p:extLst>
      <p:ext uri="{BB962C8B-B14F-4D97-AF65-F5344CB8AC3E}">
        <p14:creationId xmlns:p14="http://schemas.microsoft.com/office/powerpoint/2010/main" val="3724133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604DEA-6C9A-4674-AFD9-87BA88881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NTE or not, LACP ensures end-to-end forwarding on the link at layer 2, with failure interval of ~3 sec.  - This covers most failure scenarios. LACP has its own component detection (GEANT set at 1s), BUT…</a:t>
            </a:r>
          </a:p>
          <a:p>
            <a:r>
              <a:rPr lang="en-GB" dirty="0" err="1"/>
              <a:t>uBFD</a:t>
            </a:r>
            <a:r>
              <a:rPr lang="en-GB" dirty="0"/>
              <a:t> sitting on top of this ensures end-to-end forwarding on the link at layer 4, with failure interval 300ms</a:t>
            </a:r>
          </a:p>
          <a:p>
            <a:pPr lvl="1"/>
            <a:r>
              <a:rPr lang="en-GB" dirty="0" err="1"/>
              <a:t>uBFD</a:t>
            </a:r>
            <a:r>
              <a:rPr lang="en-GB" dirty="0"/>
              <a:t> pulls down the link if LACP does not</a:t>
            </a:r>
          </a:p>
          <a:p>
            <a:r>
              <a:rPr lang="en-GB" dirty="0"/>
              <a:t>GEANT is extensively configured for LACP even with single physical links</a:t>
            </a:r>
          </a:p>
          <a:p>
            <a:r>
              <a:rPr lang="en-GB" dirty="0"/>
              <a:t>Backbone – </a:t>
            </a:r>
            <a:r>
              <a:rPr lang="en-GB" dirty="0" err="1"/>
              <a:t>uBFD</a:t>
            </a:r>
            <a:r>
              <a:rPr lang="en-GB" dirty="0"/>
              <a:t> standardised everywhere.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2AAF8-339B-409A-B612-41FC8D223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BFD in GEANT</a:t>
            </a:r>
          </a:p>
        </p:txBody>
      </p:sp>
    </p:spTree>
    <p:extLst>
      <p:ext uri="{BB962C8B-B14F-4D97-AF65-F5344CB8AC3E}">
        <p14:creationId xmlns:p14="http://schemas.microsoft.com/office/powerpoint/2010/main" val="1311082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6255B4-35C6-4588-92D6-C7EDBBED0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set firewall family </a:t>
            </a:r>
            <a:r>
              <a:rPr lang="en-GB" dirty="0" err="1"/>
              <a:t>inet</a:t>
            </a:r>
            <a:r>
              <a:rPr lang="en-GB" dirty="0"/>
              <a:t> filter </a:t>
            </a:r>
            <a:r>
              <a:rPr lang="en-GB" dirty="0" err="1"/>
              <a:t>ROUTER_access</a:t>
            </a:r>
            <a:r>
              <a:rPr lang="en-GB" dirty="0"/>
              <a:t> term </a:t>
            </a:r>
            <a:r>
              <a:rPr lang="en-GB" dirty="0" err="1"/>
              <a:t>uBFD_accept</a:t>
            </a:r>
            <a:r>
              <a:rPr lang="en-GB" dirty="0"/>
              <a:t> from source-prefix-list </a:t>
            </a:r>
            <a:r>
              <a:rPr lang="en-GB" dirty="0" err="1"/>
              <a:t>geant</a:t>
            </a:r>
            <a:r>
              <a:rPr lang="en-GB" dirty="0"/>
              <a:t>-address-space</a:t>
            </a:r>
          </a:p>
          <a:p>
            <a:r>
              <a:rPr lang="en-GB" dirty="0"/>
              <a:t>set firewall family </a:t>
            </a:r>
            <a:r>
              <a:rPr lang="en-GB" dirty="0" err="1"/>
              <a:t>inet</a:t>
            </a:r>
            <a:r>
              <a:rPr lang="en-GB" dirty="0"/>
              <a:t> filter </a:t>
            </a:r>
            <a:r>
              <a:rPr lang="en-GB" dirty="0" err="1"/>
              <a:t>ROUTER_access</a:t>
            </a:r>
            <a:r>
              <a:rPr lang="en-GB" dirty="0"/>
              <a:t> term </a:t>
            </a:r>
            <a:r>
              <a:rPr lang="en-GB" dirty="0" err="1"/>
              <a:t>uBFD_accept</a:t>
            </a:r>
            <a:r>
              <a:rPr lang="en-GB" dirty="0"/>
              <a:t> from protocol </a:t>
            </a:r>
            <a:r>
              <a:rPr lang="en-GB" dirty="0" err="1"/>
              <a:t>udp</a:t>
            </a:r>
            <a:endParaRPr lang="en-GB" dirty="0"/>
          </a:p>
          <a:p>
            <a:r>
              <a:rPr lang="en-GB" dirty="0"/>
              <a:t>set firewall family </a:t>
            </a:r>
            <a:r>
              <a:rPr lang="en-GB" dirty="0" err="1"/>
              <a:t>inet</a:t>
            </a:r>
            <a:r>
              <a:rPr lang="en-GB" dirty="0"/>
              <a:t> filter </a:t>
            </a:r>
            <a:r>
              <a:rPr lang="en-GB" dirty="0" err="1"/>
              <a:t>ROUTER_access</a:t>
            </a:r>
            <a:r>
              <a:rPr lang="en-GB" dirty="0"/>
              <a:t> term </a:t>
            </a:r>
            <a:r>
              <a:rPr lang="en-GB" dirty="0" err="1"/>
              <a:t>uBFD_accept</a:t>
            </a:r>
            <a:r>
              <a:rPr lang="en-GB" dirty="0"/>
              <a:t> from port 6784</a:t>
            </a:r>
          </a:p>
          <a:p>
            <a:r>
              <a:rPr lang="en-GB" dirty="0"/>
              <a:t>set firewall family </a:t>
            </a:r>
            <a:r>
              <a:rPr lang="en-GB" dirty="0" err="1"/>
              <a:t>inet</a:t>
            </a:r>
            <a:r>
              <a:rPr lang="en-GB" dirty="0"/>
              <a:t> filter </a:t>
            </a:r>
            <a:r>
              <a:rPr lang="en-GB" dirty="0" err="1"/>
              <a:t>ROUTER_access</a:t>
            </a:r>
            <a:r>
              <a:rPr lang="en-GB" dirty="0"/>
              <a:t> term </a:t>
            </a:r>
            <a:r>
              <a:rPr lang="en-GB" dirty="0" err="1"/>
              <a:t>uBFD_accept</a:t>
            </a:r>
            <a:r>
              <a:rPr lang="en-GB" dirty="0"/>
              <a:t> then accept</a:t>
            </a:r>
          </a:p>
          <a:p>
            <a:r>
              <a:rPr lang="en-GB" dirty="0"/>
              <a:t>insert firewall family </a:t>
            </a:r>
            <a:r>
              <a:rPr lang="en-GB" dirty="0" err="1"/>
              <a:t>inet</a:t>
            </a:r>
            <a:r>
              <a:rPr lang="en-GB" dirty="0"/>
              <a:t> filter </a:t>
            </a:r>
            <a:r>
              <a:rPr lang="en-GB" dirty="0" err="1"/>
              <a:t>ROUTER_access</a:t>
            </a:r>
            <a:r>
              <a:rPr lang="en-GB" dirty="0"/>
              <a:t> term </a:t>
            </a:r>
            <a:r>
              <a:rPr lang="en-GB" dirty="0" err="1"/>
              <a:t>uBFD_accept</a:t>
            </a:r>
            <a:r>
              <a:rPr lang="en-GB" dirty="0"/>
              <a:t> after term </a:t>
            </a:r>
            <a:r>
              <a:rPr lang="en-GB" dirty="0" err="1"/>
              <a:t>BFD_accept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84343E-1E8F-47A4-916D-444B1124E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NOTE – Firewalls – UDP port required</a:t>
            </a:r>
          </a:p>
        </p:txBody>
      </p:sp>
    </p:spTree>
    <p:extLst>
      <p:ext uri="{BB962C8B-B14F-4D97-AF65-F5344CB8AC3E}">
        <p14:creationId xmlns:p14="http://schemas.microsoft.com/office/powerpoint/2010/main" val="3582222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465F40-6FEA-4563-BC14-9C1FE3352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 currently standard</a:t>
            </a:r>
          </a:p>
          <a:p>
            <a:r>
              <a:rPr lang="en-GB" dirty="0"/>
              <a:t>Some NRENs have requested it at BGP level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AD159C-E67E-4E48-B5C8-16CC10FA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BFD with NREN links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9EDEB6-1AA2-47E8-8B55-D8B76FFCC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2" y="2552700"/>
            <a:ext cx="677227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2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A0A488-E472-4BC8-A66B-A0ABD6A12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Always receiving BGP down traps</a:t>
            </a:r>
          </a:p>
          <a:p>
            <a:pPr lvl="1"/>
            <a:r>
              <a:rPr lang="en-GB" sz="1800" dirty="0"/>
              <a:t>But maybe not always Interface traps</a:t>
            </a:r>
          </a:p>
          <a:p>
            <a:r>
              <a:rPr lang="en-GB" dirty="0"/>
              <a:t>Most NREN links are direct patch connections meaning there is no problem as there would be no link carrier</a:t>
            </a:r>
          </a:p>
          <a:p>
            <a:r>
              <a:rPr lang="en-GB" dirty="0"/>
              <a:t>BGP BFD is not the answer where multiple LAG components exist</a:t>
            </a:r>
          </a:p>
          <a:p>
            <a:r>
              <a:rPr lang="en-GB" dirty="0"/>
              <a:t>Non BGP links with GEANT where NTUs exist – greatest risk here</a:t>
            </a:r>
          </a:p>
          <a:p>
            <a:r>
              <a:rPr lang="en-GB" dirty="0"/>
              <a:t>GEANT may use BFD with NRENs under some circumstances to support link monitoring</a:t>
            </a:r>
          </a:p>
          <a:p>
            <a:pPr lvl="1"/>
            <a:r>
              <a:rPr lang="en-GB" sz="1800" dirty="0"/>
              <a:t>Discuss ?</a:t>
            </a:r>
          </a:p>
          <a:p>
            <a:pPr lvl="1"/>
            <a:r>
              <a:rPr lang="en-GB" sz="1800" dirty="0"/>
              <a:t>ICMP based reachability augmentation ?</a:t>
            </a:r>
          </a:p>
          <a:p>
            <a:pPr lvl="1"/>
            <a:r>
              <a:rPr lang="en-GB" sz="1800" dirty="0"/>
              <a:t>What about interoperability issues ?</a:t>
            </a:r>
          </a:p>
          <a:p>
            <a:r>
              <a:rPr lang="en-GB" dirty="0"/>
              <a:t>Likely better at BGP protocol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F4D9B8-190E-4E62-9651-A904B809C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BFD with NRENs</a:t>
            </a:r>
          </a:p>
        </p:txBody>
      </p:sp>
    </p:spTree>
    <p:extLst>
      <p:ext uri="{BB962C8B-B14F-4D97-AF65-F5344CB8AC3E}">
        <p14:creationId xmlns:p14="http://schemas.microsoft.com/office/powerpoint/2010/main" val="4276078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7745E9-B9E2-4094-8E34-889C728CD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 place in GEANT backbone</a:t>
            </a:r>
          </a:p>
          <a:p>
            <a:pPr lvl="1"/>
            <a:r>
              <a:rPr lang="en-GB" sz="2000" dirty="0"/>
              <a:t>Little used by engineers though as other tools suffice</a:t>
            </a:r>
          </a:p>
          <a:p>
            <a:r>
              <a:rPr lang="en-GB" dirty="0"/>
              <a:t>But, due to deployment </a:t>
            </a:r>
            <a:r>
              <a:rPr lang="en-GB" sz="2400" dirty="0"/>
              <a:t>capabilities</a:t>
            </a:r>
            <a:r>
              <a:rPr lang="en-GB" dirty="0"/>
              <a:t> this is unlikely to happen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D6C0CD-7FFE-45D6-A78F-C95B2FEF6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OAM/CFM</a:t>
            </a:r>
          </a:p>
        </p:txBody>
      </p:sp>
    </p:spTree>
    <p:extLst>
      <p:ext uri="{BB962C8B-B14F-4D97-AF65-F5344CB8AC3E}">
        <p14:creationId xmlns:p14="http://schemas.microsoft.com/office/powerpoint/2010/main" val="3023214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18/06/2020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B80F4E-9E83-4B53-9AFD-3169D5FA3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At the time that the 10 Gigabit Ethernet standard was developed, interest in 10GbE as a </a:t>
            </a:r>
            <a:r>
              <a:rPr lang="en-GB" dirty="0">
                <a:hlinkClick r:id="rId2" tooltip="Wide area network"/>
              </a:rPr>
              <a:t>wide area network</a:t>
            </a:r>
            <a:r>
              <a:rPr lang="en-GB" dirty="0"/>
              <a:t> (WAN) transport led to the introduction of a WAN PHY for 10GbE. The WAN PHY encapsulates Ethernet packets in </a:t>
            </a:r>
            <a:r>
              <a:rPr lang="en-GB" dirty="0">
                <a:hlinkClick r:id="rId3" tooltip="Synchronous optical networking"/>
              </a:rPr>
              <a:t>SONET</a:t>
            </a:r>
            <a:r>
              <a:rPr lang="en-GB" dirty="0"/>
              <a:t> OC-192c frames and operates at a slightly slower data-rate (9.95328 Gbit/s) than the </a:t>
            </a:r>
            <a:r>
              <a:rPr lang="en-GB" dirty="0">
                <a:hlinkClick r:id="rId4" tooltip="Local area network"/>
              </a:rPr>
              <a:t>local area network</a:t>
            </a:r>
            <a:r>
              <a:rPr lang="en-GB" dirty="0"/>
              <a:t> (LAN) PHY.</a:t>
            </a:r>
          </a:p>
          <a:p>
            <a:r>
              <a:rPr lang="en-GB" dirty="0"/>
              <a:t>The WAN PHY uses the same 10GBASE-S, 10GBASE-L and 10GBASE-E optical PMDs as the LAN PHYs and is designated as 10GBASE-SW, 10GBASE-LW or 10GBASE-EW. Its 64b/66b PCS is defined in IEEE 802.3 Clause 49 and its PMD sublayers in Clauses 52. It also uses a WAN Interface Sublayer (WIS) defined in Clause 50 which adds extra encapsulation to format the frame data to be compatible with SONET STS-192c.</a:t>
            </a:r>
            <a:r>
              <a:rPr lang="en-GB" baseline="30000" dirty="0">
                <a:hlinkClick r:id="rId5"/>
              </a:rPr>
              <a:t>[22]</a:t>
            </a:r>
            <a:endParaRPr lang="en-GB" dirty="0"/>
          </a:p>
          <a:p>
            <a:r>
              <a:rPr lang="en-GB" dirty="0"/>
              <a:t>The WAN PHY was designed to interoperate with OC-192/STM-64 </a:t>
            </a:r>
            <a:r>
              <a:rPr lang="en-GB" dirty="0">
                <a:hlinkClick r:id="rId6" tooltip="Synchronous Digital Hierarchy"/>
              </a:rPr>
              <a:t>SDH</a:t>
            </a:r>
            <a:r>
              <a:rPr lang="en-GB" dirty="0"/>
              <a:t>/</a:t>
            </a:r>
            <a:r>
              <a:rPr lang="en-GB" dirty="0">
                <a:hlinkClick r:id="rId7" tooltip="SONET"/>
              </a:rPr>
              <a:t>SONET</a:t>
            </a:r>
            <a:r>
              <a:rPr lang="en-GB" dirty="0"/>
              <a:t> equipment using a light-weight SDH/SONET frame running at 9.953 Gbit/s.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7A6174-AA8F-4228-9168-3043D221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WAN PHY Standard – 10GBase-W</a:t>
            </a:r>
          </a:p>
        </p:txBody>
      </p:sp>
    </p:spTree>
    <p:extLst>
      <p:ext uri="{BB962C8B-B14F-4D97-AF65-F5344CB8AC3E}">
        <p14:creationId xmlns:p14="http://schemas.microsoft.com/office/powerpoint/2010/main" val="416079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000816-095D-49FC-A864-8057DFBAB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WANPHY used extensively on PARTNER 10G links</a:t>
            </a:r>
          </a:p>
          <a:p>
            <a:endParaRPr lang="en-GB" dirty="0"/>
          </a:p>
          <a:p>
            <a:r>
              <a:rPr lang="en-GB" dirty="0"/>
              <a:t>WANPHY used on all backbone links until recently</a:t>
            </a:r>
          </a:p>
          <a:p>
            <a:endParaRPr lang="en-GB" dirty="0"/>
          </a:p>
          <a:p>
            <a:r>
              <a:rPr lang="en-GB" dirty="0"/>
              <a:t>Why WANPHY ?</a:t>
            </a:r>
          </a:p>
          <a:p>
            <a:pPr lvl="1"/>
            <a:r>
              <a:rPr lang="en-GB" dirty="0"/>
              <a:t>Troubleshooting/ALS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5FA10F-3A95-4A7A-B8C9-7AEB14000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WAN-PHY in GÉANT</a:t>
            </a:r>
          </a:p>
        </p:txBody>
      </p:sp>
    </p:spTree>
    <p:extLst>
      <p:ext uri="{BB962C8B-B14F-4D97-AF65-F5344CB8AC3E}">
        <p14:creationId xmlns:p14="http://schemas.microsoft.com/office/powerpoint/2010/main" val="272333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AD50188-69E8-4F1D-8795-9823C24F8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6366" y="1371403"/>
            <a:ext cx="3800203" cy="435133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89AF2A-D77A-4BD0-B6EF-D0390BA79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Engineers Like WAN PHY for troubleshooting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79A06E-E15B-4A7C-89FF-08C3AB721F7A}"/>
              </a:ext>
            </a:extLst>
          </p:cNvPr>
          <p:cNvSpPr txBox="1"/>
          <p:nvPr/>
        </p:nvSpPr>
        <p:spPr>
          <a:xfrm>
            <a:off x="6372520" y="1630837"/>
            <a:ext cx="49396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AIS etc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End </a:t>
            </a:r>
            <a:r>
              <a:rPr lang="en-GB"/>
              <a:t>to end path trace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Offers WAN type framing (SDH/SONET) with Ethernet characteristics that modern engineers are familiar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End-to-end visibility not seen in LAN-PHY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LAN-PHY interface: monitoring relies on upper layer protocols</a:t>
            </a:r>
          </a:p>
        </p:txBody>
      </p:sp>
    </p:spTree>
    <p:extLst>
      <p:ext uri="{BB962C8B-B14F-4D97-AF65-F5344CB8AC3E}">
        <p14:creationId xmlns:p14="http://schemas.microsoft.com/office/powerpoint/2010/main" val="107529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4F45CA-F3B1-4DEE-81E9-8F30FB59A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Happening?</a:t>
            </a:r>
          </a:p>
          <a:p>
            <a:pPr lvl="1"/>
            <a:r>
              <a:rPr lang="en-GB" dirty="0"/>
              <a:t>Increased use of 100G in NREN and core links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DCI solutions not compatible with WAN-PHY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400G interfaces around the corner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WAN-PHY not supported beyond 10G (OC192/STM64 rates)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Juniper MX204 does not support WAN-PHY interfaces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91799B-6792-4D3B-A5AF-41DF0545D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Forward</a:t>
            </a:r>
          </a:p>
        </p:txBody>
      </p:sp>
    </p:spTree>
    <p:extLst>
      <p:ext uri="{BB962C8B-B14F-4D97-AF65-F5344CB8AC3E}">
        <p14:creationId xmlns:p14="http://schemas.microsoft.com/office/powerpoint/2010/main" val="306417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88D6C8-8767-42D0-A4FE-228024DF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353031"/>
            <a:ext cx="8072850" cy="1286474"/>
          </a:xfrm>
        </p:spPr>
        <p:txBody>
          <a:bodyPr/>
          <a:lstStyle/>
          <a:p>
            <a:r>
              <a:rPr lang="en-GB" dirty="0"/>
              <a:t>Why is WAN-PHY good for NMS ?</a:t>
            </a:r>
          </a:p>
          <a:p>
            <a:pPr lvl="1"/>
            <a:r>
              <a:rPr lang="en-GB" dirty="0"/>
              <a:t>End to end visibility</a:t>
            </a:r>
          </a:p>
          <a:p>
            <a:pPr lvl="1"/>
            <a:r>
              <a:rPr lang="en-GB" dirty="0"/>
              <a:t>SNMP traps based solutions such as GEANT uses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B842CE-1DF1-48DD-B6BA-8D48DB821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about Monitoring?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CD371C-FE0A-4F38-A9B9-C59DE4AE69C6}"/>
              </a:ext>
            </a:extLst>
          </p:cNvPr>
          <p:cNvSpPr/>
          <p:nvPr/>
        </p:nvSpPr>
        <p:spPr>
          <a:xfrm>
            <a:off x="895546" y="3186260"/>
            <a:ext cx="857840" cy="405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GEANT RTR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5028A4-30AD-443A-BF7E-026D9A1500B0}"/>
              </a:ext>
            </a:extLst>
          </p:cNvPr>
          <p:cNvSpPr/>
          <p:nvPr/>
        </p:nvSpPr>
        <p:spPr>
          <a:xfrm>
            <a:off x="4017389" y="3186260"/>
            <a:ext cx="857840" cy="405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NTU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0F549C-7DF2-4048-8BF2-D1F02632083A}"/>
              </a:ext>
            </a:extLst>
          </p:cNvPr>
          <p:cNvSpPr/>
          <p:nvPr/>
        </p:nvSpPr>
        <p:spPr>
          <a:xfrm>
            <a:off x="9381241" y="3186260"/>
            <a:ext cx="857840" cy="405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CUSTOMER</a:t>
            </a:r>
          </a:p>
        </p:txBody>
      </p:sp>
      <p:sp>
        <p:nvSpPr>
          <p:cNvPr id="7" name="Arrow: Left-Right 6">
            <a:extLst>
              <a:ext uri="{FF2B5EF4-FFF2-40B4-BE49-F238E27FC236}">
                <a16:creationId xmlns:a16="http://schemas.microsoft.com/office/drawing/2014/main" id="{9968B22B-27C1-45A2-BA98-2EF1EA0F50E8}"/>
              </a:ext>
            </a:extLst>
          </p:cNvPr>
          <p:cNvSpPr/>
          <p:nvPr/>
        </p:nvSpPr>
        <p:spPr>
          <a:xfrm>
            <a:off x="1753386" y="3343217"/>
            <a:ext cx="2264003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0846C7A5-2BF0-410F-863F-238374B369FC}"/>
              </a:ext>
            </a:extLst>
          </p:cNvPr>
          <p:cNvSpPr/>
          <p:nvPr/>
        </p:nvSpPr>
        <p:spPr>
          <a:xfrm>
            <a:off x="4875229" y="3343217"/>
            <a:ext cx="450601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E97CE3-6DFE-42BF-A050-EDA413A7A52F}"/>
              </a:ext>
            </a:extLst>
          </p:cNvPr>
          <p:cNvSpPr/>
          <p:nvPr/>
        </p:nvSpPr>
        <p:spPr>
          <a:xfrm>
            <a:off x="6670750" y="2927271"/>
            <a:ext cx="566181" cy="923330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CF04BF-F12D-48B2-890C-65CC83D4A222}"/>
              </a:ext>
            </a:extLst>
          </p:cNvPr>
          <p:cNvSpPr txBox="1"/>
          <p:nvPr/>
        </p:nvSpPr>
        <p:spPr>
          <a:xfrm>
            <a:off x="2593549" y="2966913"/>
            <a:ext cx="58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00FF00"/>
                </a:highlight>
              </a:rPr>
              <a:t>OK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0CF449AB-5124-490A-B3BF-6BEB5C196C5B}"/>
              </a:ext>
            </a:extLst>
          </p:cNvPr>
          <p:cNvSpPr/>
          <p:nvPr/>
        </p:nvSpPr>
        <p:spPr>
          <a:xfrm>
            <a:off x="895546" y="4421171"/>
            <a:ext cx="9343535" cy="35963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B15F27-BF39-46AB-A6DB-7B81AF45C5BC}"/>
              </a:ext>
            </a:extLst>
          </p:cNvPr>
          <p:cNvSpPr txBox="1"/>
          <p:nvPr/>
        </p:nvSpPr>
        <p:spPr>
          <a:xfrm>
            <a:off x="4017389" y="4911365"/>
            <a:ext cx="30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End to End Data flow Broken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0FEC23-8C3C-4217-A1BE-59F667EC7F59}"/>
              </a:ext>
            </a:extLst>
          </p:cNvPr>
          <p:cNvSpPr/>
          <p:nvPr/>
        </p:nvSpPr>
        <p:spPr>
          <a:xfrm>
            <a:off x="887296" y="5674688"/>
            <a:ext cx="857840" cy="4053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GEANT NMS</a:t>
            </a:r>
          </a:p>
        </p:txBody>
      </p:sp>
    </p:spTree>
    <p:extLst>
      <p:ext uri="{BB962C8B-B14F-4D97-AF65-F5344CB8AC3E}">
        <p14:creationId xmlns:p14="http://schemas.microsoft.com/office/powerpoint/2010/main" val="183137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637385-635D-40E5-8852-1AC67C1AD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ICMP monitor – Not currently part of GEANT core NMS</a:t>
            </a:r>
          </a:p>
          <a:p>
            <a:r>
              <a:rPr lang="en-GB" dirty="0"/>
              <a:t>Upper protocol monitoring – Partly integrated into GEANT NMS where appropriate</a:t>
            </a:r>
          </a:p>
          <a:p>
            <a:r>
              <a:rPr lang="en-GB" dirty="0"/>
              <a:t>LAG (LACP) minimum links</a:t>
            </a:r>
          </a:p>
          <a:p>
            <a:r>
              <a:rPr lang="en-GB" dirty="0"/>
              <a:t>BFD…Bidirectional Forwarding Detection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584B1A-DE19-418E-9A7C-8CED3C606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Mitigation?</a:t>
            </a:r>
          </a:p>
        </p:txBody>
      </p:sp>
    </p:spTree>
    <p:extLst>
      <p:ext uri="{BB962C8B-B14F-4D97-AF65-F5344CB8AC3E}">
        <p14:creationId xmlns:p14="http://schemas.microsoft.com/office/powerpoint/2010/main" val="4004461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8F1ACE-FB97-43E2-AFAF-252756AFD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3687745"/>
            <a:ext cx="8072850" cy="2016624"/>
          </a:xfrm>
        </p:spPr>
        <p:txBody>
          <a:bodyPr/>
          <a:lstStyle/>
          <a:p>
            <a:r>
              <a:rPr lang="en-GB" dirty="0"/>
              <a:t>Minimum links = 3</a:t>
            </a:r>
          </a:p>
          <a:p>
            <a:r>
              <a:rPr lang="en-GB" dirty="0"/>
              <a:t>One failure results in LACP channel showing DOWN – SNMP Trap generated</a:t>
            </a:r>
          </a:p>
          <a:p>
            <a:r>
              <a:rPr lang="en-GB" dirty="0"/>
              <a:t>Adequate bandwidth in core to cope, G30 very reliable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2DEFA4-CAAB-4FE8-9521-9C677E952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is GEANT managing DCI links in the core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789E75-ED68-4EA9-84C3-9695FE455690}"/>
              </a:ext>
            </a:extLst>
          </p:cNvPr>
          <p:cNvSpPr/>
          <p:nvPr/>
        </p:nvSpPr>
        <p:spPr>
          <a:xfrm>
            <a:off x="2291024" y="1637881"/>
            <a:ext cx="753627" cy="927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DCI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ACB2E7-089E-485D-A29F-AF30182E5780}"/>
              </a:ext>
            </a:extLst>
          </p:cNvPr>
          <p:cNvSpPr/>
          <p:nvPr/>
        </p:nvSpPr>
        <p:spPr>
          <a:xfrm>
            <a:off x="6322088" y="1637881"/>
            <a:ext cx="753627" cy="927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DCI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DA2056-89E7-4B92-AB38-7097BEF638DE}"/>
              </a:ext>
            </a:extLst>
          </p:cNvPr>
          <p:cNvSpPr/>
          <p:nvPr/>
        </p:nvSpPr>
        <p:spPr>
          <a:xfrm>
            <a:off x="684963" y="1808065"/>
            <a:ext cx="832339" cy="587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GNT Router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EC2E4-87DC-4BDB-94D8-FD03A4894CF2}"/>
              </a:ext>
            </a:extLst>
          </p:cNvPr>
          <p:cNvSpPr/>
          <p:nvPr/>
        </p:nvSpPr>
        <p:spPr>
          <a:xfrm>
            <a:off x="7901354" y="1808064"/>
            <a:ext cx="832339" cy="587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GNT Router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DD1EEC-DFD6-4244-96EF-88CE20A01007}"/>
              </a:ext>
            </a:extLst>
          </p:cNvPr>
          <p:cNvSpPr/>
          <p:nvPr/>
        </p:nvSpPr>
        <p:spPr>
          <a:xfrm>
            <a:off x="3402203" y="1637881"/>
            <a:ext cx="825640" cy="927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</a:t>
            </a:r>
          </a:p>
          <a:p>
            <a:pPr algn="ctr"/>
            <a:r>
              <a:rPr lang="en-GB" sz="1200" dirty="0"/>
              <a:t>TXPNDR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5F0ED4-BC7F-4B15-91C9-FD8C98154A8C}"/>
              </a:ext>
            </a:extLst>
          </p:cNvPr>
          <p:cNvSpPr/>
          <p:nvPr/>
        </p:nvSpPr>
        <p:spPr>
          <a:xfrm>
            <a:off x="5109585" y="1648555"/>
            <a:ext cx="825640" cy="927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TXPNDR</a:t>
            </a: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225B55F4-CE08-4C34-ABB6-531DED36FBDF}"/>
              </a:ext>
            </a:extLst>
          </p:cNvPr>
          <p:cNvSpPr/>
          <p:nvPr/>
        </p:nvSpPr>
        <p:spPr>
          <a:xfrm>
            <a:off x="1517302" y="1808064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A8EABAB3-4956-4992-8D20-E2D1D0F5B547}"/>
              </a:ext>
            </a:extLst>
          </p:cNvPr>
          <p:cNvSpPr/>
          <p:nvPr/>
        </p:nvSpPr>
        <p:spPr>
          <a:xfrm>
            <a:off x="1508928" y="2056044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B6A22AC4-D7BC-4820-B7C6-E200838B9D7B}"/>
              </a:ext>
            </a:extLst>
          </p:cNvPr>
          <p:cNvSpPr/>
          <p:nvPr/>
        </p:nvSpPr>
        <p:spPr>
          <a:xfrm>
            <a:off x="1508928" y="2326886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19664-5377-4F0B-9C4E-6856B94403BF}"/>
              </a:ext>
            </a:extLst>
          </p:cNvPr>
          <p:cNvSpPr txBox="1"/>
          <p:nvPr/>
        </p:nvSpPr>
        <p:spPr>
          <a:xfrm>
            <a:off x="1385415" y="2440784"/>
            <a:ext cx="994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3 x 100G</a:t>
            </a:r>
          </a:p>
        </p:txBody>
      </p:sp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01296E06-0004-4437-B018-73D33BF6EAC0}"/>
              </a:ext>
            </a:extLst>
          </p:cNvPr>
          <p:cNvSpPr/>
          <p:nvPr/>
        </p:nvSpPr>
        <p:spPr>
          <a:xfrm>
            <a:off x="3053025" y="2033184"/>
            <a:ext cx="349178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C15968-7F52-4DC0-8A7B-F06892257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200" y="2033184"/>
            <a:ext cx="371888" cy="792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0EB68D-8EAD-44DE-A997-CA1074FA9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4242817" y="2033183"/>
            <a:ext cx="866767" cy="184721"/>
          </a:xfrm>
          <a:prstGeom prst="rect">
            <a:avLst/>
          </a:prstGeom>
        </p:spPr>
      </p:pic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1F501857-5CD9-4E9F-90E1-9692F7B4F2A0}"/>
              </a:ext>
            </a:extLst>
          </p:cNvPr>
          <p:cNvSpPr/>
          <p:nvPr/>
        </p:nvSpPr>
        <p:spPr>
          <a:xfrm>
            <a:off x="7106795" y="1808063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889316F9-4C4D-464E-AC66-7B77EE8477B4}"/>
              </a:ext>
            </a:extLst>
          </p:cNvPr>
          <p:cNvSpPr/>
          <p:nvPr/>
        </p:nvSpPr>
        <p:spPr>
          <a:xfrm>
            <a:off x="7108275" y="2049792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95BD38FA-82BA-4E56-B423-F25F0540EE19}"/>
              </a:ext>
            </a:extLst>
          </p:cNvPr>
          <p:cNvSpPr/>
          <p:nvPr/>
        </p:nvSpPr>
        <p:spPr>
          <a:xfrm>
            <a:off x="7096552" y="2326885"/>
            <a:ext cx="77372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6D58BF-D727-4613-A09B-BB9100BFA1CE}"/>
              </a:ext>
            </a:extLst>
          </p:cNvPr>
          <p:cNvSpPr txBox="1"/>
          <p:nvPr/>
        </p:nvSpPr>
        <p:spPr>
          <a:xfrm>
            <a:off x="7080111" y="2462986"/>
            <a:ext cx="994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3 x 100G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728278-5338-4086-8BAE-68F0FFB113EB}"/>
              </a:ext>
            </a:extLst>
          </p:cNvPr>
          <p:cNvSpPr txBox="1"/>
          <p:nvPr/>
        </p:nvSpPr>
        <p:spPr>
          <a:xfrm>
            <a:off x="4437182" y="2627369"/>
            <a:ext cx="994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Fibre</a:t>
            </a:r>
          </a:p>
        </p:txBody>
      </p:sp>
    </p:spTree>
    <p:extLst>
      <p:ext uri="{BB962C8B-B14F-4D97-AF65-F5344CB8AC3E}">
        <p14:creationId xmlns:p14="http://schemas.microsoft.com/office/powerpoint/2010/main" val="426225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19AC22D-6426-B340-AD9A-112551383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74" y="116801"/>
            <a:ext cx="3650140" cy="1014265"/>
          </a:xfrm>
        </p:spPr>
        <p:txBody>
          <a:bodyPr>
            <a:noAutofit/>
          </a:bodyPr>
          <a:lstStyle/>
          <a:p>
            <a:r>
              <a:rPr lang="en-US" sz="2800" dirty="0"/>
              <a:t>GEANT Reference Topology 2020+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A58E7241-D340-B448-B6A0-BA2237082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832" y="1248699"/>
            <a:ext cx="3650141" cy="4581831"/>
          </a:xfrm>
        </p:spPr>
        <p:txBody>
          <a:bodyPr>
            <a:normAutofit/>
          </a:bodyPr>
          <a:lstStyle/>
          <a:p>
            <a:r>
              <a:rPr lang="en-GB" sz="2467" dirty="0">
                <a:solidFill>
                  <a:srgbClr val="FF0000"/>
                </a:solidFill>
              </a:rPr>
              <a:t>WARNING – Reference design is NOT finalised by NRENs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223ECC04-B599-43EC-968B-E2162BCBC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274" y="79107"/>
            <a:ext cx="8037895" cy="67177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626365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10817</TotalTime>
  <Words>732</Words>
  <Application>Microsoft Office PowerPoint</Application>
  <PresentationFormat>Widescreen</PresentationFormat>
  <Paragraphs>129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WAN PHY Standard – 10GBase-W</vt:lpstr>
      <vt:lpstr>WAN-PHY in GÉANT</vt:lpstr>
      <vt:lpstr>Engineers Like WAN PHY for troubleshooting</vt:lpstr>
      <vt:lpstr>Moving Forward</vt:lpstr>
      <vt:lpstr>What about Monitoring?</vt:lpstr>
      <vt:lpstr>Mitigation?</vt:lpstr>
      <vt:lpstr>How is GEANT managing DCI links in the core</vt:lpstr>
      <vt:lpstr>GEANT Reference Topology 2020+</vt:lpstr>
      <vt:lpstr>BFD in GEANT</vt:lpstr>
      <vt:lpstr>BFD in GEANT</vt:lpstr>
      <vt:lpstr>BFD in GEANT</vt:lpstr>
      <vt:lpstr>NOTE – Firewalls – UDP port required</vt:lpstr>
      <vt:lpstr>BFD with NREN links</vt:lpstr>
      <vt:lpstr>BFD with NRENs</vt:lpstr>
      <vt:lpstr>OAM/CFM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Tony Barber</cp:lastModifiedBy>
  <cp:revision>198</cp:revision>
  <dcterms:created xsi:type="dcterms:W3CDTF">2018-03-16T12:13:33Z</dcterms:created>
  <dcterms:modified xsi:type="dcterms:W3CDTF">2020-06-18T16:51:37Z</dcterms:modified>
</cp:coreProperties>
</file>