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488" r:id="rId3"/>
    <p:sldId id="491" r:id="rId4"/>
    <p:sldId id="492" r:id="rId5"/>
    <p:sldId id="499" r:id="rId6"/>
    <p:sldId id="501" r:id="rId7"/>
    <p:sldId id="417" r:id="rId8"/>
    <p:sldId id="27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E1F63"/>
    <a:srgbClr val="065081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51" autoAdjust="0"/>
    <p:restoredTop sz="94987" autoAdjust="0"/>
  </p:normalViewPr>
  <p:slideViewPr>
    <p:cSldViewPr snapToGrid="0">
      <p:cViewPr varScale="1">
        <p:scale>
          <a:sx n="71" d="100"/>
          <a:sy n="71" d="100"/>
        </p:scale>
        <p:origin x="485" y="48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28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99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616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391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#5– 26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 May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Branko Marovic/Alan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ewis/Sergio Gomez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Q2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Community-based Trust Establishment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61D270-9505-494A-989F-EEE8627FB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9" t="11767" r="9852"/>
          <a:stretch/>
        </p:blipFill>
        <p:spPr>
          <a:xfrm>
            <a:off x="8038405" y="1"/>
            <a:ext cx="3580384" cy="247590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/>
          <a:lstStyle/>
          <a:p>
            <a:r>
              <a:rPr lang="en-GB" dirty="0"/>
              <a:t>Follow-up on SFA Distributed Vetting</a:t>
            </a:r>
          </a:p>
          <a:p>
            <a:pPr lvl="1"/>
            <a:r>
              <a:rPr lang="en-GB" dirty="0"/>
              <a:t>Aim: Focus on a specific flow identified in cycle #1</a:t>
            </a:r>
          </a:p>
          <a:p>
            <a:pPr lvl="2"/>
            <a:r>
              <a:rPr lang="en-GB" dirty="0"/>
              <a:t>Community-based (Web of Trust Approach)</a:t>
            </a:r>
          </a:p>
          <a:p>
            <a:pPr lvl="2"/>
            <a:r>
              <a:rPr lang="en-GB" dirty="0"/>
              <a:t>Assumes a pre-existing trust fabric exists for R&amp;E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pPr lvl="2"/>
            <a:endParaRPr lang="en-GB" dirty="0"/>
          </a:p>
          <a:p>
            <a:r>
              <a:rPr lang="en-GB" dirty="0"/>
              <a:t>Identify and/or develop tools to support this approach</a:t>
            </a:r>
          </a:p>
          <a:p>
            <a:pPr lvl="1"/>
            <a:r>
              <a:rPr lang="en-GB" dirty="0"/>
              <a:t>Aim:  Detail the workflow and develop a PoC demo</a:t>
            </a:r>
          </a:p>
          <a:p>
            <a:pPr lvl="2"/>
            <a:r>
              <a:rPr lang="en-GB" dirty="0"/>
              <a:t>Identify use cases</a:t>
            </a:r>
          </a:p>
          <a:p>
            <a:pPr lvl="2"/>
            <a:r>
              <a:rPr lang="en-GB" dirty="0"/>
              <a:t>Elaborate typical flows</a:t>
            </a:r>
          </a:p>
          <a:p>
            <a:pPr lvl="2"/>
            <a:r>
              <a:rPr lang="en-GB" dirty="0"/>
              <a:t>Design data model</a:t>
            </a:r>
          </a:p>
          <a:p>
            <a:pPr lvl="2"/>
            <a:r>
              <a:rPr lang="en-GB" dirty="0"/>
              <a:t>Investigate tools (platforms, pre-existing components)</a:t>
            </a:r>
          </a:p>
          <a:p>
            <a:pPr lvl="2"/>
            <a:r>
              <a:rPr lang="en-GB" dirty="0"/>
              <a:t>Develop PoC that integrates some of the fabric</a:t>
            </a:r>
          </a:p>
          <a:p>
            <a:pPr lvl="2"/>
            <a:r>
              <a:rPr lang="en-GB" dirty="0"/>
              <a:t>Demonstrate PoC and gather feedback on areas of applicability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Background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Overall workflow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Verification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06F377-0464-41FE-95B1-511096AFC3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95" t="30963" r="40219"/>
          <a:stretch/>
        </p:blipFill>
        <p:spPr>
          <a:xfrm>
            <a:off x="5632272" y="909694"/>
            <a:ext cx="3740992" cy="52707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16E517A-0347-4A05-89D6-814FBC226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2985" y="480289"/>
            <a:ext cx="9894723" cy="430909"/>
          </a:xfrm>
        </p:spPr>
        <p:txBody>
          <a:bodyPr>
            <a:noAutofit/>
          </a:bodyPr>
          <a:lstStyle/>
          <a:p>
            <a:r>
              <a:rPr lang="en-GB" sz="4000" dirty="0"/>
              <a:t>Activities status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C9950B-5178-4DCD-8E32-BB18DE9C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8BFFB1-6481-4110-9F5E-3570AC3E2516}"/>
              </a:ext>
            </a:extLst>
          </p:cNvPr>
          <p:cNvSpPr txBox="1"/>
          <p:nvPr/>
        </p:nvSpPr>
        <p:spPr>
          <a:xfrm>
            <a:off x="559017" y="911198"/>
            <a:ext cx="5446463" cy="5146702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endParaRPr lang="en-GB" b="1" dirty="0"/>
          </a:p>
          <a:p>
            <a:r>
              <a:rPr lang="en-GB" b="1" dirty="0"/>
              <a:t>Status</a:t>
            </a:r>
          </a:p>
          <a:p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Overall flow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Functional architecture for PoC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Collaboration with SURFnet agreed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 case identification underway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Initial PoC portal portal created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Mapping of use cases to PoC MVP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Integration with ReadID progressing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Discussions with interested communities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DCB509-C046-4EF9-87EB-FFF2837CAAAC}"/>
              </a:ext>
            </a:extLst>
          </p:cNvPr>
          <p:cNvSpPr txBox="1"/>
          <p:nvPr/>
        </p:nvSpPr>
        <p:spPr>
          <a:xfrm>
            <a:off x="5428078" y="1546196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97E06B-16EA-4B2A-AA13-ED12AAA5ACA6}"/>
              </a:ext>
            </a:extLst>
          </p:cNvPr>
          <p:cNvSpPr txBox="1"/>
          <p:nvPr/>
        </p:nvSpPr>
        <p:spPr>
          <a:xfrm>
            <a:off x="5428078" y="210522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541084-C6F4-4784-8125-17BEFF66C03E}"/>
              </a:ext>
            </a:extLst>
          </p:cNvPr>
          <p:cNvSpPr txBox="1"/>
          <p:nvPr/>
        </p:nvSpPr>
        <p:spPr>
          <a:xfrm>
            <a:off x="5428998" y="3214874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318D6-D307-402E-A8FD-ED95C498C2EA}"/>
              </a:ext>
            </a:extLst>
          </p:cNvPr>
          <p:cNvSpPr txBox="1"/>
          <p:nvPr/>
        </p:nvSpPr>
        <p:spPr>
          <a:xfrm>
            <a:off x="5428078" y="2652873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6BEDD3-D226-4F55-A384-671B35CB4012}"/>
              </a:ext>
            </a:extLst>
          </p:cNvPr>
          <p:cNvSpPr txBox="1"/>
          <p:nvPr/>
        </p:nvSpPr>
        <p:spPr>
          <a:xfrm>
            <a:off x="5428078" y="3805862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00B05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00B05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F3F7482-29F4-4D23-8AE8-B482B91E9294}"/>
              </a:ext>
            </a:extLst>
          </p:cNvPr>
          <p:cNvSpPr txBox="1"/>
          <p:nvPr/>
        </p:nvSpPr>
        <p:spPr>
          <a:xfrm>
            <a:off x="5428078" y="4367998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25875A-F5FE-4937-BE73-CA7BAB80E7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904" y="326866"/>
            <a:ext cx="737754" cy="73775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D126E2-5DAF-4AD5-9FDD-15A0CFD54ED3}"/>
              </a:ext>
            </a:extLst>
          </p:cNvPr>
          <p:cNvSpPr txBox="1"/>
          <p:nvPr/>
        </p:nvSpPr>
        <p:spPr>
          <a:xfrm>
            <a:off x="5395192" y="4921991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9A070F3-E29E-4462-81EC-24C994107D42}"/>
              </a:ext>
            </a:extLst>
          </p:cNvPr>
          <p:cNvPicPr/>
          <p:nvPr/>
        </p:nvPicPr>
        <p:blipFill rotWithShape="1">
          <a:blip r:embed="rId5"/>
          <a:srcRect l="22793" t="28127" r="48997" b="5693"/>
          <a:stretch/>
        </p:blipFill>
        <p:spPr bwMode="auto">
          <a:xfrm>
            <a:off x="9726627" y="630362"/>
            <a:ext cx="1741715" cy="25395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Callout: Left Arrow 14">
            <a:extLst>
              <a:ext uri="{FF2B5EF4-FFF2-40B4-BE49-F238E27FC236}">
                <a16:creationId xmlns:a16="http://schemas.microsoft.com/office/drawing/2014/main" id="{C6AC691B-B147-4C2C-9F62-F8C7C8E5E074}"/>
              </a:ext>
            </a:extLst>
          </p:cNvPr>
          <p:cNvSpPr/>
          <p:nvPr/>
        </p:nvSpPr>
        <p:spPr>
          <a:xfrm>
            <a:off x="8782606" y="772566"/>
            <a:ext cx="2685736" cy="2272475"/>
          </a:xfrm>
          <a:prstGeom prst="leftArrowCallou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86E8F2-4A96-47CB-A333-B2FC86E812F0}"/>
              </a:ext>
            </a:extLst>
          </p:cNvPr>
          <p:cNvSpPr txBox="1"/>
          <p:nvPr/>
        </p:nvSpPr>
        <p:spPr>
          <a:xfrm>
            <a:off x="5444521" y="5399670"/>
            <a:ext cx="5774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C000"/>
                </a:solidFill>
                <a:sym typeface="Wingdings 2" panose="05020102010507070707" pitchFamily="18" charset="2"/>
              </a:rPr>
              <a:t></a:t>
            </a:r>
            <a:endParaRPr lang="en-GB" sz="40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965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black, monitor, control, remote&#10;&#10;Description automatically generated">
            <a:extLst>
              <a:ext uri="{FF2B5EF4-FFF2-40B4-BE49-F238E27FC236}">
                <a16:creationId xmlns:a16="http://schemas.microsoft.com/office/drawing/2014/main" id="{BDBBC10B-4896-4E6F-90D1-764DFC0692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972" y="1376978"/>
            <a:ext cx="5732725" cy="5054051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98" y="4265547"/>
            <a:ext cx="5410967" cy="155523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Starting with the demo EPIC..</a:t>
            </a:r>
          </a:p>
          <a:p>
            <a:r>
              <a:rPr lang="en-GB" dirty="0"/>
              <a:t>Breaking down to categorised user stories…</a:t>
            </a:r>
          </a:p>
          <a:p>
            <a:r>
              <a:rPr lang="en-GB" dirty="0"/>
              <a:t>Leading to implied requirements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Demonstrator Use cases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3D43E-C45B-4281-B2B4-610AB62640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4308"/>
            <a:ext cx="737754" cy="737754"/>
          </a:xfrm>
          <a:prstGeom prst="rect">
            <a:avLst/>
          </a:prstGeom>
        </p:spPr>
      </p:pic>
      <p:sp>
        <p:nvSpPr>
          <p:cNvPr id="13" name="Callout: Line 12">
            <a:extLst>
              <a:ext uri="{FF2B5EF4-FFF2-40B4-BE49-F238E27FC236}">
                <a16:creationId xmlns:a16="http://schemas.microsoft.com/office/drawing/2014/main" id="{70FCFDE6-30C2-454E-B63D-7453F044DCB1}"/>
              </a:ext>
            </a:extLst>
          </p:cNvPr>
          <p:cNvSpPr/>
          <p:nvPr/>
        </p:nvSpPr>
        <p:spPr>
          <a:xfrm>
            <a:off x="7119424" y="1136073"/>
            <a:ext cx="3509590" cy="2369880"/>
          </a:xfrm>
          <a:prstGeom prst="borderCallout1">
            <a:avLst>
              <a:gd name="adj1" fmla="val 214"/>
              <a:gd name="adj2" fmla="val 1118"/>
              <a:gd name="adj3" fmla="val 18877"/>
              <a:gd name="adj4" fmla="val -124457"/>
            </a:avLst>
          </a:prstGeom>
          <a:solidFill>
            <a:schemeClr val="bg1"/>
          </a:solidFill>
          <a:ln w="25400">
            <a:headEnd type="stealth" w="med" len="lg"/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r>
              <a:rPr lang="en-GB" sz="1400" dirty="0">
                <a:solidFill>
                  <a:srgbClr val="00B0F0"/>
                </a:solidFill>
              </a:rPr>
              <a:t>USE CASE: As an applicant, I want to be guided through the workflow to register a token so it is easy to achieve. </a:t>
            </a: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rgbClr val="00B0F0"/>
                </a:solidFill>
              </a:rPr>
              <a:t>GUI should contain descriptive text to explain the workflow process to the applicant </a:t>
            </a:r>
          </a:p>
          <a:p>
            <a:pPr marL="342900" indent="-342900">
              <a:buAutoNum type="arabicPeriod"/>
            </a:pPr>
            <a:r>
              <a:rPr lang="en-GB" sz="1400" dirty="0">
                <a:solidFill>
                  <a:srgbClr val="00B0F0"/>
                </a:solidFill>
              </a:rPr>
              <a:t>The GUI should be arranged in a hierarchical fashion revealing different levels of information at each level Top level……..</a:t>
            </a:r>
          </a:p>
          <a:p>
            <a:pPr algn="ctr"/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09358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305088"/>
            <a:ext cx="8633637" cy="4847747"/>
          </a:xfrm>
        </p:spPr>
        <p:txBody>
          <a:bodyPr>
            <a:normAutofit/>
          </a:bodyPr>
          <a:lstStyle/>
          <a:p>
            <a:r>
              <a:rPr lang="en-GB" dirty="0"/>
              <a:t>There are two parts to our demo</a:t>
            </a:r>
          </a:p>
          <a:p>
            <a:pPr lvl="1"/>
            <a:r>
              <a:rPr lang="en-GB" dirty="0"/>
              <a:t>GUI showing collection of assertions, claims and attestations</a:t>
            </a:r>
          </a:p>
          <a:p>
            <a:pPr lvl="1"/>
            <a:r>
              <a:rPr lang="en-GB" dirty="0"/>
              <a:t>ReadID SAML API that could be separately used by services</a:t>
            </a:r>
          </a:p>
          <a:p>
            <a:pPr lvl="1"/>
            <a:endParaRPr lang="en-GB" dirty="0"/>
          </a:p>
          <a:p>
            <a:r>
              <a:rPr lang="en-GB" dirty="0"/>
              <a:t>Martin/Sergio demo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Demonstrator PoC demo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3D43E-C45B-4281-B2B4-610AB62640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4308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31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Coming up next….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0" y="1490007"/>
            <a:ext cx="9368477" cy="482755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GB" sz="2600" dirty="0">
                <a:solidFill>
                  <a:schemeClr val="accent1">
                    <a:lumMod val="50000"/>
                  </a:schemeClr>
                </a:solidFill>
              </a:rPr>
              <a:t>Work is now focused in a number of areas: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Completing work on the PoC demonstrator to illustrate the key use cases as an exemplar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Creating a package for the community from the existing documentation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Feedback of the study results to community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Provide details of ReadID integration API for services (eduTEAMS)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Consider a possible generalised identity vetting 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09483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42494</TotalTime>
  <Words>425</Words>
  <Application>Microsoft Office PowerPoint</Application>
  <PresentationFormat>Widescreen</PresentationFormat>
  <Paragraphs>115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Myriad Pro</vt:lpstr>
      <vt:lpstr>Office Theme</vt:lpstr>
      <vt:lpstr>PowerPoint Presentation</vt:lpstr>
      <vt:lpstr>Background</vt:lpstr>
      <vt:lpstr>Overall workflow</vt:lpstr>
      <vt:lpstr>Activities status</vt:lpstr>
      <vt:lpstr>Demonstrator Use cases</vt:lpstr>
      <vt:lpstr>Demonstrator PoC demo</vt:lpstr>
      <vt:lpstr>Coming up next….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196</cp:revision>
  <cp:lastPrinted>2019-11-12T08:58:00Z</cp:lastPrinted>
  <dcterms:created xsi:type="dcterms:W3CDTF">2019-01-29T11:50:49Z</dcterms:created>
  <dcterms:modified xsi:type="dcterms:W3CDTF">2020-05-22T13:38:55Z</dcterms:modified>
</cp:coreProperties>
</file>