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488" r:id="rId3"/>
    <p:sldId id="491" r:id="rId4"/>
    <p:sldId id="502" r:id="rId5"/>
    <p:sldId id="492" r:id="rId6"/>
    <p:sldId id="417" r:id="rId7"/>
    <p:sldId id="27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1F63"/>
    <a:srgbClr val="065081"/>
    <a:srgbClr val="1F4E79"/>
    <a:srgbClr val="99BDCB"/>
    <a:srgbClr val="4C7F94"/>
    <a:srgbClr val="C7DBE3"/>
    <a:srgbClr val="D2D6EA"/>
    <a:srgbClr val="8A94C8"/>
    <a:srgbClr val="717EBD"/>
    <a:srgbClr val="ACB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51" autoAdjust="0"/>
    <p:restoredTop sz="94987" autoAdjust="0"/>
  </p:normalViewPr>
  <p:slideViewPr>
    <p:cSldViewPr snapToGrid="0">
      <p:cViewPr>
        <p:scale>
          <a:sx n="85" d="100"/>
          <a:sy n="85" d="100"/>
        </p:scale>
        <p:origin x="48" y="48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133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20/05/2020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882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8791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6488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9774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1993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3D2EFC41-11F1-4065-B263-4CA2FD9C5C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2565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842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76200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</a:rPr>
              <a:t>Sprint demo #5– 26</a:t>
            </a:r>
            <a:r>
              <a:rPr lang="en-GB" sz="2400" baseline="30000" dirty="0">
                <a:solidFill>
                  <a:schemeClr val="bg1"/>
                </a:solidFill>
              </a:rPr>
              <a:t>th</a:t>
            </a:r>
            <a:r>
              <a:rPr lang="en-GB" sz="2400" dirty="0">
                <a:solidFill>
                  <a:schemeClr val="bg1"/>
                </a:solidFill>
              </a:rPr>
              <a:t>  May 2020</a:t>
            </a:r>
          </a:p>
          <a:p>
            <a:endParaRPr lang="en-GB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</a:rPr>
              <a:t>www.geant.org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92438" y="3606739"/>
            <a:ext cx="6702161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</a:rPr>
              <a:t>Martin van Es /Alan </a:t>
            </a:r>
            <a:r>
              <a:rPr lang="en-US" sz="2200" b="1" dirty="0">
                <a:solidFill>
                  <a:schemeClr val="bg1"/>
                </a:solidFill>
              </a:rPr>
              <a:t>L</a:t>
            </a:r>
            <a:r>
              <a:rPr lang="en-US" sz="2200" b="1" i="0" dirty="0">
                <a:solidFill>
                  <a:schemeClr val="bg1"/>
                </a:solidFill>
              </a:rPr>
              <a:t>ewis</a:t>
            </a: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Q2  2020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baseline="0" dirty="0">
                <a:solidFill>
                  <a:schemeClr val="bg1"/>
                </a:solidFill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882913" y="2075740"/>
            <a:ext cx="8511457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Metadata </a:t>
            </a:r>
            <a:r>
              <a:rPr lang="en-US" sz="3600" dirty="0" err="1">
                <a:solidFill>
                  <a:schemeClr val="bg1"/>
                </a:solidFill>
              </a:rPr>
              <a:t>PushMDQ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pic>
        <p:nvPicPr>
          <p:cNvPr id="15" name="Google Shape;173;p26">
            <a:extLst>
              <a:ext uri="{FF2B5EF4-FFF2-40B4-BE49-F238E27FC236}">
                <a16:creationId xmlns:a16="http://schemas.microsoft.com/office/drawing/2014/main" id="{03CD92CC-B1A8-4C3B-B149-E375767AF6E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12357" y="5137569"/>
            <a:ext cx="4220700" cy="153480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275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0089" y="1547498"/>
            <a:ext cx="8633637" cy="5189204"/>
          </a:xfrm>
        </p:spPr>
        <p:txBody>
          <a:bodyPr>
            <a:normAutofit/>
          </a:bodyPr>
          <a:lstStyle/>
          <a:p>
            <a:r>
              <a:rPr lang="en-GB" dirty="0"/>
              <a:t>Problem statement</a:t>
            </a:r>
          </a:p>
          <a:p>
            <a:pPr lvl="1"/>
            <a:r>
              <a:rPr lang="en-GB" dirty="0"/>
              <a:t>Efficient metadata distribution is vital for all federations</a:t>
            </a:r>
          </a:p>
          <a:p>
            <a:pPr lvl="2"/>
            <a:r>
              <a:rPr lang="en-GB" dirty="0"/>
              <a:t>As federations scale, exchanging a flat file becomes problematic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Propagation delays can open the possibility of compromise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MDQ goes some way to addressing this issue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BUT is deterministic and a SPOF</a:t>
            </a:r>
          </a:p>
          <a:p>
            <a:pPr lvl="2"/>
            <a:endParaRPr lang="en-GB" dirty="0"/>
          </a:p>
          <a:p>
            <a:r>
              <a:rPr lang="en-GB" dirty="0"/>
              <a:t>Solution proposal</a:t>
            </a:r>
          </a:p>
          <a:p>
            <a:pPr lvl="1"/>
            <a:r>
              <a:rPr lang="en-GB" dirty="0"/>
              <a:t>A push-based publisher-subscriber approach based on websub</a:t>
            </a:r>
          </a:p>
          <a:p>
            <a:pPr lvl="2"/>
            <a:r>
              <a:rPr lang="en-GB" dirty="0"/>
              <a:t>Metadata publisher publishes to a hub</a:t>
            </a:r>
          </a:p>
          <a:p>
            <a:pPr lvl="2"/>
            <a:r>
              <a:rPr lang="en-GB" dirty="0"/>
              <a:t>Interested parties subscribe </a:t>
            </a:r>
          </a:p>
          <a:p>
            <a:pPr lvl="2"/>
            <a:r>
              <a:rPr lang="en-GB" dirty="0"/>
              <a:t>Hub send notifications when an update occurs</a:t>
            </a:r>
          </a:p>
          <a:p>
            <a:pPr lvl="2"/>
            <a:r>
              <a:rPr lang="en-GB" dirty="0"/>
              <a:t>Metadata propagation time is reduced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Background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2736FA-AC19-4794-B630-EBC1C74C9A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8126"/>
            <a:ext cx="724984" cy="724984"/>
          </a:xfrm>
          <a:prstGeom prst="rect">
            <a:avLst/>
          </a:prstGeom>
        </p:spPr>
      </p:pic>
      <p:pic>
        <p:nvPicPr>
          <p:cNvPr id="8" name="Google Shape;183;p19">
            <a:extLst>
              <a:ext uri="{FF2B5EF4-FFF2-40B4-BE49-F238E27FC236}">
                <a16:creationId xmlns:a16="http://schemas.microsoft.com/office/drawing/2014/main" id="{C8309DA7-9A6D-4558-B567-AE9FC68C1A74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80013" y="2958142"/>
            <a:ext cx="4178113" cy="173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4872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To PushMDQ…….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AC51F6E1-6982-4C4C-B2F5-436144EEA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9953" y="1547498"/>
            <a:ext cx="8873774" cy="5189204"/>
          </a:xfrm>
        </p:spPr>
        <p:txBody>
          <a:bodyPr>
            <a:normAutofit/>
          </a:bodyPr>
          <a:lstStyle/>
          <a:p>
            <a:r>
              <a:rPr lang="en-GB" dirty="0"/>
              <a:t>Adoption of PushMDQ has a number of potential benefits</a:t>
            </a:r>
          </a:p>
          <a:p>
            <a:endParaRPr lang="en-GB" dirty="0"/>
          </a:p>
          <a:p>
            <a:pPr lvl="1" fontAlgn="base"/>
            <a:r>
              <a:rPr lang="en-GB" dirty="0"/>
              <a:t>Changing from deterministic pull to a push mechanism reduces pulls by up to 95%</a:t>
            </a:r>
          </a:p>
          <a:p>
            <a:pPr lvl="1" fontAlgn="base"/>
            <a:r>
              <a:rPr lang="en-GB" dirty="0"/>
              <a:t>Updates can be propagated to all entities instantly (for practical purposes)</a:t>
            </a:r>
          </a:p>
          <a:p>
            <a:pPr lvl="1" fontAlgn="base"/>
            <a:r>
              <a:rPr lang="en-GB" dirty="0"/>
              <a:t>Use of MDQ within PushMDQ reduces the processing overhead</a:t>
            </a:r>
          </a:p>
          <a:p>
            <a:pPr lvl="1" fontAlgn="base"/>
            <a:r>
              <a:rPr lang="en-GB" dirty="0"/>
              <a:t>Backwards compatibility with existing flat-file distribution is possible</a:t>
            </a:r>
          </a:p>
          <a:p>
            <a:pPr lvl="1" fontAlgn="base"/>
            <a:r>
              <a:rPr lang="en-GB" dirty="0"/>
              <a:t>There is no longer a single point of failure</a:t>
            </a:r>
          </a:p>
          <a:p>
            <a:pPr lvl="1" fontAlgn="base"/>
            <a:r>
              <a:rPr lang="en-GB" dirty="0"/>
              <a:t>Websub hubs do not need to be intelligent and may exist outside the federation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3819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or not to PushMDQ, that is the question?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AC51F6E1-6982-4C4C-B2F5-436144EEA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9953" y="1547498"/>
            <a:ext cx="8873774" cy="5189204"/>
          </a:xfrm>
        </p:spPr>
        <p:txBody>
          <a:bodyPr>
            <a:normAutofit/>
          </a:bodyPr>
          <a:lstStyle/>
          <a:p>
            <a:r>
              <a:rPr lang="en-GB" dirty="0"/>
              <a:t>Adoption of PushMDQ needs careful consideration to maximise the benefits</a:t>
            </a:r>
          </a:p>
          <a:p>
            <a:endParaRPr lang="en-GB" dirty="0"/>
          </a:p>
          <a:p>
            <a:pPr lvl="1" fontAlgn="base">
              <a:spcAft>
                <a:spcPts val="600"/>
              </a:spcAft>
            </a:pPr>
            <a:r>
              <a:rPr lang="en-GB" dirty="0"/>
              <a:t>The protocol must be implemented (at least) at federation level</a:t>
            </a:r>
          </a:p>
          <a:p>
            <a:pPr lvl="1" fontAlgn="base">
              <a:spcAft>
                <a:spcPts val="600"/>
              </a:spcAft>
            </a:pPr>
            <a:r>
              <a:rPr lang="en-GB" dirty="0"/>
              <a:t>A hub must be establish – but a public hub could be used</a:t>
            </a:r>
          </a:p>
          <a:p>
            <a:pPr lvl="1" fontAlgn="base">
              <a:spcAft>
                <a:spcPts val="600"/>
              </a:spcAft>
            </a:pPr>
            <a:r>
              <a:rPr lang="en-GB" dirty="0"/>
              <a:t>Batch processing delays at the federation must be minimised</a:t>
            </a:r>
          </a:p>
          <a:p>
            <a:pPr lvl="1" fontAlgn="base">
              <a:spcAft>
                <a:spcPts val="600"/>
              </a:spcAft>
            </a:pPr>
            <a:r>
              <a:rPr lang="en-GB" dirty="0"/>
              <a:t>Use of MDQ instead of flat file metadata needs investigation</a:t>
            </a:r>
          </a:p>
          <a:p>
            <a:pPr lvl="1" fontAlgn="base">
              <a:spcAft>
                <a:spcPts val="600"/>
              </a:spcAft>
            </a:pPr>
            <a:r>
              <a:rPr lang="en-GB" dirty="0"/>
              <a:t>Notification thresholds for pulling of all changes must be set</a:t>
            </a:r>
          </a:p>
          <a:p>
            <a:pPr lvl="1" fontAlgn="base">
              <a:spcAft>
                <a:spcPts val="600"/>
              </a:spcAft>
            </a:pPr>
            <a:r>
              <a:rPr lang="en-GB" dirty="0"/>
              <a:t>The end to end trust model needs to be worked out</a:t>
            </a:r>
          </a:p>
          <a:p>
            <a:pPr lvl="1" fontAlgn="base">
              <a:spcAft>
                <a:spcPts val="600"/>
              </a:spcAft>
            </a:pPr>
            <a:r>
              <a:rPr lang="en-GB" dirty="0"/>
              <a:t>A hub reliance mechanism must be established</a:t>
            </a:r>
          </a:p>
          <a:p>
            <a:pPr lvl="1" fontAlgn="base">
              <a:spcAft>
                <a:spcPts val="600"/>
              </a:spcAft>
            </a:pPr>
            <a:r>
              <a:rPr lang="en-GB" dirty="0"/>
              <a:t>Missed notification and back off strategy must be proven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1346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6E517A-0347-4A05-89D6-814FBC226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985" y="480289"/>
            <a:ext cx="9894723" cy="430909"/>
          </a:xfrm>
        </p:spPr>
        <p:txBody>
          <a:bodyPr>
            <a:noAutofit/>
          </a:bodyPr>
          <a:lstStyle/>
          <a:p>
            <a:r>
              <a:rPr lang="en-GB" sz="4000" dirty="0"/>
              <a:t>Activities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9950B-5178-4DCD-8E32-BB18DE9C3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8BFFB1-6481-4110-9F5E-3570AC3E2516}"/>
              </a:ext>
            </a:extLst>
          </p:cNvPr>
          <p:cNvSpPr txBox="1"/>
          <p:nvPr/>
        </p:nvSpPr>
        <p:spPr>
          <a:xfrm>
            <a:off x="559017" y="911198"/>
            <a:ext cx="5446463" cy="514670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endParaRPr lang="en-GB" b="1" dirty="0"/>
          </a:p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Status</a:t>
            </a:r>
          </a:p>
          <a:p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Outline proposal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Functional architecture for PoC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Test environment and PoC established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Public hubs investigated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Implementation considerations explored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Feedback from community onboarded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Proposal finalised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RFC drafted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DCB509-C046-4EF9-87EB-FFF2837CAAAC}"/>
              </a:ext>
            </a:extLst>
          </p:cNvPr>
          <p:cNvSpPr txBox="1"/>
          <p:nvPr/>
        </p:nvSpPr>
        <p:spPr>
          <a:xfrm>
            <a:off x="5428078" y="1546196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97E06B-16EA-4B2A-AA13-ED12AAA5ACA6}"/>
              </a:ext>
            </a:extLst>
          </p:cNvPr>
          <p:cNvSpPr txBox="1"/>
          <p:nvPr/>
        </p:nvSpPr>
        <p:spPr>
          <a:xfrm>
            <a:off x="5428078" y="2105221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541084-C6F4-4784-8125-17BEFF66C03E}"/>
              </a:ext>
            </a:extLst>
          </p:cNvPr>
          <p:cNvSpPr txBox="1"/>
          <p:nvPr/>
        </p:nvSpPr>
        <p:spPr>
          <a:xfrm>
            <a:off x="5428998" y="3214874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D318D6-D307-402E-A8FD-ED95C498C2EA}"/>
              </a:ext>
            </a:extLst>
          </p:cNvPr>
          <p:cNvSpPr txBox="1"/>
          <p:nvPr/>
        </p:nvSpPr>
        <p:spPr>
          <a:xfrm>
            <a:off x="5428078" y="2652873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6BEDD3-D226-4F55-A384-671B35CB4012}"/>
              </a:ext>
            </a:extLst>
          </p:cNvPr>
          <p:cNvSpPr txBox="1"/>
          <p:nvPr/>
        </p:nvSpPr>
        <p:spPr>
          <a:xfrm>
            <a:off x="5428078" y="3805862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C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C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3F7482-29F4-4D23-8AE8-B482B91E9294}"/>
              </a:ext>
            </a:extLst>
          </p:cNvPr>
          <p:cNvSpPr txBox="1"/>
          <p:nvPr/>
        </p:nvSpPr>
        <p:spPr>
          <a:xfrm>
            <a:off x="5428078" y="4367998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0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725875A-F5FE-4937-BE73-CA7BAB80E7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04" y="326866"/>
            <a:ext cx="737754" cy="7377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8D126E2-5DAF-4AD5-9FDD-15A0CFD54ED3}"/>
              </a:ext>
            </a:extLst>
          </p:cNvPr>
          <p:cNvSpPr txBox="1"/>
          <p:nvPr/>
        </p:nvSpPr>
        <p:spPr>
          <a:xfrm>
            <a:off x="5395192" y="4921991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0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A86E8F2-4A96-47CB-A333-B2FC86E812F0}"/>
              </a:ext>
            </a:extLst>
          </p:cNvPr>
          <p:cNvSpPr txBox="1"/>
          <p:nvPr/>
        </p:nvSpPr>
        <p:spPr>
          <a:xfrm>
            <a:off x="5444521" y="5399670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0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8C9B79-E31B-4364-ABE6-C8130FC8027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794" t="34306" r="48677" b="4916"/>
          <a:stretch/>
        </p:blipFill>
        <p:spPr>
          <a:xfrm>
            <a:off x="6245719" y="746770"/>
            <a:ext cx="3234435" cy="397517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E3BC8B4-209D-4AE5-9E5A-84560A13FC8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118" t="33895" r="39933" b="19869"/>
          <a:stretch/>
        </p:blipFill>
        <p:spPr>
          <a:xfrm>
            <a:off x="7342095" y="3302085"/>
            <a:ext cx="3163696" cy="302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965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4189A4-8E4D-4B1A-ADD3-D338ED632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Where next?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338D89-4E13-4B13-8F46-F47B2A655F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DB48BA-179A-4F59-A064-45DC16C471F2}"/>
              </a:ext>
            </a:extLst>
          </p:cNvPr>
          <p:cNvSpPr/>
          <p:nvPr/>
        </p:nvSpPr>
        <p:spPr>
          <a:xfrm>
            <a:off x="1648710" y="1490007"/>
            <a:ext cx="9368477" cy="482755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r>
              <a:rPr lang="en-GB" sz="2600" dirty="0">
                <a:solidFill>
                  <a:schemeClr val="accent1">
                    <a:lumMod val="50000"/>
                  </a:schemeClr>
                </a:solidFill>
              </a:rPr>
              <a:t>We need feedback in a number of areas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Is the proposal of interest to federations?</a:t>
            </a:r>
          </a:p>
          <a:p>
            <a:pPr lvl="1"/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Do the issues make implementation viable?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Are there other considerations not yet identified?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Would some federations be interested in exploring further?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Is a robust RFC a pre-requisite for further progress?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A63A6206-27E8-4AD7-A3EE-AEEC4E3879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32" y="556023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948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 dirty="0"/>
              <a:t>     |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781418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882913" y="2689286"/>
            <a:ext cx="4650848" cy="5950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82914" y="5352032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98895" y="6125605"/>
            <a:ext cx="2916820" cy="461665"/>
            <a:chOff x="3977522" y="5079667"/>
            <a:chExt cx="2916820" cy="461665"/>
          </a:xfrm>
        </p:grpSpPr>
        <p:sp>
          <p:nvSpPr>
            <p:cNvPr id="10" name="TextBox 9"/>
            <p:cNvSpPr txBox="1"/>
            <p:nvPr/>
          </p:nvSpPr>
          <p:spPr>
            <a:xfrm>
              <a:off x="4546191" y="5079667"/>
              <a:ext cx="2348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solidFill>
                    <a:schemeClr val="bg1"/>
                  </a:solidFill>
                </a:rPr>
                <a:t>© GÉANT Association on behalf of the GN4 Phase 2 project (GN4-2).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research leading to these results has received funding from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European Union’s Horizon 2020 research and innovation programme under Grant Agreement No. </a:t>
              </a:r>
              <a:r>
                <a:rPr lang="is-IS" sz="600" dirty="0">
                  <a:solidFill>
                    <a:schemeClr val="bg1"/>
                  </a:solidFill>
                </a:rPr>
                <a:t>731122 </a:t>
              </a:r>
              <a:r>
                <a:rPr lang="en-GB" sz="600">
                  <a:solidFill>
                    <a:schemeClr val="bg1"/>
                  </a:solidFill>
                </a:rPr>
                <a:t>(GN4-2).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522" y="5129039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42375</TotalTime>
  <Words>440</Words>
  <Application>Microsoft Office PowerPoint</Application>
  <PresentationFormat>Widescreen</PresentationFormat>
  <Paragraphs>101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Myriad Pro</vt:lpstr>
      <vt:lpstr>Office Theme</vt:lpstr>
      <vt:lpstr>PowerPoint Presentation</vt:lpstr>
      <vt:lpstr>Background</vt:lpstr>
      <vt:lpstr>To PushMDQ…….</vt:lpstr>
      <vt:lpstr>or not to PushMDQ, that is the question?</vt:lpstr>
      <vt:lpstr>Activities status</vt:lpstr>
      <vt:lpstr>Where next?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Lewis</dc:creator>
  <cp:lastModifiedBy>Alan Lewis</cp:lastModifiedBy>
  <cp:revision>198</cp:revision>
  <cp:lastPrinted>2019-11-12T08:58:00Z</cp:lastPrinted>
  <dcterms:created xsi:type="dcterms:W3CDTF">2019-01-29T11:50:49Z</dcterms:created>
  <dcterms:modified xsi:type="dcterms:W3CDTF">2020-05-22T09:53:37Z</dcterms:modified>
</cp:coreProperties>
</file>