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5"/>
    <p:sldMasterId id="2147483688" r:id="rId6"/>
    <p:sldMasterId id="2147483648" r:id="rId7"/>
  </p:sldMasterIdLst>
  <p:notesMasterIdLst>
    <p:notesMasterId r:id="rId34"/>
  </p:notesMasterIdLst>
  <p:handoutMasterIdLst>
    <p:handoutMasterId r:id="rId35"/>
  </p:handoutMasterIdLst>
  <p:sldIdLst>
    <p:sldId id="360" r:id="rId8"/>
    <p:sldId id="495" r:id="rId9"/>
    <p:sldId id="496" r:id="rId10"/>
    <p:sldId id="497" r:id="rId11"/>
    <p:sldId id="498" r:id="rId12"/>
    <p:sldId id="535" r:id="rId13"/>
    <p:sldId id="501" r:id="rId14"/>
    <p:sldId id="502" r:id="rId15"/>
    <p:sldId id="503" r:id="rId16"/>
    <p:sldId id="507" r:id="rId17"/>
    <p:sldId id="508" r:id="rId18"/>
    <p:sldId id="505" r:id="rId19"/>
    <p:sldId id="514" r:id="rId20"/>
    <p:sldId id="515" r:id="rId21"/>
    <p:sldId id="524" r:id="rId22"/>
    <p:sldId id="525" r:id="rId23"/>
    <p:sldId id="526" r:id="rId24"/>
    <p:sldId id="534" r:id="rId25"/>
    <p:sldId id="531" r:id="rId26"/>
    <p:sldId id="530" r:id="rId27"/>
    <p:sldId id="527" r:id="rId28"/>
    <p:sldId id="528" r:id="rId29"/>
    <p:sldId id="529" r:id="rId30"/>
    <p:sldId id="533" r:id="rId31"/>
    <p:sldId id="523" r:id="rId32"/>
    <p:sldId id="36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rrari" initials="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E24301"/>
    <a:srgbClr val="003F5F"/>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81703" autoAdjust="0"/>
  </p:normalViewPr>
  <p:slideViewPr>
    <p:cSldViewPr snapToGrid="0">
      <p:cViewPr>
        <p:scale>
          <a:sx n="100" d="100"/>
          <a:sy n="100" d="100"/>
        </p:scale>
        <p:origin x="-77" y="230"/>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7" d="100"/>
          <a:sy n="67" d="100"/>
        </p:scale>
        <p:origin x="-3168"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642815-F46D-413B-97BD-13EB171EF245}" type="datetimeFigureOut">
              <a:rPr lang="el-GR" smtClean="0"/>
              <a:t>18/10/2019</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E74B75-EF5C-4814-9911-D33C8965F783}" type="slidenum">
              <a:rPr lang="el-GR" smtClean="0"/>
              <a:t>‹#›</a:t>
            </a:fld>
            <a:endParaRPr lang="el-GR"/>
          </a:p>
        </p:txBody>
      </p:sp>
    </p:spTree>
    <p:extLst>
      <p:ext uri="{BB962C8B-B14F-4D97-AF65-F5344CB8AC3E}">
        <p14:creationId xmlns:p14="http://schemas.microsoft.com/office/powerpoint/2010/main" val="1640483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pPr/>
              <a:t>18/10/2019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pPr/>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Tree>
    <p:extLst>
      <p:ext uri="{BB962C8B-B14F-4D97-AF65-F5344CB8AC3E}">
        <p14:creationId xmlns:p14="http://schemas.microsoft.com/office/powerpoint/2010/main" val="1003364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10</a:t>
            </a:fld>
            <a:endParaRPr lang="en-GB"/>
          </a:p>
        </p:txBody>
      </p:sp>
    </p:spTree>
    <p:extLst>
      <p:ext uri="{BB962C8B-B14F-4D97-AF65-F5344CB8AC3E}">
        <p14:creationId xmlns:p14="http://schemas.microsoft.com/office/powerpoint/2010/main" val="118172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11</a:t>
            </a:fld>
            <a:endParaRPr lang="en-GB"/>
          </a:p>
        </p:txBody>
      </p:sp>
    </p:spTree>
    <p:extLst>
      <p:ext uri="{BB962C8B-B14F-4D97-AF65-F5344CB8AC3E}">
        <p14:creationId xmlns:p14="http://schemas.microsoft.com/office/powerpoint/2010/main" val="1703184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12</a:t>
            </a:fld>
            <a:endParaRPr lang="en-GB"/>
          </a:p>
        </p:txBody>
      </p:sp>
    </p:spTree>
    <p:extLst>
      <p:ext uri="{BB962C8B-B14F-4D97-AF65-F5344CB8AC3E}">
        <p14:creationId xmlns:p14="http://schemas.microsoft.com/office/powerpoint/2010/main" val="333346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13</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14</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15</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16</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17</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18</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19</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GB" sz="800" dirty="0"/>
              <a:t>Mobile Crowd Sensing System</a:t>
            </a:r>
            <a:r>
              <a:rPr lang="en-GB" sz="800" baseline="0" dirty="0"/>
              <a:t>: An example and how </a:t>
            </a:r>
            <a:r>
              <a:rPr lang="en-GB" sz="800" baseline="0" dirty="0" err="1"/>
              <a:t>Wifimon</a:t>
            </a:r>
            <a:r>
              <a:rPr lang="en-GB" sz="800" baseline="0" dirty="0"/>
              <a:t> could proceed</a:t>
            </a:r>
          </a:p>
          <a:p>
            <a:pPr marL="171450" indent="-171450">
              <a:buFont typeface="Arial"/>
              <a:buChar char="•"/>
            </a:pPr>
            <a:r>
              <a:rPr lang="en-GB" sz="800" dirty="0" err="1"/>
              <a:t>WCsPM</a:t>
            </a:r>
            <a:r>
              <a:rPr lang="en-GB" sz="800" baseline="0" dirty="0"/>
              <a:t>: Discuss several points to understand </a:t>
            </a:r>
            <a:r>
              <a:rPr lang="en-GB" sz="800" baseline="0" dirty="0" err="1"/>
              <a:t>WiFiMon</a:t>
            </a:r>
            <a:r>
              <a:rPr lang="en-GB" sz="800" baseline="0" dirty="0"/>
              <a:t> functionality (i) </a:t>
            </a:r>
            <a:r>
              <a:rPr lang="en-GB" sz="800" dirty="0"/>
              <a:t>Concept Overview</a:t>
            </a:r>
            <a:r>
              <a:rPr lang="en-GB" sz="800" baseline="0" dirty="0"/>
              <a:t>, (ii) Process, (iii) </a:t>
            </a:r>
            <a:r>
              <a:rPr lang="en-GB" sz="800" dirty="0"/>
              <a:t>Architecture</a:t>
            </a:r>
            <a:r>
              <a:rPr lang="en-GB" sz="800" baseline="0" dirty="0"/>
              <a:t> </a:t>
            </a:r>
            <a:r>
              <a:rPr lang="en-GB" sz="800" dirty="0"/>
              <a:t>Building blocks</a:t>
            </a:r>
            <a:r>
              <a:rPr lang="en-GB" sz="800" baseline="0" dirty="0"/>
              <a:t>, (iv) w</a:t>
            </a:r>
            <a:r>
              <a:rPr lang="en-GB" sz="800" dirty="0"/>
              <a:t>alk</a:t>
            </a:r>
            <a:r>
              <a:rPr lang="en-GB" sz="800" baseline="0" dirty="0"/>
              <a:t> through (Data Flow Diagram), (v) GUI screenshots</a:t>
            </a:r>
            <a:endParaRPr lang="en-GB" sz="800" dirty="0"/>
          </a:p>
          <a:p>
            <a:pPr marL="171450" indent="-171450">
              <a:buFont typeface="Arial"/>
              <a:buChar char="•"/>
            </a:pPr>
            <a:r>
              <a:rPr lang="en-GB" sz="800" dirty="0"/>
              <a:t>Mobile application measurement:</a:t>
            </a:r>
            <a:r>
              <a:rPr lang="en-GB" sz="800" baseline="0" dirty="0"/>
              <a:t> (i) </a:t>
            </a:r>
            <a:r>
              <a:rPr lang="en-GB" sz="800" dirty="0"/>
              <a:t>Architecture,</a:t>
            </a:r>
            <a:r>
              <a:rPr lang="en-GB" sz="800" baseline="0" dirty="0"/>
              <a:t> (ii) Mobile Measurements process</a:t>
            </a:r>
          </a:p>
          <a:p>
            <a:pPr marL="171450" lvl="0" indent="-171450">
              <a:buFont typeface="Arial"/>
              <a:buChar char="•"/>
            </a:pPr>
            <a:r>
              <a:rPr lang="en-GB" sz="800" baseline="0" dirty="0"/>
              <a:t>Hybrid Approach: (i) Prerequisites, (ii) Setup procedure</a:t>
            </a:r>
          </a:p>
          <a:p>
            <a:pPr marL="171450" lvl="0" indent="-171450">
              <a:buFont typeface="Arial"/>
              <a:buChar char="•"/>
            </a:pPr>
            <a:r>
              <a:rPr lang="en-GB" sz="800" baseline="0" dirty="0" err="1"/>
              <a:t>WiFiMon</a:t>
            </a:r>
            <a:r>
              <a:rPr lang="en-GB" sz="800" baseline="0" dirty="0"/>
              <a:t> Security &amp; Privacy: Beyond </a:t>
            </a:r>
            <a:r>
              <a:rPr lang="en-GB" sz="800" baseline="0" dirty="0" err="1"/>
              <a:t>WCsPMV</a:t>
            </a:r>
            <a:r>
              <a:rPr lang="en-GB" sz="800" baseline="0" dirty="0"/>
              <a:t> </a:t>
            </a:r>
            <a:r>
              <a:rPr lang="mr-IN" sz="800" baseline="0" dirty="0"/>
              <a:t>–</a:t>
            </a:r>
            <a:r>
              <a:rPr lang="en-GB" sz="800" baseline="0" dirty="0"/>
              <a:t> </a:t>
            </a:r>
            <a:r>
              <a:rPr lang="en-GB" sz="800" baseline="0" dirty="0" err="1"/>
              <a:t>eduroam</a:t>
            </a:r>
            <a:r>
              <a:rPr lang="en-GB" sz="800" baseline="0" dirty="0"/>
              <a:t> SP and </a:t>
            </a:r>
            <a:r>
              <a:rPr lang="en-GB" sz="800" baseline="0" dirty="0" err="1"/>
              <a:t>IdP</a:t>
            </a:r>
            <a:r>
              <a:rPr lang="en-GB" sz="800" baseline="0" dirty="0"/>
              <a:t> policy/Process/</a:t>
            </a:r>
          </a:p>
          <a:p>
            <a:pPr marL="171450" lvl="0" indent="-171450">
              <a:buFont typeface="Arial"/>
              <a:buChar char="•"/>
            </a:pPr>
            <a:r>
              <a:rPr lang="en-GB" sz="800" baseline="0" dirty="0"/>
              <a:t>Results discussions End-User Meeting in Zurich (May 2017)</a:t>
            </a:r>
          </a:p>
        </p:txBody>
      </p:sp>
    </p:spTree>
    <p:extLst>
      <p:ext uri="{BB962C8B-B14F-4D97-AF65-F5344CB8AC3E}">
        <p14:creationId xmlns:p14="http://schemas.microsoft.com/office/powerpoint/2010/main" val="2183320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20</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21</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22</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23</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24</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a conclusion, we are able today: </a:t>
            </a:r>
          </a:p>
          <a:p>
            <a:pPr marL="171450" indent="-171450">
              <a:buFont typeface="Arial" charset="0"/>
              <a:buChar char="•"/>
            </a:pPr>
            <a:r>
              <a:rPr lang="en-US" baseline="0" dirty="0"/>
              <a:t>To measure specific parameters, to correlate them</a:t>
            </a:r>
          </a:p>
          <a:p>
            <a:pPr marL="171450" indent="-171450">
              <a:buFont typeface="Arial" charset="0"/>
              <a:buChar char="•"/>
            </a:pPr>
            <a:r>
              <a:rPr lang="en-US" baseline="0" dirty="0"/>
              <a:t>Make a quality statement through the end-user behavior</a:t>
            </a:r>
          </a:p>
          <a:p>
            <a:pPr marL="171450" indent="-171450">
              <a:buFont typeface="Arial" charset="0"/>
              <a:buChar char="•"/>
            </a:pPr>
            <a:r>
              <a:rPr lang="en-US" baseline="0" dirty="0"/>
              <a:t>With Hybrid approach to validate our measurements</a:t>
            </a:r>
          </a:p>
          <a:p>
            <a:pPr marL="0" indent="0">
              <a:buFont typeface="Arial" charset="0"/>
              <a:buNone/>
            </a:pPr>
            <a:r>
              <a:rPr lang="en-US" baseline="0" dirty="0"/>
              <a:t>In the Future: </a:t>
            </a:r>
          </a:p>
          <a:p>
            <a:pPr marL="171450" indent="-171450">
              <a:buFont typeface="Arial" charset="0"/>
              <a:buChar char="•"/>
            </a:pPr>
            <a:r>
              <a:rPr lang="en-US" baseline="0" dirty="0"/>
              <a:t>To force Data Analysis (Big Data Management)</a:t>
            </a:r>
          </a:p>
          <a:p>
            <a:pPr marL="171450" indent="-171450">
              <a:buFont typeface="Arial" charset="0"/>
              <a:buChar char="•"/>
            </a:pPr>
            <a:r>
              <a:rPr lang="en-US" baseline="0" dirty="0"/>
              <a:t>With Data Analysis to understand better measured data</a:t>
            </a:r>
          </a:p>
          <a:p>
            <a:pPr marL="171450" indent="-171450">
              <a:buFont typeface="Arial" charset="0"/>
              <a:buChar char="•"/>
            </a:pPr>
            <a:r>
              <a:rPr lang="en-US" baseline="0" dirty="0"/>
              <a:t>To design a service</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25</a:t>
            </a:fld>
            <a:endParaRPr lang="en-GB"/>
          </a:p>
        </p:txBody>
      </p:sp>
    </p:spTree>
    <p:extLst>
      <p:ext uri="{BB962C8B-B14F-4D97-AF65-F5344CB8AC3E}">
        <p14:creationId xmlns:p14="http://schemas.microsoft.com/office/powerpoint/2010/main" val="1704628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Generic statement: </a:t>
            </a:r>
          </a:p>
          <a:p>
            <a:pPr marL="171450" indent="-171450">
              <a:buFont typeface="Arial" charset="0"/>
              <a:buChar char="•"/>
            </a:pPr>
            <a:r>
              <a:rPr lang="en-GB" dirty="0"/>
              <a:t>Gather data from multiple sources, </a:t>
            </a:r>
          </a:p>
          <a:p>
            <a:pPr marL="171450" indent="-171450">
              <a:buFont typeface="Arial" charset="0"/>
              <a:buChar char="•"/>
            </a:pPr>
            <a:r>
              <a:rPr lang="en-GB" dirty="0"/>
              <a:t>Browser based measurement</a:t>
            </a:r>
            <a:r>
              <a:rPr lang="en-GB" baseline="0" dirty="0"/>
              <a:t> i</a:t>
            </a:r>
            <a:r>
              <a:rPr lang="en-GB" dirty="0"/>
              <a:t>n</a:t>
            </a:r>
            <a:r>
              <a:rPr lang="en-GB" baseline="0" dirty="0"/>
              <a:t> addition to traditional monitoring</a:t>
            </a:r>
          </a:p>
          <a:p>
            <a:pPr marL="171450" indent="-171450">
              <a:buFont typeface="Arial" charset="0"/>
              <a:buChar char="•"/>
            </a:pPr>
            <a:r>
              <a:rPr lang="en-GB" baseline="0" dirty="0"/>
              <a:t>Extract Data: Accurate enough so that we can propagate a “Performance statement for a </a:t>
            </a:r>
            <a:r>
              <a:rPr lang="en-GB" baseline="0" dirty="0" err="1"/>
              <a:t>WiFi</a:t>
            </a:r>
            <a:r>
              <a:rPr lang="en-GB" baseline="0" dirty="0"/>
              <a:t> campus”</a:t>
            </a:r>
          </a:p>
          <a:p>
            <a:pPr marL="0" indent="0">
              <a:buFont typeface="Arial" charset="0"/>
              <a:buNone/>
            </a:pPr>
            <a:endParaRPr lang="en-GB" baseline="0" dirty="0"/>
          </a:p>
          <a:p>
            <a:pPr marL="0" indent="0">
              <a:buFont typeface="Arial" charset="0"/>
              <a:buNone/>
            </a:pPr>
            <a:r>
              <a:rPr lang="en-GB" baseline="0" dirty="0"/>
              <a:t>So we figured out a problem statement</a:t>
            </a:r>
            <a:r>
              <a:rPr lang="mr-IN" baseline="0" dirty="0"/>
              <a:t>…</a:t>
            </a:r>
            <a:endParaRPr lang="en-GB" baseline="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a:t>
            </a:fld>
            <a:endParaRPr lang="en-GB"/>
          </a:p>
        </p:txBody>
      </p:sp>
    </p:spTree>
    <p:extLst>
      <p:ext uri="{BB962C8B-B14F-4D97-AF65-F5344CB8AC3E}">
        <p14:creationId xmlns:p14="http://schemas.microsoft.com/office/powerpoint/2010/main" val="3253502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4</a:t>
            </a:fld>
            <a:endParaRPr lang="en-GB"/>
          </a:p>
        </p:txBody>
      </p:sp>
    </p:spTree>
    <p:extLst>
      <p:ext uri="{BB962C8B-B14F-4D97-AF65-F5344CB8AC3E}">
        <p14:creationId xmlns:p14="http://schemas.microsoft.com/office/powerpoint/2010/main" val="1011964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noProof="0" dirty="0"/>
              <a:t>The aim of our approach is to record network performance measurements by using collected raw data (data source) on </a:t>
            </a:r>
            <a:r>
              <a:rPr lang="en-GB" baseline="0" noProof="0" dirty="0" err="1"/>
              <a:t>WiFi</a:t>
            </a:r>
            <a:r>
              <a:rPr lang="en-GB" baseline="0" noProof="0" dirty="0"/>
              <a:t> and to visualize them. ========== </a:t>
            </a:r>
          </a:p>
          <a:p>
            <a:pPr lvl="0">
              <a:spcBef>
                <a:spcPts val="0"/>
              </a:spcBef>
              <a:buNone/>
            </a:pPr>
            <a:r>
              <a:rPr lang="en-GB" noProof="0" dirty="0"/>
              <a:t>Temporary</a:t>
            </a:r>
            <a:r>
              <a:rPr lang="en-GB" baseline="0" noProof="0" dirty="0"/>
              <a:t> Data – Raw data from the data source</a:t>
            </a:r>
          </a:p>
          <a:p>
            <a:pPr lvl="0">
              <a:spcBef>
                <a:spcPts val="0"/>
              </a:spcBef>
              <a:buNone/>
            </a:pPr>
            <a:r>
              <a:rPr lang="en-GB" baseline="0" noProof="0" dirty="0"/>
              <a:t>Persistent Data – Correlated data</a:t>
            </a:r>
          </a:p>
          <a:p>
            <a:pPr lvl="0">
              <a:spcBef>
                <a:spcPts val="0"/>
              </a:spcBef>
              <a:buNone/>
            </a:pPr>
            <a:r>
              <a:rPr lang="en-GB" baseline="0" noProof="0" dirty="0"/>
              <a:t>==========</a:t>
            </a:r>
          </a:p>
          <a:p>
            <a:pPr lvl="0">
              <a:spcBef>
                <a:spcPts val="0"/>
              </a:spcBef>
              <a:buNone/>
            </a:pPr>
            <a:r>
              <a:rPr lang="en-GB" baseline="0" noProof="0" dirty="0"/>
              <a:t>Only correlated data will be stored and analysed</a:t>
            </a:r>
          </a:p>
          <a:p>
            <a:pPr lvl="0">
              <a:spcBef>
                <a:spcPts val="0"/>
              </a:spcBef>
              <a:buNone/>
            </a:pPr>
            <a:r>
              <a:rPr lang="en-GB" baseline="0" noProof="0" dirty="0"/>
              <a:t>Mobility prediction and focus is possible, so the correlation with the AP helps us to provide a localized statement to the network performance. </a:t>
            </a:r>
          </a:p>
          <a:p>
            <a:pPr lvl="0">
              <a:spcBef>
                <a:spcPts val="0"/>
              </a:spcBef>
              <a:buNone/>
            </a:pPr>
            <a:r>
              <a:rPr lang="en-GB" baseline="0" noProof="0" dirty="0"/>
              <a:t>==========</a:t>
            </a:r>
          </a:p>
          <a:p>
            <a:pPr lvl="0">
              <a:spcBef>
                <a:spcPts val="0"/>
              </a:spcBef>
              <a:buNone/>
            </a:pPr>
            <a:r>
              <a:rPr lang="en-GB" baseline="0" noProof="0" dirty="0"/>
              <a:t>The Web-User Interface is the Network Administrators view, about their own data. In our concept use Kibana (for visualization) and Elasticsearch (as a DB). </a:t>
            </a:r>
          </a:p>
          <a:p>
            <a:pPr lvl="0">
              <a:spcBef>
                <a:spcPts val="0"/>
              </a:spcBef>
              <a:buNone/>
            </a:pPr>
            <a:r>
              <a:rPr lang="en-GB" baseline="0" noProof="0" dirty="0"/>
              <a:t>It is worth mentioning that previous </a:t>
            </a:r>
            <a:r>
              <a:rPr lang="en-GB" baseline="0" noProof="0" dirty="0" err="1"/>
              <a:t>WiFiMon</a:t>
            </a:r>
            <a:r>
              <a:rPr lang="en-GB" baseline="0" noProof="0" dirty="0"/>
              <a:t> versions used Grafana/</a:t>
            </a:r>
            <a:r>
              <a:rPr lang="en-GB" baseline="0" noProof="0" dirty="0" err="1"/>
              <a:t>InfluxDB</a:t>
            </a:r>
            <a:r>
              <a:rPr lang="en-GB" baseline="0" noProof="0" dirty="0"/>
              <a:t> and </a:t>
            </a:r>
            <a:r>
              <a:rPr lang="en-GB" baseline="0" noProof="0" dirty="0" err="1"/>
              <a:t>PostGresql</a:t>
            </a:r>
            <a:endParaRPr lang="en-GB" baseline="0" noProof="0" dirty="0"/>
          </a:p>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noProof="0" dirty="0"/>
              <a:t>The aim of our approach is to record network performance measurements by using collected raw data (data source) on </a:t>
            </a:r>
            <a:r>
              <a:rPr lang="en-GB" baseline="0" noProof="0" dirty="0" err="1"/>
              <a:t>WiFi</a:t>
            </a:r>
            <a:r>
              <a:rPr lang="en-GB" baseline="0" noProof="0" dirty="0"/>
              <a:t> and to visualize them. ========== </a:t>
            </a:r>
          </a:p>
          <a:p>
            <a:pPr lvl="0">
              <a:spcBef>
                <a:spcPts val="0"/>
              </a:spcBef>
              <a:buNone/>
            </a:pPr>
            <a:r>
              <a:rPr lang="en-GB" noProof="0" dirty="0"/>
              <a:t>Temporary</a:t>
            </a:r>
            <a:r>
              <a:rPr lang="en-GB" baseline="0" noProof="0" dirty="0"/>
              <a:t> Data – Raw data from the data source</a:t>
            </a:r>
          </a:p>
          <a:p>
            <a:pPr lvl="0">
              <a:spcBef>
                <a:spcPts val="0"/>
              </a:spcBef>
              <a:buNone/>
            </a:pPr>
            <a:r>
              <a:rPr lang="en-GB" baseline="0" noProof="0" dirty="0"/>
              <a:t>Persistent Data – Correlated data</a:t>
            </a:r>
          </a:p>
          <a:p>
            <a:pPr lvl="0">
              <a:spcBef>
                <a:spcPts val="0"/>
              </a:spcBef>
              <a:buNone/>
            </a:pPr>
            <a:r>
              <a:rPr lang="en-GB" baseline="0" noProof="0" dirty="0"/>
              <a:t>==========</a:t>
            </a:r>
          </a:p>
          <a:p>
            <a:pPr lvl="0">
              <a:spcBef>
                <a:spcPts val="0"/>
              </a:spcBef>
              <a:buNone/>
            </a:pPr>
            <a:r>
              <a:rPr lang="en-GB" baseline="0" noProof="0" dirty="0"/>
              <a:t>Only correlated data will be stored and analysed</a:t>
            </a:r>
          </a:p>
          <a:p>
            <a:pPr lvl="0">
              <a:spcBef>
                <a:spcPts val="0"/>
              </a:spcBef>
              <a:buNone/>
            </a:pPr>
            <a:r>
              <a:rPr lang="en-GB" baseline="0" noProof="0" dirty="0"/>
              <a:t>Mobility prediction and focus is possible, so the correlation with the AP helps us to provide a localized statement to the network performance. </a:t>
            </a:r>
          </a:p>
          <a:p>
            <a:pPr lvl="0">
              <a:spcBef>
                <a:spcPts val="0"/>
              </a:spcBef>
              <a:buNone/>
            </a:pPr>
            <a:r>
              <a:rPr lang="en-GB" baseline="0" noProof="0" dirty="0"/>
              <a:t>==========</a:t>
            </a:r>
          </a:p>
          <a:p>
            <a:pPr lvl="0">
              <a:spcBef>
                <a:spcPts val="0"/>
              </a:spcBef>
              <a:buNone/>
            </a:pPr>
            <a:r>
              <a:rPr lang="en-GB" baseline="0" noProof="0" dirty="0"/>
              <a:t>The Web-User Interface is the Network Administrators view, about their own data. In our concept use Kibana (for visualization) and Elasticsearch (as a DB). </a:t>
            </a:r>
          </a:p>
          <a:p>
            <a:pPr lvl="0">
              <a:spcBef>
                <a:spcPts val="0"/>
              </a:spcBef>
              <a:buNone/>
            </a:pPr>
            <a:r>
              <a:rPr lang="en-GB" baseline="0" noProof="0" dirty="0"/>
              <a:t>It is worth mentioning that previous </a:t>
            </a:r>
            <a:r>
              <a:rPr lang="en-GB" baseline="0" noProof="0" dirty="0" err="1"/>
              <a:t>WiFiMon</a:t>
            </a:r>
            <a:r>
              <a:rPr lang="en-GB" baseline="0" noProof="0" dirty="0"/>
              <a:t> versions used Grafana/</a:t>
            </a:r>
            <a:r>
              <a:rPr lang="en-GB" baseline="0" noProof="0" dirty="0" err="1"/>
              <a:t>InfluxDB</a:t>
            </a:r>
            <a:r>
              <a:rPr lang="en-GB" baseline="0" noProof="0" dirty="0"/>
              <a:t> and </a:t>
            </a:r>
            <a:r>
              <a:rPr lang="en-GB" baseline="0" noProof="0" dirty="0" err="1"/>
              <a:t>PostGresql</a:t>
            </a:r>
            <a:endParaRPr lang="en-GB" baseline="0" noProof="0" dirty="0"/>
          </a:p>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noProof="0" dirty="0"/>
              <a:t>To the 1</a:t>
            </a:r>
            <a:r>
              <a:rPr lang="en-GB" baseline="30000" noProof="0" dirty="0"/>
              <a:t>st</a:t>
            </a:r>
            <a:r>
              <a:rPr lang="en-GB" baseline="0" noProof="0" dirty="0"/>
              <a:t> step. -- web-server JS:</a:t>
            </a:r>
          </a:p>
          <a:p>
            <a:pPr marL="171450" indent="-171450">
              <a:buFontTx/>
              <a:buChar char="-"/>
            </a:pPr>
            <a:r>
              <a:rPr lang="en-GB" baseline="0" noProof="0" dirty="0"/>
              <a:t>The Domain Name (e.g. </a:t>
            </a:r>
            <a:r>
              <a:rPr lang="en-GB" baseline="0" noProof="0" dirty="0" err="1"/>
              <a:t>www.switch.ch</a:t>
            </a:r>
            <a:r>
              <a:rPr lang="en-GB" baseline="0" noProof="0" dirty="0"/>
              <a:t>) or the IP of the web-server is needed</a:t>
            </a:r>
          </a:p>
          <a:p>
            <a:pPr marL="171450" indent="-171450">
              <a:buFontTx/>
              <a:buChar char="-"/>
            </a:pPr>
            <a:r>
              <a:rPr lang="en-GB" baseline="0" noProof="0" dirty="0"/>
              <a:t>The location path of the images is important (location where the </a:t>
            </a:r>
            <a:r>
              <a:rPr lang="en-GB" baseline="0" noProof="0" dirty="0" err="1"/>
              <a:t>NetTest</a:t>
            </a:r>
            <a:r>
              <a:rPr lang="en-GB" baseline="0" noProof="0" dirty="0"/>
              <a:t> servers is running </a:t>
            </a:r>
            <a:r>
              <a:rPr lang="mr-IN" baseline="0" noProof="0" dirty="0"/>
              <a:t>–</a:t>
            </a:r>
            <a:r>
              <a:rPr lang="en-GB" baseline="0" noProof="0" dirty="0"/>
              <a:t> </a:t>
            </a:r>
            <a:r>
              <a:rPr lang="en-GB" baseline="0" noProof="0" dirty="0" err="1"/>
              <a:t>Grnet</a:t>
            </a:r>
            <a:r>
              <a:rPr lang="en-GB" baseline="0" noProof="0" dirty="0"/>
              <a:t>)</a:t>
            </a:r>
          </a:p>
          <a:p>
            <a:pPr marL="171450" indent="-171450">
              <a:buFontTx/>
              <a:buChar char="-"/>
            </a:pPr>
            <a:r>
              <a:rPr lang="en-GB" baseline="0" noProof="0" dirty="0"/>
              <a:t>Cookie time is essential, as we don’t like to affect the network --- non-invasive</a:t>
            </a:r>
          </a:p>
          <a:p>
            <a:pPr marL="0" indent="0">
              <a:buFontTx/>
              <a:buNone/>
            </a:pPr>
            <a:endParaRPr lang="en-GB" baseline="0" noProof="0" dirty="0"/>
          </a:p>
          <a:p>
            <a:pPr marL="0" indent="0">
              <a:buFontTx/>
              <a:buNone/>
            </a:pPr>
            <a:r>
              <a:rPr lang="en-GB" baseline="0" noProof="0" dirty="0"/>
              <a:t>Additional information: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JS lines should be embedded at a frequently-visited web page (conference program, university website, etc)</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 page can be hosted anywhere without affecting the results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agent could be installed anywhere, however it is advised to be installed near the conference venue or the university campus. The agent performs the correlations and stores the correlated measurements.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measurement results are relative to the location of the web server, where the images are hosted.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noProof="0" dirty="0"/>
              <a:t>The website, the </a:t>
            </a:r>
            <a:r>
              <a:rPr lang="en-GB" baseline="0" noProof="0" dirty="0" err="1"/>
              <a:t>WiFiMon</a:t>
            </a:r>
            <a:r>
              <a:rPr lang="en-GB" baseline="0" noProof="0" dirty="0"/>
              <a:t> agent and the test tool servers can be located at a different physical infrastructure. Only the test tool servers location affect the measurement results!!</a:t>
            </a:r>
          </a:p>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7</a:t>
            </a:fld>
            <a:endParaRPr lang="en-GB"/>
          </a:p>
        </p:txBody>
      </p:sp>
    </p:spTree>
    <p:extLst>
      <p:ext uri="{BB962C8B-B14F-4D97-AF65-F5344CB8AC3E}">
        <p14:creationId xmlns:p14="http://schemas.microsoft.com/office/powerpoint/2010/main" val="602064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2</a:t>
            </a:r>
            <a:r>
              <a:rPr lang="en-US" baseline="30000" dirty="0"/>
              <a:t>nd</a:t>
            </a:r>
            <a:r>
              <a:rPr lang="en-US" dirty="0"/>
              <a:t> step -  performing and storing of measurements at the database:</a:t>
            </a:r>
          </a:p>
          <a:p>
            <a:r>
              <a:rPr lang="en-US" dirty="0"/>
              <a:t>Per</a:t>
            </a:r>
            <a:r>
              <a:rPr lang="en-US" baseline="0" dirty="0"/>
              <a:t> configuration: </a:t>
            </a:r>
          </a:p>
          <a:p>
            <a:pPr marL="171450" indent="-171450">
              <a:buFontTx/>
              <a:buChar char="-"/>
            </a:pPr>
            <a:r>
              <a:rPr lang="en-US" baseline="0" dirty="0"/>
              <a:t>Sub-Net defined =&gt; Measurements only from the sub-nets</a:t>
            </a:r>
          </a:p>
          <a:p>
            <a:pPr marL="171450" indent="-171450">
              <a:buFontTx/>
              <a:buChar char="-"/>
            </a:pPr>
            <a:r>
              <a:rPr lang="en-US" baseline="0" dirty="0"/>
              <a:t>Check is Cookie set, YES/NO =&gt; Expiration time after the measurements done </a:t>
            </a:r>
            <a:r>
              <a:rPr lang="mr-IN" baseline="0" dirty="0"/>
              <a:t>–</a:t>
            </a:r>
            <a:r>
              <a:rPr lang="en-US" baseline="0" dirty="0"/>
              <a:t> 1.5’</a:t>
            </a:r>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8</a:t>
            </a:fld>
            <a:endParaRPr lang="en-GB"/>
          </a:p>
        </p:txBody>
      </p:sp>
    </p:spTree>
    <p:extLst>
      <p:ext uri="{BB962C8B-B14F-4D97-AF65-F5344CB8AC3E}">
        <p14:creationId xmlns:p14="http://schemas.microsoft.com/office/powerpoint/2010/main" val="1670152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the 3</a:t>
            </a:r>
            <a:r>
              <a:rPr lang="en-GB" baseline="30000" dirty="0"/>
              <a:t>rd</a:t>
            </a:r>
            <a:r>
              <a:rPr lang="en-GB" dirty="0"/>
              <a:t> step: </a:t>
            </a:r>
          </a:p>
          <a:p>
            <a:r>
              <a:rPr lang="en-GB" dirty="0"/>
              <a:t>Correlation Performance Data with RADIUS</a:t>
            </a:r>
            <a:r>
              <a:rPr lang="en-GB" baseline="0" dirty="0"/>
              <a:t> accounting: </a:t>
            </a:r>
          </a:p>
          <a:p>
            <a:r>
              <a:rPr lang="en-GB" baseline="0" dirty="0"/>
              <a:t>Element: </a:t>
            </a:r>
          </a:p>
          <a:p>
            <a:pPr marL="171450" indent="-171450">
              <a:buFont typeface="Arial" charset="0"/>
              <a:buChar char="•"/>
            </a:pPr>
            <a:r>
              <a:rPr lang="en-GB" baseline="0" dirty="0"/>
              <a:t>User IP from measurements (</a:t>
            </a:r>
            <a:r>
              <a:rPr lang="en-GB" baseline="0" dirty="0" err="1"/>
              <a:t>javascript</a:t>
            </a:r>
            <a:r>
              <a:rPr lang="en-GB" baseline="0" dirty="0"/>
              <a:t>) </a:t>
            </a:r>
          </a:p>
          <a:p>
            <a:pPr marL="171450" indent="-171450">
              <a:buFont typeface="Arial" charset="0"/>
              <a:buChar char="•"/>
            </a:pPr>
            <a:r>
              <a:rPr lang="en-GB" baseline="0" dirty="0"/>
              <a:t>Client IP from </a:t>
            </a:r>
            <a:r>
              <a:rPr lang="en-GB" baseline="0" dirty="0" err="1"/>
              <a:t>authN</a:t>
            </a:r>
            <a:r>
              <a:rPr lang="en-GB" baseline="0" dirty="0"/>
              <a:t>/Z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9</a:t>
            </a:fld>
            <a:endParaRPr lang="en-GB"/>
          </a:p>
        </p:txBody>
      </p:sp>
    </p:spTree>
    <p:extLst>
      <p:ext uri="{BB962C8B-B14F-4D97-AF65-F5344CB8AC3E}">
        <p14:creationId xmlns:p14="http://schemas.microsoft.com/office/powerpoint/2010/main" val="2005552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Kλικ για επεξεργασία του τίτλου</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18/10/2019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p:nvSpPr>
        <p:spPr>
          <a:xfrm>
            <a:off x="136662" y="1229083"/>
            <a:ext cx="5738358" cy="83519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i="0" kern="1200" dirty="0" err="1" smtClean="0">
                <a:solidFill>
                  <a:schemeClr val="bg1"/>
                </a:solidFill>
                <a:effectLst/>
                <a:latin typeface="+mn-lt"/>
                <a:ea typeface="+mn-ea"/>
                <a:cs typeface="+mn-cs"/>
              </a:rPr>
              <a:t>WiFiMon</a:t>
            </a:r>
            <a:r>
              <a:rPr lang="en-GB" sz="3200" b="1" i="0" kern="1200" dirty="0" smtClean="0">
                <a:solidFill>
                  <a:schemeClr val="bg1"/>
                </a:solidFill>
                <a:effectLst/>
                <a:latin typeface="+mn-lt"/>
                <a:ea typeface="+mn-ea"/>
                <a:cs typeface="+mn-cs"/>
              </a:rPr>
              <a:t>: Overview</a:t>
            </a:r>
            <a:r>
              <a:rPr lang="en-GB" sz="3200" b="1" i="0" kern="1200" baseline="0" dirty="0" smtClean="0">
                <a:solidFill>
                  <a:schemeClr val="bg1"/>
                </a:solidFill>
                <a:effectLst/>
                <a:latin typeface="+mn-lt"/>
                <a:ea typeface="+mn-ea"/>
                <a:cs typeface="+mn-cs"/>
              </a:rPr>
              <a:t> &amp; </a:t>
            </a:r>
          </a:p>
          <a:p>
            <a:r>
              <a:rPr lang="en-GB" sz="3200" b="1" i="0" kern="1200" baseline="0" dirty="0" smtClean="0">
                <a:solidFill>
                  <a:schemeClr val="bg1"/>
                </a:solidFill>
                <a:effectLst/>
                <a:latin typeface="+mn-lt"/>
                <a:ea typeface="+mn-ea"/>
                <a:cs typeface="+mn-cs"/>
              </a:rPr>
              <a:t>Summary of Y1 Activities</a:t>
            </a:r>
            <a:endParaRPr lang="en-US" sz="3200" b="1" dirty="0">
              <a:solidFill>
                <a:schemeClr val="bg1"/>
              </a:solidFill>
              <a:latin typeface="+mn-lt"/>
            </a:endParaRPr>
          </a:p>
        </p:txBody>
      </p:sp>
      <p:sp>
        <p:nvSpPr>
          <p:cNvPr id="10" name="Text Placeholder 6"/>
          <p:cNvSpPr txBox="1">
            <a:spLocks/>
          </p:cNvSpPr>
          <p:nvPr/>
        </p:nvSpPr>
        <p:spPr>
          <a:xfrm>
            <a:off x="157327" y="6154608"/>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496619" y="262719"/>
            <a:ext cx="1432450" cy="876891"/>
          </a:xfrm>
          <a:prstGeom prst="rect">
            <a:avLst/>
          </a:prstGeom>
        </p:spPr>
      </p:pic>
      <p:sp>
        <p:nvSpPr>
          <p:cNvPr id="12" name="Text Placeholder 6"/>
          <p:cNvSpPr txBox="1">
            <a:spLocks/>
          </p:cNvSpPr>
          <p:nvPr/>
        </p:nvSpPr>
        <p:spPr>
          <a:xfrm>
            <a:off x="129875" y="2623085"/>
            <a:ext cx="735004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800" b="1" i="0" dirty="0" smtClean="0">
                <a:solidFill>
                  <a:schemeClr val="bg1"/>
                </a:solidFill>
                <a:latin typeface="+mn-lt"/>
              </a:rPr>
              <a:t>Nikos</a:t>
            </a:r>
            <a:r>
              <a:rPr lang="en-US" sz="2800" b="1" i="0" baseline="0" dirty="0" smtClean="0">
                <a:solidFill>
                  <a:schemeClr val="bg1"/>
                </a:solidFill>
                <a:latin typeface="+mn-lt"/>
              </a:rPr>
              <a:t> </a:t>
            </a:r>
            <a:r>
              <a:rPr lang="en-US" sz="2800" b="1" i="0" baseline="0" dirty="0" err="1" smtClean="0">
                <a:solidFill>
                  <a:schemeClr val="bg1"/>
                </a:solidFill>
                <a:latin typeface="+mn-lt"/>
              </a:rPr>
              <a:t>Kostopoulos</a:t>
            </a:r>
            <a:endParaRPr lang="en-US" sz="2800" b="1" i="0" dirty="0">
              <a:solidFill>
                <a:schemeClr val="bg1"/>
              </a:solidFill>
              <a:latin typeface="+mn-lt"/>
            </a:endParaRPr>
          </a:p>
          <a:p>
            <a:pPr>
              <a:lnSpc>
                <a:spcPct val="100000"/>
              </a:lnSpc>
              <a:spcBef>
                <a:spcPts val="0"/>
              </a:spcBef>
            </a:pPr>
            <a:r>
              <a:rPr lang="en-US" sz="2400" i="1" dirty="0" smtClean="0">
                <a:solidFill>
                  <a:schemeClr val="bg1"/>
                </a:solidFill>
                <a:latin typeface="+mn-lt"/>
              </a:rPr>
              <a:t>Ph.D.</a:t>
            </a:r>
            <a:r>
              <a:rPr lang="en-US" sz="2400" i="1" baseline="0" dirty="0" smtClean="0">
                <a:solidFill>
                  <a:schemeClr val="bg1"/>
                </a:solidFill>
                <a:latin typeface="+mn-lt"/>
              </a:rPr>
              <a:t> Candidate at NTUA, Athens (NETMODE Lab)</a:t>
            </a:r>
            <a:endParaRPr lang="en-GB" sz="2400" i="1" cap="all" baseline="0" dirty="0" smtClean="0">
              <a:solidFill>
                <a:schemeClr val="bg1"/>
              </a:solidFill>
              <a:latin typeface="+mn-lt"/>
            </a:endParaRPr>
          </a:p>
        </p:txBody>
      </p:sp>
      <p:sp>
        <p:nvSpPr>
          <p:cNvPr id="13" name="Text Placeholder 6"/>
          <p:cNvSpPr txBox="1">
            <a:spLocks/>
          </p:cNvSpPr>
          <p:nvPr/>
        </p:nvSpPr>
        <p:spPr>
          <a:xfrm>
            <a:off x="129874" y="4282544"/>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1" dirty="0" smtClean="0">
                <a:solidFill>
                  <a:schemeClr val="bg1"/>
                </a:solidFill>
                <a:latin typeface="+mn-lt"/>
              </a:rPr>
              <a:t>Workshop on Network Management &amp; Monitoring,</a:t>
            </a:r>
            <a:r>
              <a:rPr lang="en-US" sz="2200" b="1" baseline="0" dirty="0" smtClean="0">
                <a:solidFill>
                  <a:schemeClr val="bg1"/>
                </a:solidFill>
                <a:latin typeface="+mn-lt"/>
              </a:rPr>
              <a:t> Copenhagen</a:t>
            </a:r>
          </a:p>
          <a:p>
            <a:r>
              <a:rPr lang="en-US" sz="2200" baseline="0" dirty="0" err="1" smtClean="0">
                <a:solidFill>
                  <a:schemeClr val="bg1"/>
                </a:solidFill>
                <a:latin typeface="+mn-lt"/>
              </a:rPr>
              <a:t>NORDUnet</a:t>
            </a:r>
            <a:r>
              <a:rPr lang="en-US" sz="2200" baseline="0" dirty="0" smtClean="0">
                <a:solidFill>
                  <a:schemeClr val="bg1"/>
                </a:solidFill>
                <a:latin typeface="+mn-lt"/>
              </a:rPr>
              <a:t>, Copenhagen</a:t>
            </a:r>
          </a:p>
          <a:p>
            <a:r>
              <a:rPr lang="en-US" sz="2200" baseline="0" dirty="0" smtClean="0">
                <a:solidFill>
                  <a:schemeClr val="bg1"/>
                </a:solidFill>
                <a:latin typeface="+mn-lt"/>
              </a:rPr>
              <a:t>10/22/2019</a:t>
            </a:r>
            <a:endParaRPr lang="en-GB" sz="2200" dirty="0">
              <a:solidFill>
                <a:schemeClr val="bg1"/>
              </a:solidFill>
              <a:latin typeface="+mn-lt"/>
            </a:endParaRPr>
          </a:p>
        </p:txBody>
      </p:sp>
      <p:sp>
        <p:nvSpPr>
          <p:cNvPr id="16" name="Text Placeholder 6"/>
          <p:cNvSpPr txBox="1">
            <a:spLocks/>
          </p:cNvSpPr>
          <p:nvPr userDrawn="1"/>
        </p:nvSpPr>
        <p:spPr>
          <a:xfrm>
            <a:off x="116994" y="3411410"/>
            <a:ext cx="6216699"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0" i="1" dirty="0" err="1" smtClean="0">
                <a:solidFill>
                  <a:schemeClr val="bg1"/>
                </a:solidFill>
                <a:latin typeface="+mn-lt"/>
              </a:rPr>
              <a:t>WiFiMon</a:t>
            </a:r>
            <a:r>
              <a:rPr lang="en-US" sz="2400" b="0" i="1" dirty="0" smtClean="0">
                <a:solidFill>
                  <a:schemeClr val="bg1"/>
                </a:solidFill>
                <a:latin typeface="+mn-lt"/>
              </a:rPr>
              <a:t> Project</a:t>
            </a:r>
            <a:r>
              <a:rPr lang="en-US" sz="2400" b="0" i="1" baseline="0" dirty="0" smtClean="0">
                <a:solidFill>
                  <a:schemeClr val="bg1"/>
                </a:solidFill>
                <a:latin typeface="+mn-lt"/>
              </a:rPr>
              <a:t> </a:t>
            </a:r>
            <a:r>
              <a:rPr lang="en-US" sz="2400" b="0" i="1" dirty="0" smtClean="0">
                <a:solidFill>
                  <a:schemeClr val="bg1"/>
                </a:solidFill>
                <a:latin typeface="+mn-lt"/>
              </a:rPr>
              <a:t>Team Member</a:t>
            </a:r>
            <a:endParaRPr lang="en-GB" sz="2400" b="0" i="1" dirty="0">
              <a:solidFill>
                <a:schemeClr val="bg1"/>
              </a:solidFill>
              <a:latin typeface="+mn-lt"/>
            </a:endParaRPr>
          </a:p>
        </p:txBody>
      </p:sp>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18/10/2019</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2" y="-24064"/>
            <a:ext cx="12208809" cy="6882064"/>
          </a:xfrm>
          <a:prstGeom prst="rect">
            <a:avLst/>
          </a:prstGeom>
          <a:ln>
            <a:noFill/>
          </a:ln>
        </p:spPr>
      </p:pic>
      <p:sp>
        <p:nvSpPr>
          <p:cNvPr id="8" name="Text Placeholder 10"/>
          <p:cNvSpPr txBox="1">
            <a:spLocks/>
          </p:cNvSpPr>
          <p:nvPr/>
        </p:nvSpPr>
        <p:spPr>
          <a:xfrm>
            <a:off x="998897" y="2538238"/>
            <a:ext cx="6087103"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p:nvSpPr>
        <p:spPr>
          <a:xfrm>
            <a:off x="998896" y="511082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p:nvSpPr>
        <p:spPr>
          <a:xfrm>
            <a:off x="998898" y="3357061"/>
            <a:ext cx="5003271"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p:nvSpPr>
        <p:spPr>
          <a:xfrm>
            <a:off x="1622019" y="6108116"/>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3 project (GN4-3).</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856726 (GN4-3).</a:t>
            </a:r>
            <a:endParaRPr lang="en-GB" sz="600" dirty="0">
              <a:solidFill>
                <a:schemeClr val="bg1"/>
              </a:solidFill>
              <a:effectLst/>
              <a:latin typeface="+mn-lt"/>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9" y="6157486"/>
            <a:ext cx="568671" cy="362920"/>
          </a:xfrm>
          <a:prstGeom prst="rect">
            <a:avLst/>
          </a:prstGeom>
        </p:spPr>
      </p:pic>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492121" y="255895"/>
            <a:ext cx="1432451"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p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7608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0594" y="462253"/>
            <a:ext cx="9894723" cy="430909"/>
          </a:xfrm>
        </p:spPr>
        <p:txBody>
          <a:bodyPr>
            <a:noAutofit/>
          </a:bodyPr>
          <a:lstStyle/>
          <a:p>
            <a:r>
              <a:rPr lang="en-GB" sz="3600" dirty="0" err="1"/>
              <a:t>WiFiMon</a:t>
            </a:r>
            <a:r>
              <a:rPr lang="en-GB" sz="3600" dirty="0"/>
              <a:t> </a:t>
            </a:r>
            <a:r>
              <a:rPr lang="mr-IN" sz="3600" dirty="0"/>
              <a:t>–</a:t>
            </a:r>
            <a:r>
              <a:rPr lang="en-GB" sz="3600" dirty="0"/>
              <a:t> </a:t>
            </a:r>
            <a:r>
              <a:rPr lang="en-GB" sz="3600" dirty="0" smtClean="0"/>
              <a:t>Hardware Probes</a:t>
            </a:r>
            <a:endParaRPr lang="en-GB" sz="3600" dirty="0"/>
          </a:p>
        </p:txBody>
      </p:sp>
      <p:sp>
        <p:nvSpPr>
          <p:cNvPr id="5" name="TextBox 4"/>
          <p:cNvSpPr txBox="1"/>
          <p:nvPr/>
        </p:nvSpPr>
        <p:spPr>
          <a:xfrm>
            <a:off x="859276" y="1946732"/>
            <a:ext cx="4606576" cy="2708430"/>
          </a:xfrm>
          <a:prstGeom prst="rect">
            <a:avLst/>
          </a:prstGeom>
          <a:noFill/>
        </p:spPr>
        <p:txBody>
          <a:bodyPr wrap="square" lIns="121917" tIns="60958" rIns="121917" bIns="60958" rtlCol="0">
            <a:spAutoFit/>
          </a:bodyPr>
          <a:lstStyle/>
          <a:p>
            <a:r>
              <a:rPr lang="en-US" sz="2400" b="1" dirty="0" smtClean="0"/>
              <a:t>Hardware Probes:</a:t>
            </a:r>
            <a:endParaRPr lang="en-US" sz="2400" dirty="0"/>
          </a:p>
          <a:p>
            <a:pPr marL="380990" indent="-380990">
              <a:buFont typeface="Arial" panose="020B0604020202020204" pitchFamily="34" charset="0"/>
              <a:buChar char="•"/>
            </a:pPr>
            <a:r>
              <a:rPr lang="en-US" sz="2400" dirty="0"/>
              <a:t>A Raspberry Pi 3 Model B+</a:t>
            </a:r>
          </a:p>
          <a:p>
            <a:pPr marL="380990" indent="-380990">
              <a:buFont typeface="Arial" panose="020B0604020202020204" pitchFamily="34" charset="0"/>
              <a:buChar char="•"/>
            </a:pPr>
            <a:r>
              <a:rPr lang="en-US" sz="2400" dirty="0"/>
              <a:t>A micro SD card with at least 16GB size</a:t>
            </a:r>
          </a:p>
          <a:p>
            <a:pPr marL="380990" indent="-380990">
              <a:buFont typeface="Arial" panose="020B0604020202020204" pitchFamily="34" charset="0"/>
              <a:buChar char="•"/>
            </a:pPr>
            <a:r>
              <a:rPr lang="en-US" sz="2400" b="1" dirty="0" err="1"/>
              <a:t>WiFiMon</a:t>
            </a:r>
            <a:r>
              <a:rPr lang="en-US" sz="2400" b="1" dirty="0"/>
              <a:t> Raspberry Pi operating system </a:t>
            </a:r>
            <a:r>
              <a:rPr lang="en-US" sz="2400" b="1" dirty="0" smtClean="0"/>
              <a:t>image</a:t>
            </a:r>
            <a:endParaRPr lang="en-US" sz="2400" dirty="0" smtClean="0"/>
          </a:p>
          <a:p>
            <a:r>
              <a:rPr lang="en-US" sz="2400" dirty="0"/>
              <a:t> </a:t>
            </a:r>
            <a:r>
              <a:rPr lang="en-US" sz="2400" dirty="0" smtClean="0"/>
              <a:t>     (Size </a:t>
            </a:r>
            <a:r>
              <a:rPr lang="en-US" sz="2400" dirty="0"/>
              <a:t>~</a:t>
            </a:r>
            <a:r>
              <a:rPr lang="en-US" sz="2400" dirty="0" smtClean="0"/>
              <a:t> </a:t>
            </a:r>
            <a:r>
              <a:rPr lang="en-US" sz="2400" dirty="0"/>
              <a:t>3.6 </a:t>
            </a:r>
            <a:r>
              <a:rPr lang="en-US" sz="2400" dirty="0" smtClean="0"/>
              <a:t>GB)</a:t>
            </a:r>
            <a:endParaRPr lang="en-US" sz="2400" dirty="0"/>
          </a:p>
        </p:txBody>
      </p:sp>
      <p:pic>
        <p:nvPicPr>
          <p:cNvPr id="4100" name="Picture 4" descr="https://www.raspberrypi.org/homepage-9df4b/static/eef5d5d91acb34be0d7443b02cece1d1/bc3a8/8c67a3e02f41441dae98f8b91c792c1e1b4afef1_770a5842.jpg">
            <a:extLst>
              <a:ext uri="{FF2B5EF4-FFF2-40B4-BE49-F238E27FC236}">
                <a16:creationId xmlns:a16="http://schemas.microsoft.com/office/drawing/2014/main" xmlns="" id="{9D0C552D-257C-44E0-BCF7-53DB744840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2334" y="1391224"/>
            <a:ext cx="5002807" cy="3752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0621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3818" y="128089"/>
            <a:ext cx="9894723" cy="430909"/>
          </a:xfrm>
        </p:spPr>
        <p:txBody>
          <a:bodyPr>
            <a:noAutofit/>
          </a:bodyPr>
          <a:lstStyle/>
          <a:p>
            <a:r>
              <a:rPr lang="en-GB" sz="3600" dirty="0" err="1"/>
              <a:t>WiFiMon</a:t>
            </a:r>
            <a:r>
              <a:rPr lang="en-GB" sz="3600" dirty="0"/>
              <a:t> </a:t>
            </a:r>
            <a:r>
              <a:rPr lang="mr-IN" sz="3600" dirty="0"/>
              <a:t>–</a:t>
            </a:r>
            <a:r>
              <a:rPr lang="en-GB" sz="3600" dirty="0"/>
              <a:t> HW Probe setup steps</a:t>
            </a:r>
          </a:p>
        </p:txBody>
      </p:sp>
      <p:sp>
        <p:nvSpPr>
          <p:cNvPr id="5" name="TextBox 4"/>
          <p:cNvSpPr txBox="1"/>
          <p:nvPr/>
        </p:nvSpPr>
        <p:spPr>
          <a:xfrm>
            <a:off x="736903" y="593284"/>
            <a:ext cx="9894721" cy="4555089"/>
          </a:xfrm>
          <a:prstGeom prst="rect">
            <a:avLst/>
          </a:prstGeom>
          <a:noFill/>
        </p:spPr>
        <p:txBody>
          <a:bodyPr wrap="square" lIns="121917" tIns="60958" rIns="121917" bIns="60958" rtlCol="0">
            <a:spAutoFit/>
          </a:bodyPr>
          <a:lstStyle/>
          <a:p>
            <a:r>
              <a:rPr lang="en-US" b="1" dirty="0"/>
              <a:t>Step 1: Write the image to the micro SD card</a:t>
            </a:r>
            <a:endParaRPr lang="en-US" dirty="0"/>
          </a:p>
          <a:p>
            <a:r>
              <a:rPr lang="en-US" dirty="0"/>
              <a:t>Follow the instructions at the official Raspberry Pi. Skip the "Download the image" step and use the </a:t>
            </a:r>
            <a:r>
              <a:rPr lang="en-US" dirty="0" err="1"/>
              <a:t>WiFiMon</a:t>
            </a:r>
            <a:r>
              <a:rPr lang="en-US" dirty="0"/>
              <a:t> Raspberry Pi operating system image instead.</a:t>
            </a:r>
          </a:p>
          <a:p>
            <a:r>
              <a:rPr lang="en-US" dirty="0"/>
              <a:t/>
            </a:r>
            <a:br>
              <a:rPr lang="en-US" dirty="0"/>
            </a:br>
            <a:r>
              <a:rPr lang="en-US" b="1" dirty="0"/>
              <a:t>Step 2: Start the </a:t>
            </a:r>
            <a:r>
              <a:rPr lang="en-US" b="1" dirty="0" err="1"/>
              <a:t>RPi</a:t>
            </a:r>
            <a:endParaRPr lang="en-US" dirty="0"/>
          </a:p>
          <a:p>
            <a:pPr marL="380990" indent="-380990">
              <a:buFont typeface="Arial" panose="020B0604020202020204" pitchFamily="34" charset="0"/>
              <a:buChar char="•"/>
            </a:pPr>
            <a:r>
              <a:rPr lang="en-US" dirty="0"/>
              <a:t>Insert the microSD in the </a:t>
            </a:r>
            <a:r>
              <a:rPr lang="en-US" dirty="0" err="1"/>
              <a:t>RPi</a:t>
            </a:r>
            <a:endParaRPr lang="en-US" dirty="0"/>
          </a:p>
          <a:p>
            <a:pPr marL="380990" indent="-380990">
              <a:buFont typeface="Arial" panose="020B0604020202020204" pitchFamily="34" charset="0"/>
              <a:buChar char="•"/>
            </a:pPr>
            <a:r>
              <a:rPr lang="en-US" dirty="0"/>
              <a:t>Plug the USB keyboard and USB mouse</a:t>
            </a:r>
          </a:p>
          <a:p>
            <a:pPr marL="380990" indent="-380990">
              <a:buFont typeface="Arial" panose="020B0604020202020204" pitchFamily="34" charset="0"/>
              <a:buChar char="•"/>
            </a:pPr>
            <a:r>
              <a:rPr lang="en-US" dirty="0"/>
              <a:t>Connect the monitor cable to the Pi's HDMI port</a:t>
            </a:r>
          </a:p>
          <a:p>
            <a:pPr marL="380990" indent="-380990">
              <a:buFont typeface="Arial" panose="020B0604020202020204" pitchFamily="34" charset="0"/>
              <a:buChar char="•"/>
            </a:pPr>
            <a:r>
              <a:rPr lang="en-US" dirty="0"/>
              <a:t>Plug the power supply into a socket and connect it to the micro USB power port</a:t>
            </a:r>
          </a:p>
          <a:p>
            <a:pPr marL="380990" indent="-380990">
              <a:buFont typeface="Arial" panose="020B0604020202020204" pitchFamily="34" charset="0"/>
              <a:buChar char="•"/>
            </a:pPr>
            <a:r>
              <a:rPr lang="en-US" dirty="0"/>
              <a:t>The Pi will boot up into a graphical desktop</a:t>
            </a:r>
          </a:p>
          <a:p>
            <a:endParaRPr lang="en-US" dirty="0"/>
          </a:p>
          <a:p>
            <a:r>
              <a:rPr lang="en-US" b="1" dirty="0"/>
              <a:t>Step 3: Configure the </a:t>
            </a:r>
            <a:r>
              <a:rPr lang="en-US" b="1" dirty="0" err="1"/>
              <a:t>RPi</a:t>
            </a:r>
            <a:endParaRPr lang="en-US" b="1" dirty="0"/>
          </a:p>
          <a:p>
            <a:pPr marL="380990" indent="-380990">
              <a:buFont typeface="Arial" panose="020B0604020202020204" pitchFamily="34" charset="0"/>
              <a:buChar char="•"/>
            </a:pPr>
            <a:r>
              <a:rPr lang="en-US" dirty="0"/>
              <a:t>Connect to the wireless network you want to measure.</a:t>
            </a:r>
          </a:p>
          <a:p>
            <a:pPr marL="380990" indent="-380990">
              <a:buFont typeface="Arial" panose="020B0604020202020204" pitchFamily="34" charset="0"/>
              <a:buChar char="•"/>
            </a:pPr>
            <a:r>
              <a:rPr lang="en-US" dirty="0"/>
              <a:t>Set which tests will be executed and how </a:t>
            </a:r>
            <a:r>
              <a:rPr lang="en-US" dirty="0" smtClean="0"/>
              <a:t>often</a:t>
            </a:r>
          </a:p>
          <a:p>
            <a:endParaRPr lang="en-US" dirty="0"/>
          </a:p>
          <a:p>
            <a:r>
              <a:rPr lang="en-US" b="1" i="1" dirty="0" smtClean="0"/>
              <a:t>A simple </a:t>
            </a:r>
            <a:r>
              <a:rPr lang="en-US" b="1" i="1" dirty="0" err="1" smtClean="0"/>
              <a:t>crontab</a:t>
            </a:r>
            <a:r>
              <a:rPr lang="en-US" b="1" i="1" dirty="0"/>
              <a:t> </a:t>
            </a:r>
            <a:r>
              <a:rPr lang="en-US" b="1" dirty="0" smtClean="0"/>
              <a:t>(</a:t>
            </a:r>
            <a:r>
              <a:rPr lang="en-US" b="1" i="1" dirty="0" smtClean="0"/>
              <a:t>20-minute measurements</a:t>
            </a:r>
            <a:r>
              <a:rPr lang="en-US" b="1" dirty="0" smtClean="0"/>
              <a:t>)</a:t>
            </a:r>
            <a:r>
              <a:rPr lang="en-US" b="1" i="1" dirty="0" smtClean="0"/>
              <a: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523" y="5148373"/>
            <a:ext cx="7403122" cy="957952"/>
          </a:xfrm>
          <a:prstGeom prst="rect">
            <a:avLst/>
          </a:prstGeom>
        </p:spPr>
      </p:pic>
    </p:spTree>
    <p:extLst>
      <p:ext uri="{BB962C8B-B14F-4D97-AF65-F5344CB8AC3E}">
        <p14:creationId xmlns:p14="http://schemas.microsoft.com/office/powerpoint/2010/main" val="446555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C32F773F-8655-41A8-9377-DD2A1DF2B533}"/>
              </a:ext>
            </a:extLst>
          </p:cNvPr>
          <p:cNvPicPr>
            <a:picLocks noChangeAspect="1"/>
          </p:cNvPicPr>
          <p:nvPr/>
        </p:nvPicPr>
        <p:blipFill>
          <a:blip r:embed="rId3" cstate="print"/>
          <a:stretch>
            <a:fillRect/>
          </a:stretch>
        </p:blipFill>
        <p:spPr>
          <a:xfrm>
            <a:off x="1734200" y="894945"/>
            <a:ext cx="7558891" cy="5288808"/>
          </a:xfrm>
          <a:prstGeom prst="rect">
            <a:avLst/>
          </a:prstGeom>
        </p:spPr>
      </p:pic>
      <p:sp>
        <p:nvSpPr>
          <p:cNvPr id="5" name="Title 4"/>
          <p:cNvSpPr>
            <a:spLocks noGrp="1"/>
          </p:cNvSpPr>
          <p:nvPr>
            <p:ph type="title"/>
          </p:nvPr>
        </p:nvSpPr>
        <p:spPr>
          <a:xfrm>
            <a:off x="482464" y="279658"/>
            <a:ext cx="9894723" cy="430909"/>
          </a:xfrm>
        </p:spPr>
        <p:txBody>
          <a:bodyPr>
            <a:noAutofit/>
          </a:bodyPr>
          <a:lstStyle/>
          <a:p>
            <a:r>
              <a:rPr lang="en-GB" sz="3600" dirty="0" err="1"/>
              <a:t>WiFiMon</a:t>
            </a:r>
            <a:r>
              <a:rPr lang="en-GB" sz="3600" dirty="0"/>
              <a:t> - Web-UI </a:t>
            </a:r>
            <a:r>
              <a:rPr lang="en-GB" sz="3600" dirty="0" smtClean="0"/>
              <a:t>(</a:t>
            </a:r>
            <a:r>
              <a:rPr lang="en-GB" sz="3600" dirty="0" err="1" smtClean="0"/>
              <a:t>Timeseries</a:t>
            </a:r>
            <a:r>
              <a:rPr lang="en-GB" sz="3600" dirty="0" smtClean="0"/>
              <a:t> </a:t>
            </a:r>
            <a:r>
              <a:rPr lang="en-GB" sz="3600" dirty="0"/>
              <a:t>T</a:t>
            </a:r>
            <a:r>
              <a:rPr lang="en-GB" sz="3600" dirty="0" smtClean="0"/>
              <a:t>ab</a:t>
            </a:r>
            <a:r>
              <a:rPr lang="en-GB" sz="3600" dirty="0"/>
              <a:t>)</a:t>
            </a:r>
          </a:p>
        </p:txBody>
      </p:sp>
    </p:spTree>
    <p:extLst>
      <p:ext uri="{BB962C8B-B14F-4D97-AF65-F5344CB8AC3E}">
        <p14:creationId xmlns:p14="http://schemas.microsoft.com/office/powerpoint/2010/main" val="3758030254"/>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bwMode="auto">
          <a:xfrm>
            <a:off x="612982" y="1253588"/>
            <a:ext cx="9802258" cy="4881153"/>
          </a:xfrm>
        </p:spPr>
        <p:txBody>
          <a:bodyPr>
            <a:normAutofit/>
          </a:bodyPr>
          <a:lstStyle/>
          <a:p>
            <a:pPr>
              <a:defRPr/>
            </a:pPr>
            <a:r>
              <a:rPr lang="en-US" sz="2400" b="1" i="1" dirty="0" smtClean="0">
                <a:ea typeface="Times New Roman"/>
                <a:cs typeface="Times New Roman"/>
              </a:rPr>
              <a:t>5 Raspberry PI</a:t>
            </a:r>
            <a:r>
              <a:rPr lang="en-US" sz="2400" b="1" i="1" dirty="0" smtClean="0">
                <a:solidFill>
                  <a:schemeClr val="tx1"/>
                </a:solidFill>
                <a:ea typeface="Times New Roman"/>
                <a:cs typeface="Times New Roman"/>
              </a:rPr>
              <a:t> 3 Model B+</a:t>
            </a:r>
            <a:r>
              <a:rPr lang="en-US" sz="2400" dirty="0" smtClean="0">
                <a:solidFill>
                  <a:schemeClr val="tx1"/>
                </a:solidFill>
                <a:ea typeface="Times New Roman"/>
                <a:cs typeface="Times New Roman"/>
              </a:rPr>
              <a:t>, 64-bit quad-core ARMv8 CPU, 2.4 &amp; 5 GHz, 802.11b/g/n/ac Wireless LAN, Bluetooth 4.2 &amp; BLE</a:t>
            </a:r>
          </a:p>
          <a:p>
            <a:pPr>
              <a:defRPr/>
            </a:pPr>
            <a:endParaRPr lang="en-US" sz="2400" dirty="0" smtClean="0">
              <a:solidFill>
                <a:schemeClr val="tx1"/>
              </a:solidFill>
              <a:ea typeface="Times New Roman"/>
              <a:cs typeface="Times New Roman"/>
            </a:endParaRPr>
          </a:p>
          <a:p>
            <a:pPr>
              <a:defRPr/>
            </a:pPr>
            <a:r>
              <a:rPr lang="en-US" sz="2400" b="1" i="1" dirty="0" smtClean="0">
                <a:solidFill>
                  <a:schemeClr val="tx1"/>
                </a:solidFill>
                <a:ea typeface="Times New Roman"/>
                <a:cs typeface="Times New Roman"/>
              </a:rPr>
              <a:t>Laptops &amp; </a:t>
            </a:r>
            <a:r>
              <a:rPr lang="en-US" sz="2400" b="1" i="1" dirty="0" err="1" smtClean="0">
                <a:solidFill>
                  <a:schemeClr val="tx1"/>
                </a:solidFill>
                <a:ea typeface="Times New Roman"/>
                <a:cs typeface="Times New Roman"/>
              </a:rPr>
              <a:t>Smartphones</a:t>
            </a:r>
            <a:r>
              <a:rPr lang="en-US" sz="2400" b="1" i="1" dirty="0" smtClean="0">
                <a:solidFill>
                  <a:schemeClr val="tx1"/>
                </a:solidFill>
                <a:ea typeface="Times New Roman"/>
                <a:cs typeface="Times New Roman"/>
              </a:rPr>
              <a:t> </a:t>
            </a:r>
            <a:r>
              <a:rPr lang="en-US" sz="2400" dirty="0" smtClean="0">
                <a:solidFill>
                  <a:schemeClr val="tx1"/>
                </a:solidFill>
                <a:ea typeface="Times New Roman"/>
                <a:cs typeface="Times New Roman"/>
              </a:rPr>
              <a:t>of </a:t>
            </a:r>
            <a:r>
              <a:rPr lang="en-US" sz="2400" dirty="0" err="1" smtClean="0">
                <a:solidFill>
                  <a:schemeClr val="tx1"/>
                </a:solidFill>
                <a:ea typeface="Times New Roman"/>
                <a:cs typeface="Times New Roman"/>
              </a:rPr>
              <a:t>WiFiMon</a:t>
            </a:r>
            <a:r>
              <a:rPr lang="en-US" sz="2400" dirty="0" smtClean="0">
                <a:solidFill>
                  <a:schemeClr val="tx1"/>
                </a:solidFill>
                <a:ea typeface="Times New Roman"/>
                <a:cs typeface="Times New Roman"/>
              </a:rPr>
              <a:t> team members</a:t>
            </a:r>
          </a:p>
          <a:p>
            <a:pPr>
              <a:defRPr/>
            </a:pPr>
            <a:endParaRPr lang="en-US" sz="2400" dirty="0" smtClean="0">
              <a:solidFill>
                <a:schemeClr val="tx1"/>
              </a:solidFill>
              <a:ea typeface="Times New Roman"/>
              <a:cs typeface="Times New Roman"/>
            </a:endParaRPr>
          </a:p>
          <a:p>
            <a:pPr marL="0" indent="0">
              <a:buNone/>
              <a:defRPr/>
            </a:pPr>
            <a:r>
              <a:rPr lang="en-US" sz="2400" b="1" i="1" dirty="0" smtClean="0">
                <a:solidFill>
                  <a:schemeClr val="tx1"/>
                </a:solidFill>
                <a:ea typeface="Times New Roman"/>
                <a:cs typeface="Times New Roman"/>
              </a:rPr>
              <a:t>Why not TNC19 participants?</a:t>
            </a:r>
          </a:p>
          <a:p>
            <a:pPr>
              <a:defRPr/>
            </a:pPr>
            <a:r>
              <a:rPr lang="en-US" sz="2400" dirty="0" smtClean="0">
                <a:solidFill>
                  <a:schemeClr val="tx1"/>
                </a:solidFill>
                <a:ea typeface="Times New Roman"/>
                <a:cs typeface="Times New Roman"/>
              </a:rPr>
              <a:t>GDPR issues</a:t>
            </a:r>
          </a:p>
          <a:p>
            <a:pPr>
              <a:defRPr/>
            </a:pPr>
            <a:r>
              <a:rPr lang="en-US" sz="2400" dirty="0" err="1" smtClean="0">
                <a:solidFill>
                  <a:schemeClr val="tx1"/>
                </a:solidFill>
                <a:ea typeface="Times New Roman"/>
                <a:cs typeface="Times New Roman"/>
              </a:rPr>
              <a:t>WiFiMon</a:t>
            </a:r>
            <a:r>
              <a:rPr lang="en-US" sz="2400" dirty="0" smtClean="0">
                <a:solidFill>
                  <a:schemeClr val="tx1"/>
                </a:solidFill>
                <a:ea typeface="Times New Roman"/>
                <a:cs typeface="Times New Roman"/>
              </a:rPr>
              <a:t> was late to include its purposes in TNC19 privacy notice</a:t>
            </a:r>
          </a:p>
          <a:p>
            <a:pPr>
              <a:defRPr/>
            </a:pPr>
            <a:r>
              <a:rPr lang="en-US" sz="2400" dirty="0" smtClean="0">
                <a:solidFill>
                  <a:schemeClr val="tx1"/>
                </a:solidFill>
                <a:ea typeface="Times New Roman"/>
                <a:cs typeface="Times New Roman"/>
              </a:rPr>
              <a:t>Definitely in the future</a:t>
            </a:r>
          </a:p>
          <a:p>
            <a:pPr algn="just">
              <a:defRPr/>
            </a:pPr>
            <a:endParaRPr lang="en-US" sz="2400" b="0" i="0" u="none" strike="noStrike" cap="none" spc="0" dirty="0">
              <a:solidFill>
                <a:schemeClr val="tx1"/>
              </a:solidFill>
              <a:ea typeface="Times New Roman"/>
              <a:cs typeface="Times New Roman"/>
            </a:endParaRPr>
          </a:p>
        </p:txBody>
      </p:sp>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err="1" smtClean="0">
                <a:ln>
                  <a:noFill/>
                </a:ln>
                <a:solidFill>
                  <a:schemeClr val="accent1">
                    <a:lumMod val="50000"/>
                  </a:schemeClr>
                </a:solidFill>
                <a:effectLst/>
                <a:uLnTx/>
                <a:uFillTx/>
                <a:ea typeface="TImes New Roman"/>
                <a:cs typeface="TImes New Roman"/>
              </a:rPr>
              <a:t>WiFiMon</a:t>
            </a:r>
            <a:r>
              <a:rPr kumimoji="0" lang="en-GB" sz="3600" b="1" i="0" u="none" strike="noStrike" kern="1200" cap="none" spc="0" normalizeH="0" baseline="0" noProof="0" dirty="0" smtClean="0">
                <a:ln>
                  <a:noFill/>
                </a:ln>
                <a:solidFill>
                  <a:schemeClr val="accent1">
                    <a:lumMod val="50000"/>
                  </a:schemeClr>
                </a:solidFill>
                <a:effectLst/>
                <a:uLnTx/>
                <a:uFillTx/>
                <a:ea typeface="TImes New Roman"/>
                <a:cs typeface="TImes New Roman"/>
              </a:rPr>
              <a:t> Pilot @ TNC19:</a:t>
            </a:r>
            <a:r>
              <a:rPr kumimoji="0" lang="en-GB" sz="3600" b="1" i="0" u="none" strike="noStrike" kern="1200" cap="none" spc="0" normalizeH="0" noProof="0" dirty="0" smtClean="0">
                <a:ln>
                  <a:noFill/>
                </a:ln>
                <a:solidFill>
                  <a:schemeClr val="accent1">
                    <a:lumMod val="50000"/>
                  </a:schemeClr>
                </a:solidFill>
                <a:effectLst/>
                <a:uLnTx/>
                <a:uFillTx/>
                <a:ea typeface="TImes New Roman"/>
                <a:cs typeface="TImes New Roman"/>
              </a:rPr>
              <a:t> Available Equipment</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670930" y="266928"/>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smtClean="0">
                <a:ln>
                  <a:noFill/>
                </a:ln>
                <a:solidFill>
                  <a:schemeClr val="accent1">
                    <a:lumMod val="50000"/>
                  </a:schemeClr>
                </a:solidFill>
                <a:effectLst/>
                <a:uLnTx/>
                <a:uFillTx/>
                <a:ea typeface="TImes New Roman"/>
                <a:cs typeface="TImes New Roman"/>
              </a:rPr>
              <a:t>TNC19 Testbed Overview</a:t>
            </a: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pic>
        <p:nvPicPr>
          <p:cNvPr id="5" name="4 - Θέση περιεχομένου" descr="TNC19_Arch.png"/>
          <p:cNvPicPr>
            <a:picLocks noGrp="1" noChangeAspect="1"/>
          </p:cNvPicPr>
          <p:nvPr>
            <p:ph idx="1"/>
          </p:nvPr>
        </p:nvPicPr>
        <p:blipFill>
          <a:blip r:embed="rId3" cstate="print"/>
          <a:stretch>
            <a:fillRect/>
          </a:stretch>
        </p:blipFill>
        <p:spPr>
          <a:xfrm>
            <a:off x="632558" y="903118"/>
            <a:ext cx="9804983" cy="5398508"/>
          </a:xfrm>
        </p:spPr>
      </p:pic>
    </p:spTree>
    <p:extLst>
      <p:ext uri="{BB962C8B-B14F-4D97-AF65-F5344CB8AC3E}">
        <p14:creationId xmlns:p14="http://schemas.microsoft.com/office/powerpoint/2010/main" val="35829731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658997" y="346826"/>
            <a:ext cx="8364687" cy="864353"/>
          </a:xfrm>
          <a:prstGeom prst="rect">
            <a:avLst/>
          </a:prstGeom>
        </p:spPr>
        <p:txBody>
          <a:bodyPr vert="horz" lIns="91440" tIns="45720" rIns="91440" bIns="45720" rtlCol="0" anchor="ctr">
            <a:normAutofit fontScale="85000" lnSpcReduction="20000"/>
          </a:bodyPr>
          <a:lstStyle/>
          <a:p>
            <a:pPr>
              <a:spcBef>
                <a:spcPct val="0"/>
              </a:spcBef>
              <a:defRPr/>
            </a:pPr>
            <a:r>
              <a:rPr lang="en-US" sz="3600" b="1" dirty="0">
                <a:solidFill>
                  <a:schemeClr val="accent1">
                    <a:lumMod val="50000"/>
                  </a:schemeClr>
                </a:solidFill>
                <a:ea typeface="TImes New Roman"/>
                <a:cs typeface="TImes New Roman"/>
              </a:rPr>
              <a:t>Average Download Throughput in Main Room, </a:t>
            </a:r>
          </a:p>
          <a:p>
            <a:pPr>
              <a:spcBef>
                <a:spcPct val="0"/>
              </a:spcBef>
              <a:defRPr/>
            </a:pPr>
            <a:r>
              <a:rPr lang="en-US" sz="3600" b="1" dirty="0">
                <a:solidFill>
                  <a:schemeClr val="accent1">
                    <a:lumMod val="50000"/>
                  </a:schemeClr>
                </a:solidFill>
                <a:ea typeface="TImes New Roman"/>
                <a:cs typeface="TImes New Roman"/>
              </a:rPr>
              <a:t>Monday (14.00 - 21.00), </a:t>
            </a:r>
            <a:r>
              <a:rPr lang="en-US" sz="3600" b="1" dirty="0">
                <a:solidFill>
                  <a:srgbClr val="FF0000"/>
                </a:solidFill>
                <a:ea typeface="TImes New Roman"/>
                <a:cs typeface="TImes New Roman"/>
              </a:rPr>
              <a:t>including all test tools</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0" name="9 - Εικόνα" descr="chart(1).png"/>
          <p:cNvPicPr>
            <a:picLocks noChangeAspect="1"/>
          </p:cNvPicPr>
          <p:nvPr/>
        </p:nvPicPr>
        <p:blipFill>
          <a:blip r:embed="rId3" cstate="print"/>
          <a:stretch>
            <a:fillRect/>
          </a:stretch>
        </p:blipFill>
        <p:spPr>
          <a:xfrm>
            <a:off x="667703" y="1145693"/>
            <a:ext cx="8355981" cy="5166782"/>
          </a:xfrm>
          <a:prstGeom prst="rect">
            <a:avLst/>
          </a:prstGeom>
        </p:spPr>
      </p:pic>
      <p:cxnSp>
        <p:nvCxnSpPr>
          <p:cNvPr id="3" name="Straight Arrow Connector 2"/>
          <p:cNvCxnSpPr/>
          <p:nvPr/>
        </p:nvCxnSpPr>
        <p:spPr>
          <a:xfrm flipV="1">
            <a:off x="8115300" y="2011680"/>
            <a:ext cx="1005840" cy="89154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idx="1"/>
          </p:nvPr>
        </p:nvSpPr>
        <p:spPr bwMode="auto">
          <a:xfrm>
            <a:off x="9166860" y="1607036"/>
            <a:ext cx="2172725" cy="1296184"/>
          </a:xfrm>
        </p:spPr>
        <p:txBody>
          <a:bodyPr>
            <a:noAutofit/>
          </a:bodyPr>
          <a:lstStyle/>
          <a:p>
            <a:pPr marL="0" indent="0">
              <a:buNone/>
              <a:defRPr/>
            </a:pPr>
            <a:r>
              <a:rPr lang="en-US" sz="2000" b="1" dirty="0" smtClean="0">
                <a:solidFill>
                  <a:srgbClr val="FF0000"/>
                </a:solidFill>
                <a:latin typeface="Calibri" pitchFamily="34" charset="0"/>
                <a:ea typeface="Times New Roman"/>
                <a:cs typeface="Times New Roman"/>
              </a:rPr>
              <a:t>Too many lines!</a:t>
            </a:r>
          </a:p>
          <a:p>
            <a:pPr marL="0" indent="0">
              <a:buNone/>
              <a:defRPr/>
            </a:pPr>
            <a:r>
              <a:rPr lang="en-US" sz="2000" b="1" dirty="0" smtClean="0">
                <a:solidFill>
                  <a:schemeClr val="tx1"/>
                </a:solidFill>
                <a:latin typeface="Calibri" pitchFamily="34" charset="0"/>
                <a:ea typeface="Times New Roman"/>
                <a:cs typeface="Times New Roman"/>
              </a:rPr>
              <a:t>Problem reaching useful conclusions</a:t>
            </a:r>
            <a:endParaRPr sz="2000" b="1" i="0" strike="noStrike" dirty="0">
              <a:solidFill>
                <a:schemeClr val="tx1"/>
              </a:solidFill>
              <a:latin typeface="Calibri" pitchFamily="34" charset="0"/>
              <a:ea typeface="Times New Roman"/>
              <a:cs typeface="Times New Roman"/>
            </a:endParaRPr>
          </a:p>
        </p:txBody>
      </p:sp>
      <p:cxnSp>
        <p:nvCxnSpPr>
          <p:cNvPr id="11" name="Straight Arrow Connector 10"/>
          <p:cNvCxnSpPr/>
          <p:nvPr/>
        </p:nvCxnSpPr>
        <p:spPr>
          <a:xfrm>
            <a:off x="8473440" y="4046220"/>
            <a:ext cx="457200" cy="762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Content Placeholder 2"/>
          <p:cNvSpPr txBox="1">
            <a:spLocks/>
          </p:cNvSpPr>
          <p:nvPr/>
        </p:nvSpPr>
        <p:spPr bwMode="auto">
          <a:xfrm>
            <a:off x="8991600" y="3800690"/>
            <a:ext cx="2172725" cy="12961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2000" b="1" dirty="0" smtClean="0">
                <a:solidFill>
                  <a:srgbClr val="FF0000"/>
                </a:solidFill>
                <a:latin typeface="Calibri" pitchFamily="34" charset="0"/>
                <a:ea typeface="Times New Roman"/>
                <a:cs typeface="Times New Roman"/>
              </a:rPr>
              <a:t>Infrequent Measurements!</a:t>
            </a:r>
          </a:p>
          <a:p>
            <a:pPr marL="0" indent="0">
              <a:buFont typeface="Arial" panose="020B0604020202020204" pitchFamily="34" charset="0"/>
              <a:buNone/>
              <a:defRPr/>
            </a:pPr>
            <a:r>
              <a:rPr lang="en-US" sz="2000" b="1" dirty="0" smtClean="0">
                <a:solidFill>
                  <a:schemeClr val="tx1"/>
                </a:solidFill>
                <a:latin typeface="Calibri" pitchFamily="34" charset="0"/>
                <a:ea typeface="Times New Roman"/>
                <a:cs typeface="Times New Roman"/>
              </a:rPr>
              <a:t>Intervals of 20 minutes are not sufficient</a:t>
            </a:r>
            <a:endParaRPr lang="en-US" sz="2000" b="1" dirty="0">
              <a:solidFill>
                <a:schemeClr val="tx1"/>
              </a:solidFill>
              <a:latin typeface="Calibri" pitchFamily="34" charset="0"/>
              <a:ea typeface="Times New Roman"/>
              <a:cs typeface="Times New Roman"/>
            </a:endParaRPr>
          </a:p>
        </p:txBody>
      </p:sp>
    </p:spTree>
    <p:extLst>
      <p:ext uri="{BB962C8B-B14F-4D97-AF65-F5344CB8AC3E}">
        <p14:creationId xmlns:p14="http://schemas.microsoft.com/office/powerpoint/2010/main" val="35829731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 Εικόνα" descr="chart(5).png"/>
          <p:cNvPicPr>
            <a:picLocks noChangeAspect="1"/>
          </p:cNvPicPr>
          <p:nvPr/>
        </p:nvPicPr>
        <p:blipFill>
          <a:blip r:embed="rId3" cstate="print"/>
          <a:stretch>
            <a:fillRect/>
          </a:stretch>
        </p:blipFill>
        <p:spPr>
          <a:xfrm>
            <a:off x="-67479" y="1260088"/>
            <a:ext cx="7610480" cy="4705814"/>
          </a:xfrm>
          <a:prstGeom prst="rect">
            <a:avLst/>
          </a:prstGeom>
        </p:spPr>
      </p:pic>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a:solidFill>
                  <a:schemeClr val="accent1">
                    <a:lumMod val="50000"/>
                  </a:schemeClr>
                </a:solidFill>
                <a:ea typeface="TImes New Roman"/>
                <a:cs typeface="TImes New Roman"/>
              </a:rPr>
              <a:t>Average Download Throughput in Main Room, </a:t>
            </a:r>
          </a:p>
          <a:p>
            <a:pPr lvl="0">
              <a:lnSpc>
                <a:spcPct val="90000"/>
              </a:lnSpc>
              <a:spcBef>
                <a:spcPct val="0"/>
              </a:spcBef>
              <a:defRPr/>
            </a:pPr>
            <a:r>
              <a:rPr lang="en-US" sz="3100" b="1" dirty="0">
                <a:solidFill>
                  <a:schemeClr val="accent1">
                    <a:lumMod val="50000"/>
                  </a:schemeClr>
                </a:solidFill>
                <a:ea typeface="TImes New Roman"/>
                <a:cs typeface="TImes New Roman"/>
              </a:rPr>
              <a:t>Monday (14.00 - 21.00), </a:t>
            </a:r>
            <a:r>
              <a:rPr lang="en-US" sz="3100" b="1" dirty="0">
                <a:solidFill>
                  <a:srgbClr val="FF0000"/>
                </a:solidFill>
                <a:ea typeface="TImes New Roman"/>
                <a:cs typeface="TImes New Roman"/>
              </a:rPr>
              <a:t>Test tools average</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7" name="Content Placeholder 2"/>
          <p:cNvSpPr>
            <a:spLocks noGrp="1"/>
          </p:cNvSpPr>
          <p:nvPr>
            <p:ph idx="1"/>
          </p:nvPr>
        </p:nvSpPr>
        <p:spPr bwMode="auto">
          <a:xfrm>
            <a:off x="7543001" y="1360448"/>
            <a:ext cx="3949671" cy="3807212"/>
          </a:xfrm>
        </p:spPr>
        <p:txBody>
          <a:bodyPr>
            <a:noAutofit/>
          </a:bodyPr>
          <a:lstStyle/>
          <a:p>
            <a:pPr>
              <a:defRPr/>
            </a:pPr>
            <a:r>
              <a:rPr sz="2000" b="0" i="0" strike="noStrike" dirty="0" err="1">
                <a:solidFill>
                  <a:schemeClr val="tx1"/>
                </a:solidFill>
                <a:latin typeface="Calibri" pitchFamily="34" charset="0"/>
                <a:ea typeface="Times New Roman"/>
                <a:cs typeface="Times New Roman"/>
              </a:rPr>
              <a:t>WiFi</a:t>
            </a:r>
            <a:r>
              <a:rPr sz="2000" b="0" i="0" strike="noStrike" dirty="0">
                <a:solidFill>
                  <a:schemeClr val="tx1"/>
                </a:solidFill>
                <a:latin typeface="Calibri" pitchFamily="34" charset="0"/>
                <a:ea typeface="Times New Roman"/>
                <a:cs typeface="Times New Roman"/>
              </a:rPr>
              <a:t> </a:t>
            </a:r>
            <a:r>
              <a:rPr lang="en-US" sz="2000" b="0" i="0" strike="noStrike" dirty="0" smtClean="0">
                <a:solidFill>
                  <a:schemeClr val="tx1"/>
                </a:solidFill>
                <a:latin typeface="Calibri" pitchFamily="34" charset="0"/>
                <a:ea typeface="Times New Roman"/>
                <a:cs typeface="Times New Roman"/>
              </a:rPr>
              <a:t>problematic </a:t>
            </a:r>
            <a:r>
              <a:rPr sz="2000" b="0" i="0" strike="noStrike" dirty="0" smtClean="0">
                <a:solidFill>
                  <a:schemeClr val="tx1"/>
                </a:solidFill>
                <a:latin typeface="Calibri" pitchFamily="34" charset="0"/>
                <a:ea typeface="Times New Roman"/>
                <a:cs typeface="Times New Roman"/>
              </a:rPr>
              <a:t>during </a:t>
            </a:r>
            <a:r>
              <a:rPr sz="2000" b="0" i="0" strike="noStrike" dirty="0">
                <a:solidFill>
                  <a:schemeClr val="tx1"/>
                </a:solidFill>
                <a:latin typeface="Calibri" pitchFamily="34" charset="0"/>
                <a:ea typeface="Times New Roman"/>
                <a:cs typeface="Times New Roman"/>
              </a:rPr>
              <a:t>lightning talks (14.00 - 15.20</a:t>
            </a:r>
            <a:r>
              <a:rPr sz="2000" b="0" i="0" strike="noStrike" dirty="0" smtClean="0">
                <a:solidFill>
                  <a:schemeClr val="tx1"/>
                </a:solidFill>
                <a:latin typeface="Calibri" pitchFamily="34" charset="0"/>
                <a:ea typeface="Times New Roman"/>
                <a:cs typeface="Times New Roman"/>
              </a:rPr>
              <a:t>)</a:t>
            </a:r>
            <a:endParaRPr lang="en-US" sz="2000" b="0" i="0" strike="noStrike" dirty="0" smtClean="0">
              <a:solidFill>
                <a:schemeClr val="tx1"/>
              </a:solidFill>
              <a:latin typeface="Calibri" pitchFamily="34" charset="0"/>
              <a:ea typeface="Times New Roman"/>
              <a:cs typeface="Times New Roman"/>
            </a:endParaRPr>
          </a:p>
          <a:p>
            <a:pPr>
              <a:defRPr/>
            </a:pPr>
            <a:endParaRPr sz="2000" b="0" i="0" strike="noStrike" dirty="0">
              <a:solidFill>
                <a:schemeClr val="tx1"/>
              </a:solidFill>
              <a:latin typeface="Calibri" pitchFamily="34" charset="0"/>
              <a:ea typeface="Times New Roman"/>
              <a:cs typeface="Times New Roman"/>
            </a:endParaRPr>
          </a:p>
          <a:p>
            <a:pPr>
              <a:defRPr/>
            </a:pPr>
            <a:r>
              <a:rPr sz="2000" b="0" i="0" strike="noStrike" dirty="0" err="1">
                <a:solidFill>
                  <a:schemeClr val="tx1"/>
                </a:solidFill>
                <a:latin typeface="Calibri" pitchFamily="34" charset="0"/>
                <a:ea typeface="Times New Roman"/>
                <a:cs typeface="Times New Roman"/>
              </a:rPr>
              <a:t>WiFi</a:t>
            </a:r>
            <a:r>
              <a:rPr sz="2000" b="0" i="0" strike="noStrike" dirty="0">
                <a:solidFill>
                  <a:schemeClr val="tx1"/>
                </a:solidFill>
                <a:latin typeface="Calibri" pitchFamily="34" charset="0"/>
                <a:ea typeface="Times New Roman"/>
                <a:cs typeface="Times New Roman"/>
              </a:rPr>
              <a:t> </a:t>
            </a:r>
            <a:r>
              <a:rPr lang="en-US" sz="2000" b="0" i="0" strike="noStrike" dirty="0" smtClean="0">
                <a:solidFill>
                  <a:schemeClr val="tx1"/>
                </a:solidFill>
                <a:latin typeface="Calibri" pitchFamily="34" charset="0"/>
                <a:ea typeface="Times New Roman"/>
                <a:cs typeface="Times New Roman"/>
              </a:rPr>
              <a:t>OK </a:t>
            </a:r>
            <a:r>
              <a:rPr sz="2000" b="0" i="0" strike="noStrike" dirty="0" smtClean="0">
                <a:solidFill>
                  <a:schemeClr val="tx1"/>
                </a:solidFill>
                <a:latin typeface="Calibri" pitchFamily="34" charset="0"/>
                <a:ea typeface="Times New Roman"/>
                <a:cs typeface="Times New Roman"/>
              </a:rPr>
              <a:t>in </a:t>
            </a:r>
            <a:r>
              <a:rPr sz="2000" b="0" i="0" strike="noStrike" dirty="0">
                <a:solidFill>
                  <a:schemeClr val="tx1"/>
                </a:solidFill>
                <a:latin typeface="Calibri" pitchFamily="34" charset="0"/>
                <a:ea typeface="Times New Roman"/>
                <a:cs typeface="Times New Roman"/>
              </a:rPr>
              <a:t>the afternoon when lots of </a:t>
            </a:r>
            <a:r>
              <a:rPr sz="2000" b="0" i="0" strike="noStrike" dirty="0" smtClean="0">
                <a:solidFill>
                  <a:schemeClr val="tx1"/>
                </a:solidFill>
                <a:latin typeface="Calibri" pitchFamily="34" charset="0"/>
                <a:ea typeface="Times New Roman"/>
                <a:cs typeface="Times New Roman"/>
              </a:rPr>
              <a:t>people</a:t>
            </a:r>
            <a:r>
              <a:rPr lang="en-US" sz="2000" dirty="0" smtClean="0">
                <a:solidFill>
                  <a:schemeClr val="tx1"/>
                </a:solidFill>
                <a:latin typeface="Calibri" pitchFamily="34" charset="0"/>
                <a:ea typeface="Times New Roman"/>
                <a:cs typeface="Times New Roman"/>
              </a:rPr>
              <a:t> have </a:t>
            </a:r>
            <a:r>
              <a:rPr sz="2000" b="0" i="0" strike="noStrike" dirty="0" smtClean="0">
                <a:solidFill>
                  <a:schemeClr val="tx1"/>
                </a:solidFill>
                <a:latin typeface="Calibri" pitchFamily="34" charset="0"/>
                <a:ea typeface="Times New Roman"/>
                <a:cs typeface="Times New Roman"/>
              </a:rPr>
              <a:t>left </a:t>
            </a:r>
            <a:r>
              <a:rPr sz="2000" b="0" i="0" strike="noStrike" dirty="0">
                <a:solidFill>
                  <a:schemeClr val="tx1"/>
                </a:solidFill>
                <a:latin typeface="Calibri" pitchFamily="34" charset="0"/>
                <a:ea typeface="Times New Roman"/>
                <a:cs typeface="Times New Roman"/>
              </a:rPr>
              <a:t>the </a:t>
            </a:r>
            <a:r>
              <a:rPr sz="2000" b="0" i="0" strike="noStrike" dirty="0" smtClean="0">
                <a:solidFill>
                  <a:schemeClr val="tx1"/>
                </a:solidFill>
                <a:latin typeface="Calibri" pitchFamily="34" charset="0"/>
                <a:ea typeface="Times New Roman"/>
                <a:cs typeface="Times New Roman"/>
              </a:rPr>
              <a:t>venue</a:t>
            </a:r>
            <a:endParaRPr lang="en-US" sz="2000" b="0" i="0" strike="noStrike" dirty="0" smtClean="0">
              <a:solidFill>
                <a:schemeClr val="tx1"/>
              </a:solidFill>
              <a:latin typeface="Calibri" pitchFamily="34" charset="0"/>
              <a:ea typeface="Times New Roman"/>
              <a:cs typeface="Times New Roman"/>
            </a:endParaRPr>
          </a:p>
          <a:p>
            <a:pPr>
              <a:defRPr/>
            </a:pPr>
            <a:endParaRPr lang="en-US" sz="2000" dirty="0" smtClean="0">
              <a:solidFill>
                <a:schemeClr val="tx1"/>
              </a:solidFill>
              <a:latin typeface="Calibri" pitchFamily="34" charset="0"/>
              <a:ea typeface="Times New Roman"/>
              <a:cs typeface="Times New Roman"/>
            </a:endParaRPr>
          </a:p>
          <a:p>
            <a:pPr>
              <a:defRPr/>
            </a:pPr>
            <a:r>
              <a:rPr lang="en-US" sz="2000" dirty="0" smtClean="0">
                <a:solidFill>
                  <a:schemeClr val="tx1"/>
                </a:solidFill>
                <a:latin typeface="Calibri" pitchFamily="34" charset="0"/>
                <a:ea typeface="Times New Roman"/>
                <a:cs typeface="Times New Roman"/>
              </a:rPr>
              <a:t>Worse throughput </a:t>
            </a:r>
            <a:r>
              <a:rPr sz="2000" b="0" i="0" strike="noStrike" dirty="0" smtClean="0">
                <a:solidFill>
                  <a:schemeClr val="tx1"/>
                </a:solidFill>
                <a:latin typeface="Calibri" pitchFamily="34" charset="0"/>
                <a:ea typeface="Times New Roman"/>
                <a:cs typeface="Times New Roman"/>
              </a:rPr>
              <a:t>during </a:t>
            </a:r>
            <a:r>
              <a:rPr sz="2000" b="0" i="0" strike="noStrike" dirty="0">
                <a:solidFill>
                  <a:schemeClr val="tx1"/>
                </a:solidFill>
                <a:latin typeface="Calibri" pitchFamily="34" charset="0"/>
                <a:ea typeface="Times New Roman"/>
                <a:cs typeface="Times New Roman"/>
              </a:rPr>
              <a:t>the opening </a:t>
            </a:r>
            <a:r>
              <a:rPr sz="2000" b="0" i="0" strike="noStrike" dirty="0" smtClean="0">
                <a:solidFill>
                  <a:schemeClr val="tx1"/>
                </a:solidFill>
                <a:latin typeface="Calibri" pitchFamily="34" charset="0"/>
                <a:ea typeface="Times New Roman"/>
                <a:cs typeface="Times New Roman"/>
              </a:rPr>
              <a:t>reception</a:t>
            </a:r>
            <a:r>
              <a:rPr lang="en-US" sz="2000" b="0" i="0" strike="noStrike" dirty="0" smtClean="0">
                <a:solidFill>
                  <a:schemeClr val="tx1"/>
                </a:solidFill>
                <a:latin typeface="Calibri" pitchFamily="34" charset="0"/>
                <a:ea typeface="Times New Roman"/>
                <a:cs typeface="Times New Roman"/>
              </a:rPr>
              <a:t> (17.00)</a:t>
            </a:r>
          </a:p>
          <a:p>
            <a:pPr>
              <a:defRPr/>
            </a:pPr>
            <a:endParaRPr sz="2000" b="0" i="0" strike="noStrike" dirty="0">
              <a:solidFill>
                <a:schemeClr val="tx1"/>
              </a:solidFill>
              <a:latin typeface="Calibri" pitchFamily="34" charset="0"/>
              <a:ea typeface="Times New Roman"/>
              <a:cs typeface="Times New Roman"/>
            </a:endParaRPr>
          </a:p>
          <a:p>
            <a:pPr>
              <a:defRPr/>
            </a:pPr>
            <a:r>
              <a:rPr sz="2000" b="0" i="0" strike="noStrike" dirty="0" err="1" smtClean="0">
                <a:solidFill>
                  <a:schemeClr val="tx1"/>
                </a:solidFill>
                <a:latin typeface="Calibri" pitchFamily="34" charset="0"/>
                <a:ea typeface="Times New Roman"/>
                <a:cs typeface="Times New Roman"/>
              </a:rPr>
              <a:t>WiF</a:t>
            </a:r>
            <a:r>
              <a:rPr lang="en-US" sz="2000" b="0" i="0" strike="noStrike" dirty="0" err="1" smtClean="0">
                <a:solidFill>
                  <a:schemeClr val="tx1"/>
                </a:solidFill>
                <a:latin typeface="Calibri" pitchFamily="34" charset="0"/>
                <a:ea typeface="Times New Roman"/>
                <a:cs typeface="Times New Roman"/>
              </a:rPr>
              <a:t>i</a:t>
            </a:r>
            <a:r>
              <a:rPr sz="2000" b="0" i="0" strike="noStrike" dirty="0" smtClean="0">
                <a:solidFill>
                  <a:schemeClr val="tx1"/>
                </a:solidFill>
                <a:latin typeface="Calibri" pitchFamily="34" charset="0"/>
                <a:ea typeface="Times New Roman"/>
                <a:cs typeface="Times New Roman"/>
              </a:rPr>
              <a:t> </a:t>
            </a:r>
            <a:r>
              <a:rPr lang="en-US" sz="2000" b="0" i="0" strike="noStrike" dirty="0" smtClean="0">
                <a:solidFill>
                  <a:schemeClr val="tx1"/>
                </a:solidFill>
                <a:latin typeface="Calibri" pitchFamily="34" charset="0"/>
                <a:ea typeface="Times New Roman"/>
                <a:cs typeface="Times New Roman"/>
              </a:rPr>
              <a:t>OK </a:t>
            </a:r>
            <a:r>
              <a:rPr sz="2000" b="0" i="0" strike="noStrike" dirty="0" smtClean="0">
                <a:solidFill>
                  <a:schemeClr val="tx1"/>
                </a:solidFill>
                <a:latin typeface="Calibri" pitchFamily="34" charset="0"/>
                <a:ea typeface="Times New Roman"/>
                <a:cs typeface="Times New Roman"/>
              </a:rPr>
              <a:t>in </a:t>
            </a:r>
            <a:r>
              <a:rPr sz="2000" b="0" i="0" strike="noStrike" dirty="0">
                <a:solidFill>
                  <a:schemeClr val="tx1"/>
                </a:solidFill>
                <a:latin typeface="Calibri" pitchFamily="34" charset="0"/>
                <a:ea typeface="Times New Roman"/>
                <a:cs typeface="Times New Roman"/>
              </a:rPr>
              <a:t>the evening</a:t>
            </a:r>
          </a:p>
        </p:txBody>
      </p:sp>
    </p:spTree>
    <p:extLst>
      <p:ext uri="{BB962C8B-B14F-4D97-AF65-F5344CB8AC3E}">
        <p14:creationId xmlns:p14="http://schemas.microsoft.com/office/powerpoint/2010/main" val="3582973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4091" y="189373"/>
            <a:ext cx="11238572" cy="1026613"/>
          </a:xfrm>
          <a:prstGeom prst="rect">
            <a:avLst/>
          </a:prstGeom>
        </p:spPr>
        <p:txBody>
          <a:bodyPr vert="horz" lIns="91440" tIns="45720" rIns="91440" bIns="45720" rtlCol="0" anchor="ctr">
            <a:normAutofit/>
          </a:bodyPr>
          <a:lstStyle/>
          <a:p>
            <a:pPr>
              <a:lnSpc>
                <a:spcPct val="90000"/>
              </a:lnSpc>
              <a:spcBef>
                <a:spcPct val="0"/>
              </a:spcBef>
              <a:defRPr/>
            </a:pPr>
            <a:r>
              <a:rPr lang="en-US" sz="3100" b="1" dirty="0">
                <a:solidFill>
                  <a:schemeClr val="accent1">
                    <a:lumMod val="50000"/>
                  </a:schemeClr>
                </a:solidFill>
                <a:ea typeface="TImes New Roman"/>
                <a:cs typeface="TImes New Roman"/>
              </a:rPr>
              <a:t>Feedback from TNC19 &amp; 6th SIG-PMV Meeting Audience</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7" name="Content Placeholder 2"/>
          <p:cNvSpPr>
            <a:spLocks noGrp="1"/>
          </p:cNvSpPr>
          <p:nvPr>
            <p:ph idx="1"/>
          </p:nvPr>
        </p:nvSpPr>
        <p:spPr bwMode="auto">
          <a:xfrm>
            <a:off x="452438" y="786499"/>
            <a:ext cx="10055542" cy="5154653"/>
          </a:xfrm>
        </p:spPr>
        <p:txBody>
          <a:bodyPr>
            <a:noAutofit/>
          </a:bodyPr>
          <a:lstStyle/>
          <a:p>
            <a:pPr algn="just">
              <a:defRPr/>
            </a:pPr>
            <a:r>
              <a:rPr lang="en-US" sz="2000" dirty="0" smtClean="0">
                <a:solidFill>
                  <a:schemeClr val="tx1"/>
                </a:solidFill>
                <a:ea typeface="Times New Roman"/>
                <a:cs typeface="Times New Roman"/>
              </a:rPr>
              <a:t>Probing period of deterministic measurements should be decreased. In TNC19 pilot it was 20 minutes.</a:t>
            </a:r>
          </a:p>
          <a:p>
            <a:pPr algn="just">
              <a:defRPr/>
            </a:pPr>
            <a:endParaRPr lang="en-US" sz="2000" dirty="0">
              <a:solidFill>
                <a:schemeClr val="tx1"/>
              </a:solidFill>
              <a:ea typeface="Times New Roman"/>
              <a:cs typeface="Times New Roman"/>
            </a:endParaRPr>
          </a:p>
          <a:p>
            <a:pPr algn="just">
              <a:defRPr/>
            </a:pPr>
            <a:r>
              <a:rPr lang="en-US" sz="2000" dirty="0">
                <a:solidFill>
                  <a:schemeClr val="tx1"/>
                </a:solidFill>
                <a:ea typeface="Times New Roman"/>
                <a:cs typeface="Times New Roman"/>
              </a:rPr>
              <a:t>Charts demonstrating more than a single line, e.g. three lines corresponding to the measurements of all the available test tools, obstruct the audience from reaching quick and useful conclusions</a:t>
            </a:r>
            <a:r>
              <a:rPr lang="en-US" sz="2000" dirty="0" smtClean="0">
                <a:solidFill>
                  <a:schemeClr val="tx1"/>
                </a:solidFill>
                <a:ea typeface="Times New Roman"/>
                <a:cs typeface="Times New Roman"/>
              </a:rPr>
              <a:t>.</a:t>
            </a:r>
          </a:p>
          <a:p>
            <a:pPr algn="just">
              <a:defRPr/>
            </a:pPr>
            <a:endParaRPr lang="en-US" sz="2000" dirty="0" smtClean="0">
              <a:solidFill>
                <a:schemeClr val="tx1"/>
              </a:solidFill>
              <a:ea typeface="Times New Roman"/>
              <a:cs typeface="Times New Roman"/>
            </a:endParaRPr>
          </a:p>
          <a:p>
            <a:pPr algn="just">
              <a:defRPr/>
            </a:pPr>
            <a:r>
              <a:rPr lang="en-US" sz="2000" dirty="0" err="1" smtClean="0">
                <a:solidFill>
                  <a:schemeClr val="tx1"/>
                </a:solidFill>
                <a:ea typeface="Times New Roman"/>
                <a:cs typeface="Times New Roman"/>
              </a:rPr>
              <a:t>WiFiMon</a:t>
            </a:r>
            <a:r>
              <a:rPr lang="en-US" sz="2000" dirty="0" smtClean="0">
                <a:solidFill>
                  <a:schemeClr val="tx1"/>
                </a:solidFill>
                <a:ea typeface="Times New Roman"/>
                <a:cs typeface="Times New Roman"/>
              </a:rPr>
              <a:t> dashboard should become GDPR compliant. </a:t>
            </a:r>
            <a:endParaRPr lang="en-US" sz="2000" dirty="0">
              <a:solidFill>
                <a:schemeClr val="tx1"/>
              </a:solidFill>
              <a:ea typeface="Times New Roman"/>
              <a:cs typeface="Times New Roman"/>
            </a:endParaRPr>
          </a:p>
          <a:p>
            <a:pPr algn="just">
              <a:defRPr/>
            </a:pPr>
            <a:endParaRPr lang="en-US" sz="2000" dirty="0">
              <a:solidFill>
                <a:schemeClr val="tx1"/>
              </a:solidFill>
              <a:ea typeface="Times New Roman"/>
              <a:cs typeface="Times New Roman"/>
            </a:endParaRPr>
          </a:p>
          <a:p>
            <a:pPr algn="just">
              <a:defRPr/>
            </a:pPr>
            <a:r>
              <a:rPr lang="en-US" sz="2000" dirty="0" smtClean="0">
                <a:solidFill>
                  <a:schemeClr val="tx1"/>
                </a:solidFill>
                <a:ea typeface="Times New Roman"/>
                <a:cs typeface="Times New Roman"/>
              </a:rPr>
              <a:t>Work needs to be done on RADIUS logs privacy.</a:t>
            </a:r>
          </a:p>
          <a:p>
            <a:pPr algn="just">
              <a:defRPr/>
            </a:pPr>
            <a:endParaRPr lang="en-US" sz="2000" dirty="0" smtClean="0">
              <a:solidFill>
                <a:schemeClr val="tx1"/>
              </a:solidFill>
              <a:ea typeface="Times New Roman"/>
              <a:cs typeface="Times New Roman"/>
            </a:endParaRPr>
          </a:p>
          <a:p>
            <a:pPr algn="just">
              <a:defRPr/>
            </a:pPr>
            <a:r>
              <a:rPr lang="en-US" sz="2000" dirty="0" err="1" smtClean="0">
                <a:solidFill>
                  <a:schemeClr val="tx1"/>
                </a:solidFill>
                <a:ea typeface="Times New Roman"/>
                <a:cs typeface="Times New Roman"/>
              </a:rPr>
              <a:t>WiFiMon</a:t>
            </a:r>
            <a:r>
              <a:rPr lang="en-US" sz="2000" dirty="0" smtClean="0">
                <a:solidFill>
                  <a:schemeClr val="tx1"/>
                </a:solidFill>
                <a:ea typeface="Times New Roman"/>
                <a:cs typeface="Times New Roman"/>
              </a:rPr>
              <a:t> </a:t>
            </a:r>
            <a:r>
              <a:rPr lang="en-US" sz="2000" dirty="0" smtClean="0">
                <a:solidFill>
                  <a:schemeClr val="tx1"/>
                </a:solidFill>
                <a:ea typeface="Times New Roman"/>
                <a:cs typeface="Times New Roman"/>
              </a:rPr>
              <a:t>Analysis Server &amp; </a:t>
            </a:r>
            <a:r>
              <a:rPr lang="en-US" sz="2000" dirty="0" err="1" smtClean="0">
                <a:solidFill>
                  <a:schemeClr val="tx1"/>
                </a:solidFill>
                <a:ea typeface="Times New Roman"/>
                <a:cs typeface="Times New Roman"/>
              </a:rPr>
              <a:t>WiFiMon</a:t>
            </a:r>
            <a:r>
              <a:rPr lang="en-US" sz="2000" dirty="0" smtClean="0">
                <a:solidFill>
                  <a:schemeClr val="tx1"/>
                </a:solidFill>
                <a:ea typeface="Times New Roman"/>
                <a:cs typeface="Times New Roman"/>
              </a:rPr>
              <a:t> Test </a:t>
            </a:r>
            <a:r>
              <a:rPr lang="en-US" sz="2000" dirty="0" smtClean="0">
                <a:solidFill>
                  <a:schemeClr val="tx1"/>
                </a:solidFill>
                <a:ea typeface="Times New Roman"/>
                <a:cs typeface="Times New Roman"/>
              </a:rPr>
              <a:t>Server installation should be automated.</a:t>
            </a:r>
          </a:p>
          <a:p>
            <a:pPr algn="just">
              <a:defRPr/>
            </a:pPr>
            <a:endParaRPr lang="en-US" sz="2000" dirty="0" smtClean="0">
              <a:solidFill>
                <a:schemeClr val="tx1"/>
              </a:solidFill>
              <a:ea typeface="Times New Roman"/>
              <a:cs typeface="Times New Roman"/>
            </a:endParaRPr>
          </a:p>
          <a:p>
            <a:pPr algn="just">
              <a:defRPr/>
            </a:pPr>
            <a:r>
              <a:rPr lang="en-US" sz="2000" dirty="0" smtClean="0">
                <a:solidFill>
                  <a:schemeClr val="tx1"/>
                </a:solidFill>
                <a:ea typeface="Times New Roman"/>
                <a:cs typeface="Times New Roman"/>
              </a:rPr>
              <a:t>Additional information should be extracted from Hardware Probes, e.g. signal strength to detect Internet connection problems.</a:t>
            </a:r>
          </a:p>
          <a:p>
            <a:pPr algn="just">
              <a:defRPr/>
            </a:pPr>
            <a:endParaRPr sz="2000" b="0" i="0" strike="noStrike" dirty="0">
              <a:solidFill>
                <a:schemeClr val="tx1"/>
              </a:solidFill>
              <a:ea typeface="Times New Roman"/>
              <a:cs typeface="Times New Roman"/>
            </a:endParaRPr>
          </a:p>
        </p:txBody>
      </p:sp>
    </p:spTree>
    <p:extLst>
      <p:ext uri="{BB962C8B-B14F-4D97-AF65-F5344CB8AC3E}">
        <p14:creationId xmlns:p14="http://schemas.microsoft.com/office/powerpoint/2010/main" val="757035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511810" y="436780"/>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smtClean="0">
                <a:solidFill>
                  <a:schemeClr val="accent1">
                    <a:lumMod val="50000"/>
                  </a:schemeClr>
                </a:solidFill>
                <a:ea typeface="TImes New Roman"/>
                <a:cs typeface="TImes New Roman"/>
              </a:rPr>
              <a:t>Software Revisions</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7" name="Content Placeholder 2"/>
          <p:cNvSpPr>
            <a:spLocks noGrp="1"/>
          </p:cNvSpPr>
          <p:nvPr>
            <p:ph idx="1"/>
          </p:nvPr>
        </p:nvSpPr>
        <p:spPr bwMode="auto">
          <a:xfrm>
            <a:off x="452438" y="786499"/>
            <a:ext cx="10055542" cy="5154653"/>
          </a:xfrm>
        </p:spPr>
        <p:txBody>
          <a:bodyPr>
            <a:noAutofit/>
          </a:bodyPr>
          <a:lstStyle/>
          <a:p>
            <a:pPr algn="just">
              <a:defRPr/>
            </a:pPr>
            <a:endParaRPr lang="en-US" sz="2000" dirty="0" smtClean="0">
              <a:solidFill>
                <a:schemeClr val="tx1"/>
              </a:solidFill>
              <a:latin typeface="Times New Roman"/>
              <a:ea typeface="Times New Roman"/>
              <a:cs typeface="Times New Roman"/>
            </a:endParaRPr>
          </a:p>
          <a:p>
            <a:pPr algn="just">
              <a:defRPr/>
            </a:pPr>
            <a:endParaRPr sz="2000" b="0" i="0" strike="noStrike" dirty="0">
              <a:solidFill>
                <a:schemeClr val="tx1"/>
              </a:solidFill>
              <a:latin typeface="Times New Roman"/>
              <a:ea typeface="Times New Roman"/>
              <a:cs typeface="Times New Roman"/>
            </a:endParaRPr>
          </a:p>
        </p:txBody>
      </p:sp>
      <p:sp>
        <p:nvSpPr>
          <p:cNvPr id="8" name="Content Placeholder 2"/>
          <p:cNvSpPr txBox="1">
            <a:spLocks/>
          </p:cNvSpPr>
          <p:nvPr/>
        </p:nvSpPr>
        <p:spPr bwMode="auto">
          <a:xfrm>
            <a:off x="604838" y="1746619"/>
            <a:ext cx="7891462" cy="24443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pPr>
            <a:r>
              <a:rPr lang="en-US" sz="2200" dirty="0" smtClean="0">
                <a:solidFill>
                  <a:schemeClr val="tx1"/>
                </a:solidFill>
                <a:ea typeface="Times New Roman"/>
                <a:cs typeface="Times New Roman"/>
              </a:rPr>
              <a:t>Migration from the soon to be deprecated Elasticsearch Transport Client to the novel Java High Level REST Client.</a:t>
            </a:r>
          </a:p>
          <a:p>
            <a:pPr algn="just">
              <a:defRPr/>
            </a:pPr>
            <a:endParaRPr lang="en-US" sz="2200" dirty="0" smtClean="0">
              <a:solidFill>
                <a:schemeClr val="tx1"/>
              </a:solidFill>
              <a:ea typeface="Times New Roman"/>
              <a:cs typeface="Times New Roman"/>
            </a:endParaRPr>
          </a:p>
          <a:p>
            <a:pPr algn="just">
              <a:defRPr/>
            </a:pPr>
            <a:endParaRPr lang="en-US" sz="2200" dirty="0">
              <a:solidFill>
                <a:schemeClr val="tx1"/>
              </a:solidFill>
              <a:ea typeface="Times New Roman"/>
              <a:cs typeface="Times New Roman"/>
            </a:endParaRPr>
          </a:p>
          <a:p>
            <a:pPr algn="just">
              <a:defRPr/>
            </a:pPr>
            <a:r>
              <a:rPr lang="en-US" sz="2200" dirty="0" smtClean="0">
                <a:solidFill>
                  <a:schemeClr val="tx1"/>
                </a:solidFill>
                <a:ea typeface="Times New Roman"/>
                <a:cs typeface="Times New Roman"/>
              </a:rPr>
              <a:t>Migration from Spring Boot 1.4.2. version to Spring Boot 2.1.2 version.</a:t>
            </a:r>
          </a:p>
          <a:p>
            <a:pPr algn="just">
              <a:defRPr/>
            </a:pPr>
            <a:endParaRPr lang="en-US" sz="2200" dirty="0" smtClean="0">
              <a:solidFill>
                <a:schemeClr val="tx1"/>
              </a:solidFill>
              <a:ea typeface="Times New Roman"/>
              <a:cs typeface="Times New Roman"/>
            </a:endParaRPr>
          </a:p>
          <a:p>
            <a:pPr algn="just">
              <a:defRPr/>
            </a:pPr>
            <a:endParaRPr lang="en-US" sz="2200" dirty="0">
              <a:solidFill>
                <a:schemeClr val="tx1"/>
              </a:solidFill>
              <a:ea typeface="Times New Roman"/>
              <a:cs typeface="Times New Roman"/>
            </a:endParaRPr>
          </a:p>
          <a:p>
            <a:pPr algn="just">
              <a:defRPr/>
            </a:pPr>
            <a:r>
              <a:rPr lang="en-US" sz="2200" dirty="0" smtClean="0">
                <a:solidFill>
                  <a:schemeClr val="tx1"/>
                </a:solidFill>
                <a:ea typeface="Times New Roman"/>
                <a:cs typeface="Times New Roman"/>
              </a:rPr>
              <a:t>Migration from ELK stack version 5.6.2 to version 6.8.3</a:t>
            </a:r>
            <a:endParaRPr lang="en-US" sz="2200" dirty="0">
              <a:solidFill>
                <a:schemeClr val="tx1"/>
              </a:solidFill>
              <a:ea typeface="Times New Roman"/>
              <a:cs typeface="Times New Roman"/>
            </a:endParaRPr>
          </a:p>
        </p:txBody>
      </p:sp>
    </p:spTree>
    <p:extLst>
      <p:ext uri="{BB962C8B-B14F-4D97-AF65-F5344CB8AC3E}">
        <p14:creationId xmlns:p14="http://schemas.microsoft.com/office/powerpoint/2010/main" val="19690935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04006" y="520600"/>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a:solidFill>
                  <a:schemeClr val="accent1">
                    <a:lumMod val="50000"/>
                  </a:schemeClr>
                </a:solidFill>
                <a:ea typeface="TImes New Roman"/>
                <a:cs typeface="TImes New Roman"/>
              </a:rPr>
              <a:t>Feedback Integration – </a:t>
            </a:r>
            <a:r>
              <a:rPr lang="en-US" sz="3100" b="1" dirty="0" smtClean="0">
                <a:solidFill>
                  <a:schemeClr val="accent1">
                    <a:lumMod val="50000"/>
                  </a:schemeClr>
                </a:solidFill>
                <a:ea typeface="TImes New Roman"/>
                <a:cs typeface="TImes New Roman"/>
              </a:rPr>
              <a:t>Frequent Probing Periods</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2" name="Content Placeholder 2"/>
          <p:cNvSpPr>
            <a:spLocks noGrp="1"/>
          </p:cNvSpPr>
          <p:nvPr>
            <p:ph idx="1"/>
          </p:nvPr>
        </p:nvSpPr>
        <p:spPr bwMode="auto">
          <a:xfrm>
            <a:off x="2151698" y="3764253"/>
            <a:ext cx="9974580" cy="899187"/>
          </a:xfrm>
        </p:spPr>
        <p:txBody>
          <a:bodyPr>
            <a:noAutofit/>
          </a:bodyPr>
          <a:lstStyle/>
          <a:p>
            <a:pPr marL="0" indent="0" algn="just">
              <a:buNone/>
              <a:defRPr/>
            </a:pPr>
            <a:r>
              <a:rPr lang="en-US" sz="2000" b="1" dirty="0" smtClean="0">
                <a:solidFill>
                  <a:schemeClr val="tx1"/>
                </a:solidFill>
                <a:latin typeface="Calibri" pitchFamily="34" charset="0"/>
                <a:ea typeface="Times New Roman"/>
                <a:cs typeface="Times New Roman"/>
              </a:rPr>
              <a:t>Each test tool performs a measurement every 5 minutes.</a:t>
            </a:r>
            <a:endParaRPr lang="en-US" sz="2000" b="1" i="0" strike="noStrike" dirty="0" smtClean="0">
              <a:solidFill>
                <a:schemeClr val="tx1"/>
              </a:solidFill>
              <a:latin typeface="Calibri" pitchFamily="34" charset="0"/>
              <a:ea typeface="Times New Roman"/>
              <a:cs typeface="Times New Roman"/>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44170" y="1963964"/>
            <a:ext cx="10796726" cy="1061175"/>
          </a:xfrm>
          <a:prstGeom prst="rect">
            <a:avLst/>
          </a:prstGeom>
        </p:spPr>
      </p:pic>
    </p:spTree>
    <p:extLst>
      <p:ext uri="{BB962C8B-B14F-4D97-AF65-F5344CB8AC3E}">
        <p14:creationId xmlns:p14="http://schemas.microsoft.com/office/powerpoint/2010/main" val="3826574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7812" y="406597"/>
            <a:ext cx="9894723" cy="474000"/>
          </a:xfrm>
        </p:spPr>
        <p:txBody>
          <a:bodyPr>
            <a:noAutofit/>
          </a:bodyPr>
          <a:lstStyle/>
          <a:p>
            <a:r>
              <a:rPr lang="en-GB" sz="3600" dirty="0" smtClean="0">
                <a:latin typeface="Calibri" pitchFamily="34" charset="0"/>
                <a:cs typeface="Times New Roman" pitchFamily="18" charset="0"/>
              </a:rPr>
              <a:t>Presentation Outline</a:t>
            </a:r>
            <a:endParaRPr lang="en-GB" sz="3600" dirty="0">
              <a:latin typeface="Calibri" pitchFamily="34" charset="0"/>
              <a:cs typeface="Times New Roman" pitchFamily="18" charset="0"/>
            </a:endParaRPr>
          </a:p>
        </p:txBody>
      </p:sp>
      <p:sp>
        <p:nvSpPr>
          <p:cNvPr id="2" name="Content Placeholder 1"/>
          <p:cNvSpPr>
            <a:spLocks noGrp="1"/>
          </p:cNvSpPr>
          <p:nvPr>
            <p:ph idx="1"/>
          </p:nvPr>
        </p:nvSpPr>
        <p:spPr>
          <a:xfrm>
            <a:off x="690378" y="1404503"/>
            <a:ext cx="9528175" cy="5100571"/>
          </a:xfrm>
        </p:spPr>
        <p:txBody>
          <a:bodyPr>
            <a:normAutofit/>
          </a:bodyPr>
          <a:lstStyle/>
          <a:p>
            <a:pPr lvl="0">
              <a:lnSpc>
                <a:spcPct val="120000"/>
              </a:lnSpc>
            </a:pPr>
            <a:r>
              <a:rPr lang="en-GB" sz="2400" dirty="0" err="1" smtClean="0">
                <a:solidFill>
                  <a:schemeClr val="tx1"/>
                </a:solidFill>
                <a:latin typeface="Calibri" pitchFamily="34" charset="0"/>
                <a:cs typeface="Times New Roman" pitchFamily="18" charset="0"/>
              </a:rPr>
              <a:t>WiFiMon</a:t>
            </a:r>
            <a:r>
              <a:rPr lang="en-GB" sz="2400" dirty="0" smtClean="0">
                <a:solidFill>
                  <a:schemeClr val="tx1"/>
                </a:solidFill>
                <a:latin typeface="Calibri" pitchFamily="34" charset="0"/>
                <a:cs typeface="Times New Roman" pitchFamily="18" charset="0"/>
              </a:rPr>
              <a:t>: Introduction &amp; Problem Statement</a:t>
            </a:r>
          </a:p>
          <a:p>
            <a:pPr lvl="0">
              <a:lnSpc>
                <a:spcPct val="120000"/>
              </a:lnSpc>
            </a:pPr>
            <a:r>
              <a:rPr lang="en-GB" sz="2400" dirty="0" err="1" smtClean="0">
                <a:solidFill>
                  <a:schemeClr val="tx1"/>
                </a:solidFill>
                <a:latin typeface="Calibri" pitchFamily="34" charset="0"/>
                <a:cs typeface="Times New Roman" pitchFamily="18" charset="0"/>
              </a:rPr>
              <a:t>WiFiMon</a:t>
            </a:r>
            <a:r>
              <a:rPr lang="en-GB" sz="2400" dirty="0" smtClean="0">
                <a:solidFill>
                  <a:schemeClr val="tx1"/>
                </a:solidFill>
                <a:latin typeface="Calibri" pitchFamily="34" charset="0"/>
                <a:cs typeface="Times New Roman" pitchFamily="18" charset="0"/>
              </a:rPr>
              <a:t>: Data </a:t>
            </a:r>
            <a:r>
              <a:rPr lang="en-GB" sz="2400" dirty="0" smtClean="0">
                <a:solidFill>
                  <a:schemeClr val="tx1"/>
                </a:solidFill>
                <a:latin typeface="Calibri" pitchFamily="34" charset="0"/>
                <a:cs typeface="Times New Roman" pitchFamily="18" charset="0"/>
              </a:rPr>
              <a:t>Flow &amp; Overall Architecture</a:t>
            </a:r>
            <a:endParaRPr lang="en-GB" sz="2400" dirty="0" smtClean="0">
              <a:solidFill>
                <a:schemeClr val="tx1"/>
              </a:solidFill>
              <a:latin typeface="Calibri" pitchFamily="34" charset="0"/>
              <a:cs typeface="Times New Roman" pitchFamily="18" charset="0"/>
            </a:endParaRPr>
          </a:p>
          <a:p>
            <a:pPr lvl="0">
              <a:lnSpc>
                <a:spcPct val="120000"/>
              </a:lnSpc>
            </a:pPr>
            <a:r>
              <a:rPr lang="en-GB" sz="2400" dirty="0" smtClean="0">
                <a:solidFill>
                  <a:schemeClr val="tx1"/>
                </a:solidFill>
                <a:latin typeface="Calibri" pitchFamily="34" charset="0"/>
                <a:cs typeface="Times New Roman" pitchFamily="18" charset="0"/>
              </a:rPr>
              <a:t>Data Collection Technology: </a:t>
            </a:r>
            <a:r>
              <a:rPr lang="en-GB" sz="2400" dirty="0" err="1" smtClean="0">
                <a:solidFill>
                  <a:schemeClr val="tx1"/>
                </a:solidFill>
                <a:latin typeface="Calibri" pitchFamily="34" charset="0"/>
                <a:cs typeface="Times New Roman" pitchFamily="18" charset="0"/>
              </a:rPr>
              <a:t>Crowdsourced</a:t>
            </a:r>
            <a:r>
              <a:rPr lang="en-GB" sz="2400" dirty="0" smtClean="0">
                <a:solidFill>
                  <a:schemeClr val="tx1"/>
                </a:solidFill>
                <a:latin typeface="Calibri" pitchFamily="34" charset="0"/>
                <a:cs typeface="Times New Roman" pitchFamily="18" charset="0"/>
              </a:rPr>
              <a:t> &amp; HW Probe Measurements</a:t>
            </a:r>
            <a:endParaRPr lang="en-GB" sz="2400" dirty="0">
              <a:solidFill>
                <a:schemeClr val="tx1"/>
              </a:solidFill>
              <a:latin typeface="Calibri" pitchFamily="34" charset="0"/>
              <a:cs typeface="Times New Roman" pitchFamily="18" charset="0"/>
            </a:endParaRPr>
          </a:p>
          <a:p>
            <a:pPr lvl="0">
              <a:lnSpc>
                <a:spcPct val="120000"/>
              </a:lnSpc>
            </a:pPr>
            <a:r>
              <a:rPr lang="en-GB" sz="2400" dirty="0" smtClean="0">
                <a:solidFill>
                  <a:schemeClr val="tx1"/>
                </a:solidFill>
                <a:latin typeface="Calibri" pitchFamily="34" charset="0"/>
                <a:cs typeface="Times New Roman" pitchFamily="18" charset="0"/>
              </a:rPr>
              <a:t>TNC19 Pilot &amp; Indicative Results</a:t>
            </a:r>
          </a:p>
          <a:p>
            <a:pPr lvl="0">
              <a:lnSpc>
                <a:spcPct val="120000"/>
              </a:lnSpc>
            </a:pPr>
            <a:r>
              <a:rPr lang="en-GB" sz="2400" dirty="0" smtClean="0">
                <a:solidFill>
                  <a:schemeClr val="tx1"/>
                </a:solidFill>
                <a:latin typeface="Calibri" pitchFamily="34" charset="0"/>
                <a:cs typeface="Times New Roman" pitchFamily="18" charset="0"/>
              </a:rPr>
              <a:t>Feedback from TNC19 &amp; 6</a:t>
            </a:r>
            <a:r>
              <a:rPr lang="en-GB" sz="2400" baseline="30000" dirty="0" smtClean="0">
                <a:solidFill>
                  <a:schemeClr val="tx1"/>
                </a:solidFill>
                <a:latin typeface="Calibri" pitchFamily="34" charset="0"/>
                <a:cs typeface="Times New Roman" pitchFamily="18" charset="0"/>
              </a:rPr>
              <a:t>th</a:t>
            </a:r>
            <a:r>
              <a:rPr lang="en-GB" sz="2400" dirty="0" smtClean="0">
                <a:solidFill>
                  <a:schemeClr val="tx1"/>
                </a:solidFill>
                <a:latin typeface="Calibri" pitchFamily="34" charset="0"/>
                <a:cs typeface="Times New Roman" pitchFamily="18" charset="0"/>
              </a:rPr>
              <a:t> SIG-PMV Meeting Audience</a:t>
            </a:r>
          </a:p>
          <a:p>
            <a:pPr lvl="0">
              <a:lnSpc>
                <a:spcPct val="120000"/>
              </a:lnSpc>
            </a:pPr>
            <a:r>
              <a:rPr lang="en-GB" sz="2400" dirty="0" smtClean="0">
                <a:solidFill>
                  <a:schemeClr val="tx1"/>
                </a:solidFill>
                <a:latin typeface="Calibri" pitchFamily="34" charset="0"/>
                <a:cs typeface="Times New Roman" pitchFamily="18" charset="0"/>
              </a:rPr>
              <a:t>Revision &amp; Changes in </a:t>
            </a:r>
            <a:r>
              <a:rPr lang="en-GB" sz="2400" dirty="0" err="1" smtClean="0">
                <a:solidFill>
                  <a:schemeClr val="tx1"/>
                </a:solidFill>
                <a:latin typeface="Calibri" pitchFamily="34" charset="0"/>
                <a:cs typeface="Times New Roman" pitchFamily="18" charset="0"/>
              </a:rPr>
              <a:t>WiFiMon</a:t>
            </a:r>
            <a:r>
              <a:rPr lang="en-GB" sz="2400" dirty="0" smtClean="0">
                <a:solidFill>
                  <a:schemeClr val="tx1"/>
                </a:solidFill>
                <a:latin typeface="Calibri" pitchFamily="34" charset="0"/>
                <a:cs typeface="Times New Roman" pitchFamily="18" charset="0"/>
              </a:rPr>
              <a:t> – Feedback Integration</a:t>
            </a:r>
            <a:endParaRPr lang="en-GB" sz="2400" dirty="0">
              <a:solidFill>
                <a:schemeClr val="tx1"/>
              </a:solidFill>
              <a:latin typeface="Calibri" pitchFamily="34" charset="0"/>
              <a:cs typeface="Times New Roman" pitchFamily="18" charset="0"/>
            </a:endParaRPr>
          </a:p>
          <a:p>
            <a:pPr lvl="0">
              <a:lnSpc>
                <a:spcPct val="120000"/>
              </a:lnSpc>
            </a:pPr>
            <a:r>
              <a:rPr lang="en-GB" sz="2400" dirty="0" smtClean="0">
                <a:solidFill>
                  <a:schemeClr val="tx1"/>
                </a:solidFill>
                <a:latin typeface="Calibri" pitchFamily="34" charset="0"/>
                <a:cs typeface="Times New Roman" pitchFamily="18" charset="0"/>
              </a:rPr>
              <a:t>Future </a:t>
            </a:r>
            <a:r>
              <a:rPr lang="en-GB" sz="2400" dirty="0">
                <a:solidFill>
                  <a:schemeClr val="tx1"/>
                </a:solidFill>
                <a:latin typeface="Calibri" pitchFamily="34" charset="0"/>
                <a:cs typeface="Times New Roman" pitchFamily="18" charset="0"/>
              </a:rPr>
              <a:t>Work </a:t>
            </a:r>
          </a:p>
          <a:p>
            <a:pPr marL="0" indent="0" algn="ctr">
              <a:buNone/>
            </a:pPr>
            <a:endParaRPr lang="en-GB" sz="1900" dirty="0"/>
          </a:p>
          <a:p>
            <a:pPr marL="0" indent="0" algn="ctr">
              <a:buNone/>
            </a:pPr>
            <a:endParaRPr lang="en-GB" sz="1900" dirty="0"/>
          </a:p>
        </p:txBody>
      </p:sp>
    </p:spTree>
    <p:extLst>
      <p:ext uri="{BB962C8B-B14F-4D97-AF65-F5344CB8AC3E}">
        <p14:creationId xmlns:p14="http://schemas.microsoft.com/office/powerpoint/2010/main" val="4175841842"/>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06070" y="32920"/>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a:solidFill>
                  <a:schemeClr val="accent1">
                    <a:lumMod val="50000"/>
                  </a:schemeClr>
                </a:solidFill>
                <a:ea typeface="TImes New Roman"/>
                <a:cs typeface="TImes New Roman"/>
              </a:rPr>
              <a:t>Feedback Integration – HW </a:t>
            </a:r>
            <a:r>
              <a:rPr lang="en-US" sz="3100" b="1" dirty="0" smtClean="0">
                <a:solidFill>
                  <a:schemeClr val="accent1">
                    <a:lumMod val="50000"/>
                  </a:schemeClr>
                </a:solidFill>
                <a:ea typeface="TImes New Roman"/>
                <a:cs typeface="TImes New Roman"/>
              </a:rPr>
              <a:t>Probes Visualization </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2" name="Content Placeholder 2"/>
          <p:cNvSpPr>
            <a:spLocks noGrp="1"/>
          </p:cNvSpPr>
          <p:nvPr>
            <p:ph idx="1"/>
          </p:nvPr>
        </p:nvSpPr>
        <p:spPr bwMode="auto">
          <a:xfrm>
            <a:off x="551498" y="5044413"/>
            <a:ext cx="9974580" cy="899187"/>
          </a:xfrm>
        </p:spPr>
        <p:txBody>
          <a:bodyPr>
            <a:noAutofit/>
          </a:bodyPr>
          <a:lstStyle/>
          <a:p>
            <a:pPr algn="just">
              <a:defRPr/>
            </a:pPr>
            <a:r>
              <a:rPr lang="en-US" sz="2000" b="0" i="0" strike="noStrike" dirty="0" smtClean="0">
                <a:solidFill>
                  <a:schemeClr val="tx1"/>
                </a:solidFill>
                <a:latin typeface="Calibri" pitchFamily="34" charset="0"/>
                <a:ea typeface="Times New Roman"/>
                <a:cs typeface="Times New Roman"/>
              </a:rPr>
              <a:t>All Hardware Probes in one Tab (up: HW Probe #1, down: HW Probe #2)</a:t>
            </a:r>
          </a:p>
          <a:p>
            <a:pPr algn="just">
              <a:defRPr/>
            </a:pPr>
            <a:r>
              <a:rPr lang="en-US" sz="2000" b="0" i="0" strike="noStrike" dirty="0" smtClean="0">
                <a:solidFill>
                  <a:schemeClr val="tx1"/>
                </a:solidFill>
                <a:latin typeface="Calibri" pitchFamily="34" charset="0"/>
                <a:ea typeface="Times New Roman"/>
                <a:cs typeface="Times New Roman"/>
              </a:rPr>
              <a:t>Left Chart: Average of all test tools</a:t>
            </a:r>
          </a:p>
          <a:p>
            <a:pPr algn="just">
              <a:defRPr/>
            </a:pPr>
            <a:r>
              <a:rPr lang="en-US" sz="2000" dirty="0" smtClean="0">
                <a:solidFill>
                  <a:schemeClr val="tx1"/>
                </a:solidFill>
                <a:latin typeface="Calibri" pitchFamily="34" charset="0"/>
                <a:ea typeface="Times New Roman"/>
                <a:cs typeface="Times New Roman"/>
              </a:rPr>
              <a:t>Right Chart: Measurements from each test tool (</a:t>
            </a:r>
            <a:r>
              <a:rPr lang="en-US" sz="2000" dirty="0" err="1" smtClean="0">
                <a:solidFill>
                  <a:schemeClr val="tx1"/>
                </a:solidFill>
                <a:latin typeface="Calibri" pitchFamily="34" charset="0"/>
                <a:ea typeface="Times New Roman"/>
                <a:cs typeface="Times New Roman"/>
              </a:rPr>
              <a:t>Nettest</a:t>
            </a:r>
            <a:r>
              <a:rPr lang="en-US" sz="2000" dirty="0" smtClean="0">
                <a:solidFill>
                  <a:schemeClr val="tx1"/>
                </a:solidFill>
                <a:latin typeface="Calibri" pitchFamily="34" charset="0"/>
                <a:ea typeface="Times New Roman"/>
                <a:cs typeface="Times New Roman"/>
              </a:rPr>
              <a:t>, Boomerang, </a:t>
            </a:r>
            <a:r>
              <a:rPr lang="en-US" sz="2000" dirty="0" err="1" smtClean="0">
                <a:solidFill>
                  <a:schemeClr val="tx1"/>
                </a:solidFill>
                <a:latin typeface="Calibri" pitchFamily="34" charset="0"/>
                <a:ea typeface="Times New Roman"/>
                <a:cs typeface="Times New Roman"/>
              </a:rPr>
              <a:t>Speedtest</a:t>
            </a:r>
            <a:r>
              <a:rPr lang="en-US" sz="2000" dirty="0" smtClean="0">
                <a:solidFill>
                  <a:schemeClr val="tx1"/>
                </a:solidFill>
                <a:latin typeface="Calibri" pitchFamily="34" charset="0"/>
                <a:ea typeface="Times New Roman"/>
                <a:cs typeface="Times New Roman"/>
              </a:rPr>
              <a:t>)</a:t>
            </a:r>
            <a:endParaRPr lang="en-US" sz="2000" b="0" i="0" strike="noStrike" dirty="0" smtClean="0">
              <a:solidFill>
                <a:schemeClr val="tx1"/>
              </a:solidFill>
              <a:latin typeface="Calibri" pitchFamily="34" charset="0"/>
              <a:ea typeface="Times New Roman"/>
              <a:cs typeface="Times New Roman"/>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439" y="569086"/>
            <a:ext cx="10568676" cy="4419047"/>
          </a:xfrm>
          <a:prstGeom prst="rect">
            <a:avLst/>
          </a:prstGeom>
        </p:spPr>
      </p:pic>
    </p:spTree>
    <p:extLst>
      <p:ext uri="{BB962C8B-B14F-4D97-AF65-F5344CB8AC3E}">
        <p14:creationId xmlns:p14="http://schemas.microsoft.com/office/powerpoint/2010/main" val="9034325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06070" y="32920"/>
            <a:ext cx="11238572" cy="1026613"/>
          </a:xfrm>
          <a:prstGeom prst="rect">
            <a:avLst/>
          </a:prstGeom>
        </p:spPr>
        <p:txBody>
          <a:bodyPr vert="horz" lIns="91440" tIns="45720" rIns="91440" bIns="45720" rtlCol="0" anchor="ctr">
            <a:normAutofit/>
          </a:bodyPr>
          <a:lstStyle/>
          <a:p>
            <a:pPr>
              <a:lnSpc>
                <a:spcPct val="90000"/>
              </a:lnSpc>
              <a:spcBef>
                <a:spcPct val="0"/>
              </a:spcBef>
              <a:defRPr/>
            </a:pPr>
            <a:r>
              <a:rPr lang="en-US" sz="3100" b="1" dirty="0">
                <a:solidFill>
                  <a:schemeClr val="accent1">
                    <a:lumMod val="50000"/>
                  </a:schemeClr>
                </a:solidFill>
                <a:ea typeface="TImes New Roman"/>
                <a:cs typeface="TImes New Roman"/>
              </a:rPr>
              <a:t>Feedback Integration – Subnets Tab (</a:t>
            </a:r>
            <a:r>
              <a:rPr lang="en-US" sz="3100" b="1" dirty="0" smtClean="0">
                <a:solidFill>
                  <a:schemeClr val="accent1">
                    <a:lumMod val="50000"/>
                  </a:schemeClr>
                </a:solidFill>
                <a:ea typeface="TImes New Roman"/>
                <a:cs typeface="TImes New Roman"/>
              </a:rPr>
              <a:t>GDPR Compliance)</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9180" y="556260"/>
            <a:ext cx="9098280" cy="4346625"/>
          </a:xfrm>
          <a:prstGeom prst="rect">
            <a:avLst/>
          </a:prstGeom>
        </p:spPr>
      </p:pic>
      <p:sp>
        <p:nvSpPr>
          <p:cNvPr id="4" name="Oval 3"/>
          <p:cNvSpPr/>
          <p:nvPr/>
        </p:nvSpPr>
        <p:spPr>
          <a:xfrm>
            <a:off x="3788611" y="1388845"/>
            <a:ext cx="1027230" cy="16362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 name="Content Placeholder 2"/>
          <p:cNvSpPr>
            <a:spLocks noGrp="1"/>
          </p:cNvSpPr>
          <p:nvPr>
            <p:ph idx="1"/>
          </p:nvPr>
        </p:nvSpPr>
        <p:spPr bwMode="auto">
          <a:xfrm>
            <a:off x="548640" y="4922493"/>
            <a:ext cx="9974580" cy="1413737"/>
          </a:xfrm>
        </p:spPr>
        <p:txBody>
          <a:bodyPr>
            <a:noAutofit/>
          </a:bodyPr>
          <a:lstStyle/>
          <a:p>
            <a:pPr algn="just">
              <a:defRPr/>
            </a:pPr>
            <a:r>
              <a:rPr lang="en-US" sz="2000" b="0" i="0" strike="noStrike" dirty="0" smtClean="0">
                <a:solidFill>
                  <a:schemeClr val="tx1"/>
                </a:solidFill>
                <a:latin typeface="Calibri" pitchFamily="34" charset="0"/>
                <a:ea typeface="Times New Roman"/>
                <a:cs typeface="Times New Roman"/>
              </a:rPr>
              <a:t>Separate Tab for each monitored Subnet.</a:t>
            </a:r>
          </a:p>
          <a:p>
            <a:pPr algn="just">
              <a:defRPr/>
            </a:pPr>
            <a:r>
              <a:rPr lang="en-US" sz="2000" b="0" i="0" strike="noStrike" dirty="0" smtClean="0">
                <a:solidFill>
                  <a:schemeClr val="tx1"/>
                </a:solidFill>
                <a:latin typeface="Calibri" pitchFamily="34" charset="0"/>
                <a:ea typeface="Times New Roman"/>
                <a:cs typeface="Times New Roman"/>
              </a:rPr>
              <a:t>Client IP &amp; MAC addresses are stored / displayed encrypted with AES-CBC-256 algorithm.</a:t>
            </a:r>
            <a:endParaRPr lang="en-US" sz="2000" dirty="0">
              <a:solidFill>
                <a:schemeClr val="tx1"/>
              </a:solidFill>
              <a:latin typeface="Calibri" pitchFamily="34" charset="0"/>
              <a:ea typeface="Times New Roman"/>
              <a:cs typeface="Times New Roman"/>
            </a:endParaRPr>
          </a:p>
          <a:p>
            <a:pPr algn="just">
              <a:defRPr/>
            </a:pPr>
            <a:r>
              <a:rPr lang="en-US" sz="2000" b="0" i="0" strike="noStrike" dirty="0" smtClean="0">
                <a:solidFill>
                  <a:schemeClr val="tx1"/>
                </a:solidFill>
                <a:latin typeface="Calibri" pitchFamily="34" charset="0"/>
                <a:ea typeface="Times New Roman"/>
                <a:cs typeface="Times New Roman"/>
              </a:rPr>
              <a:t>Qualitative Approach: Subnet Administrators do not know which IPs triggered the measurements, but they are interested in the results to learn about their network.</a:t>
            </a:r>
          </a:p>
        </p:txBody>
      </p:sp>
    </p:spTree>
    <p:extLst>
      <p:ext uri="{BB962C8B-B14F-4D97-AF65-F5344CB8AC3E}">
        <p14:creationId xmlns:p14="http://schemas.microsoft.com/office/powerpoint/2010/main" val="31568374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6548" y="284380"/>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a:solidFill>
                  <a:schemeClr val="accent1">
                    <a:lumMod val="50000"/>
                  </a:schemeClr>
                </a:solidFill>
                <a:ea typeface="TImes New Roman"/>
                <a:cs typeface="TImes New Roman"/>
              </a:rPr>
              <a:t>Feedback Integration – Measurements Tab (</a:t>
            </a:r>
            <a:r>
              <a:rPr lang="en-US" sz="3100" b="1" dirty="0" smtClean="0">
                <a:solidFill>
                  <a:schemeClr val="accent1">
                    <a:lumMod val="50000"/>
                  </a:schemeClr>
                </a:solidFill>
                <a:ea typeface="TImes New Roman"/>
                <a:cs typeface="TImes New Roman"/>
              </a:rPr>
              <a:t>GDPR Compliance)</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2" name="Content Placeholder 2"/>
          <p:cNvSpPr>
            <a:spLocks noGrp="1"/>
          </p:cNvSpPr>
          <p:nvPr>
            <p:ph idx="1"/>
          </p:nvPr>
        </p:nvSpPr>
        <p:spPr bwMode="auto">
          <a:xfrm>
            <a:off x="510540" y="4213833"/>
            <a:ext cx="9974580" cy="1413737"/>
          </a:xfrm>
        </p:spPr>
        <p:txBody>
          <a:bodyPr>
            <a:noAutofit/>
          </a:bodyPr>
          <a:lstStyle/>
          <a:p>
            <a:pPr marL="0" indent="0" algn="just">
              <a:buNone/>
              <a:defRPr/>
            </a:pPr>
            <a:r>
              <a:rPr lang="en-US" sz="2000" dirty="0" smtClean="0">
                <a:solidFill>
                  <a:schemeClr val="tx1"/>
                </a:solidFill>
                <a:latin typeface="Calibri" pitchFamily="34" charset="0"/>
                <a:ea typeface="Times New Roman"/>
                <a:cs typeface="Times New Roman"/>
              </a:rPr>
              <a:t>Personal Information is removed:</a:t>
            </a:r>
          </a:p>
          <a:p>
            <a:pPr algn="just">
              <a:defRPr/>
            </a:pPr>
            <a:r>
              <a:rPr lang="en-US" sz="2000" b="0" i="0" strike="noStrike" dirty="0" smtClean="0">
                <a:solidFill>
                  <a:schemeClr val="tx1"/>
                </a:solidFill>
                <a:latin typeface="Calibri" pitchFamily="34" charset="0"/>
                <a:ea typeface="Times New Roman"/>
                <a:cs typeface="Times New Roman"/>
              </a:rPr>
              <a:t>Username</a:t>
            </a:r>
          </a:p>
          <a:p>
            <a:pPr algn="just">
              <a:defRPr/>
            </a:pPr>
            <a:r>
              <a:rPr lang="en-US" sz="2000" dirty="0" smtClean="0">
                <a:solidFill>
                  <a:schemeClr val="tx1"/>
                </a:solidFill>
                <a:latin typeface="Calibri" pitchFamily="34" charset="0"/>
                <a:ea typeface="Times New Roman"/>
                <a:cs typeface="Times New Roman"/>
              </a:rPr>
              <a:t>Client IP address</a:t>
            </a:r>
          </a:p>
          <a:p>
            <a:pPr algn="just">
              <a:defRPr/>
            </a:pPr>
            <a:r>
              <a:rPr lang="en-US" sz="2000" dirty="0" smtClean="0">
                <a:solidFill>
                  <a:schemeClr val="tx1"/>
                </a:solidFill>
                <a:latin typeface="Calibri" pitchFamily="34" charset="0"/>
                <a:ea typeface="Times New Roman"/>
                <a:cs typeface="Times New Roman"/>
              </a:rPr>
              <a:t>Client MAC address</a:t>
            </a:r>
            <a:endParaRPr lang="en-US" sz="2000" b="0" i="0" strike="noStrike" dirty="0" smtClean="0">
              <a:solidFill>
                <a:schemeClr val="tx1"/>
              </a:solidFill>
              <a:latin typeface="Calibri" pitchFamily="34" charset="0"/>
              <a:ea typeface="Times New Roman"/>
              <a:cs typeface="Times New Roman"/>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578"/>
          <a:stretch/>
        </p:blipFill>
        <p:spPr>
          <a:xfrm>
            <a:off x="312419" y="1120140"/>
            <a:ext cx="10769351" cy="2886013"/>
          </a:xfrm>
          <a:prstGeom prst="rect">
            <a:avLst/>
          </a:prstGeom>
        </p:spPr>
      </p:pic>
    </p:spTree>
    <p:extLst>
      <p:ext uri="{BB962C8B-B14F-4D97-AF65-F5344CB8AC3E}">
        <p14:creationId xmlns:p14="http://schemas.microsoft.com/office/powerpoint/2010/main" val="41442795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6548" y="284380"/>
            <a:ext cx="11238572" cy="1026613"/>
          </a:xfrm>
          <a:prstGeom prst="rect">
            <a:avLst/>
          </a:prstGeom>
        </p:spPr>
        <p:txBody>
          <a:bodyPr vert="horz" lIns="91440" tIns="45720" rIns="91440" bIns="45720" rtlCol="0" anchor="ctr">
            <a:normAutofit/>
          </a:bodyPr>
          <a:lstStyle/>
          <a:p>
            <a:pPr>
              <a:lnSpc>
                <a:spcPct val="90000"/>
              </a:lnSpc>
              <a:spcBef>
                <a:spcPct val="0"/>
              </a:spcBef>
              <a:defRPr/>
            </a:pPr>
            <a:r>
              <a:rPr lang="en-US" sz="3100" b="1" dirty="0">
                <a:solidFill>
                  <a:schemeClr val="accent1">
                    <a:lumMod val="50000"/>
                  </a:schemeClr>
                </a:solidFill>
                <a:ea typeface="TImes New Roman"/>
                <a:cs typeface="TImes New Roman"/>
              </a:rPr>
              <a:t>Feedback Integration – </a:t>
            </a:r>
            <a:r>
              <a:rPr lang="en-US" sz="3100" b="1" dirty="0" smtClean="0">
                <a:solidFill>
                  <a:schemeClr val="accent1">
                    <a:lumMod val="50000"/>
                  </a:schemeClr>
                </a:solidFill>
                <a:ea typeface="TImes New Roman"/>
                <a:cs typeface="TImes New Roman"/>
              </a:rPr>
              <a:t>Pie Statistics Tab </a:t>
            </a:r>
            <a:r>
              <a:rPr lang="en-US" sz="3100" b="1" dirty="0">
                <a:solidFill>
                  <a:schemeClr val="accent1">
                    <a:lumMod val="50000"/>
                  </a:schemeClr>
                </a:solidFill>
                <a:ea typeface="TImes New Roman"/>
                <a:cs typeface="TImes New Roman"/>
              </a:rPr>
              <a:t>(</a:t>
            </a:r>
            <a:r>
              <a:rPr lang="en-US" sz="3100" b="1" dirty="0" smtClean="0">
                <a:solidFill>
                  <a:schemeClr val="accent1">
                    <a:lumMod val="50000"/>
                  </a:schemeClr>
                </a:solidFill>
                <a:ea typeface="TImes New Roman"/>
                <a:cs typeface="TImes New Roman"/>
              </a:rPr>
              <a:t>GDPR Compliance)</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807" b="4802"/>
          <a:stretch/>
        </p:blipFill>
        <p:spPr>
          <a:xfrm>
            <a:off x="2545080" y="967525"/>
            <a:ext cx="6591588" cy="4686515"/>
          </a:xfrm>
          <a:prstGeom prst="rect">
            <a:avLst/>
          </a:prstGeom>
        </p:spPr>
      </p:pic>
    </p:spTree>
    <p:extLst>
      <p:ext uri="{BB962C8B-B14F-4D97-AF65-F5344CB8AC3E}">
        <p14:creationId xmlns:p14="http://schemas.microsoft.com/office/powerpoint/2010/main" val="19466818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6548" y="160338"/>
            <a:ext cx="11238572" cy="1026613"/>
          </a:xfrm>
          <a:prstGeom prst="rect">
            <a:avLst/>
          </a:prstGeom>
        </p:spPr>
        <p:txBody>
          <a:bodyPr vert="horz" lIns="91440" tIns="45720" rIns="91440" bIns="45720" rtlCol="0" anchor="ctr">
            <a:normAutofit/>
          </a:bodyPr>
          <a:lstStyle/>
          <a:p>
            <a:pPr>
              <a:lnSpc>
                <a:spcPct val="90000"/>
              </a:lnSpc>
              <a:spcBef>
                <a:spcPct val="0"/>
              </a:spcBef>
              <a:defRPr/>
            </a:pPr>
            <a:r>
              <a:rPr lang="en-US" sz="3100" b="1" dirty="0">
                <a:solidFill>
                  <a:schemeClr val="accent1">
                    <a:lumMod val="50000"/>
                  </a:schemeClr>
                </a:solidFill>
                <a:ea typeface="TImes New Roman"/>
                <a:cs typeface="TImes New Roman"/>
              </a:rPr>
              <a:t>Feedback Integration – </a:t>
            </a:r>
            <a:r>
              <a:rPr lang="en-US" sz="3100" b="1" dirty="0" smtClean="0">
                <a:solidFill>
                  <a:schemeClr val="accent1">
                    <a:lumMod val="50000"/>
                  </a:schemeClr>
                </a:solidFill>
                <a:ea typeface="TImes New Roman"/>
                <a:cs typeface="TImes New Roman"/>
              </a:rPr>
              <a:t>RADIUS Logs Privacy</a:t>
            </a:r>
            <a:endParaRPr lang="en-US" sz="3100" b="1" dirty="0">
              <a:solidFill>
                <a:schemeClr val="accent1">
                  <a:lumMod val="50000"/>
                </a:schemeClr>
              </a:solidFill>
              <a:ea typeface="TImes New Roman"/>
              <a:cs typeface="TImes New Roman"/>
            </a:endParaRP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6" name="Content Placeholder 2"/>
          <p:cNvSpPr>
            <a:spLocks noGrp="1"/>
          </p:cNvSpPr>
          <p:nvPr>
            <p:ph idx="1"/>
          </p:nvPr>
        </p:nvSpPr>
        <p:spPr bwMode="auto">
          <a:xfrm>
            <a:off x="520065" y="4267173"/>
            <a:ext cx="9974580" cy="1813587"/>
          </a:xfrm>
        </p:spPr>
        <p:txBody>
          <a:bodyPr>
            <a:noAutofit/>
          </a:bodyPr>
          <a:lstStyle/>
          <a:p>
            <a:pPr algn="just">
              <a:defRPr/>
            </a:pPr>
            <a:r>
              <a:rPr lang="en-US" sz="2000" b="1" dirty="0" err="1" smtClean="0">
                <a:solidFill>
                  <a:schemeClr val="tx1"/>
                </a:solidFill>
                <a:latin typeface="Calibri" pitchFamily="34" charset="0"/>
                <a:ea typeface="Times New Roman"/>
                <a:cs typeface="Times New Roman"/>
              </a:rPr>
              <a:t>Filebeat</a:t>
            </a:r>
            <a:r>
              <a:rPr lang="en-US" sz="2000" b="1" dirty="0" smtClean="0">
                <a:solidFill>
                  <a:schemeClr val="tx1"/>
                </a:solidFill>
                <a:latin typeface="Calibri" pitchFamily="34" charset="0"/>
                <a:ea typeface="Times New Roman"/>
                <a:cs typeface="Times New Roman"/>
              </a:rPr>
              <a:t>:</a:t>
            </a:r>
            <a:r>
              <a:rPr lang="en-US" sz="2000" dirty="0" smtClean="0">
                <a:solidFill>
                  <a:schemeClr val="tx1"/>
                </a:solidFill>
                <a:latin typeface="Calibri" pitchFamily="34" charset="0"/>
                <a:ea typeface="Times New Roman"/>
                <a:cs typeface="Times New Roman"/>
              </a:rPr>
              <a:t> RADIUS logs are streamed encrypted (TLS) to the </a:t>
            </a:r>
            <a:r>
              <a:rPr lang="en-US" sz="2000" dirty="0" err="1" smtClean="0">
                <a:solidFill>
                  <a:schemeClr val="tx1"/>
                </a:solidFill>
                <a:latin typeface="Calibri" pitchFamily="34" charset="0"/>
                <a:ea typeface="Times New Roman"/>
                <a:cs typeface="Times New Roman"/>
              </a:rPr>
              <a:t>WiFiMon</a:t>
            </a:r>
            <a:r>
              <a:rPr lang="en-US" sz="2000" dirty="0" smtClean="0">
                <a:solidFill>
                  <a:schemeClr val="tx1"/>
                </a:solidFill>
                <a:latin typeface="Calibri" pitchFamily="34" charset="0"/>
                <a:ea typeface="Times New Roman"/>
                <a:cs typeface="Times New Roman"/>
              </a:rPr>
              <a:t> Agent. Only fields of interest are streamed to reduce total size.</a:t>
            </a:r>
          </a:p>
          <a:p>
            <a:pPr algn="just">
              <a:defRPr/>
            </a:pPr>
            <a:r>
              <a:rPr lang="en-US" sz="2000" b="1" i="0" strike="noStrike" dirty="0" err="1" smtClean="0">
                <a:solidFill>
                  <a:schemeClr val="tx1"/>
                </a:solidFill>
                <a:latin typeface="Calibri" pitchFamily="34" charset="0"/>
                <a:ea typeface="Times New Roman"/>
                <a:cs typeface="Times New Roman"/>
              </a:rPr>
              <a:t>Logstash</a:t>
            </a:r>
            <a:r>
              <a:rPr lang="en-US" sz="2000" b="1" i="0" strike="noStrike" dirty="0" smtClean="0">
                <a:solidFill>
                  <a:schemeClr val="tx1"/>
                </a:solidFill>
                <a:latin typeface="Calibri" pitchFamily="34" charset="0"/>
                <a:ea typeface="Times New Roman"/>
                <a:cs typeface="Times New Roman"/>
              </a:rPr>
              <a:t>:</a:t>
            </a:r>
            <a:r>
              <a:rPr lang="en-US" sz="2000" b="0" i="0" strike="noStrike" dirty="0" smtClean="0">
                <a:solidFill>
                  <a:schemeClr val="tx1"/>
                </a:solidFill>
                <a:latin typeface="Calibri" pitchFamily="34" charset="0"/>
                <a:ea typeface="Times New Roman"/>
                <a:cs typeface="Times New Roman"/>
              </a:rPr>
              <a:t> RADIUS logs information is encrypted by </a:t>
            </a:r>
            <a:r>
              <a:rPr lang="en-US" sz="2000" b="0" i="0" strike="noStrike" dirty="0" err="1" smtClean="0">
                <a:solidFill>
                  <a:schemeClr val="tx1"/>
                </a:solidFill>
                <a:latin typeface="Calibri" pitchFamily="34" charset="0"/>
                <a:ea typeface="Times New Roman"/>
                <a:cs typeface="Times New Roman"/>
              </a:rPr>
              <a:t>Logstash</a:t>
            </a:r>
            <a:r>
              <a:rPr lang="en-US" sz="2000" b="0" i="0" strike="noStrike" dirty="0" smtClean="0">
                <a:solidFill>
                  <a:schemeClr val="tx1"/>
                </a:solidFill>
                <a:latin typeface="Calibri" pitchFamily="34" charset="0"/>
                <a:ea typeface="Times New Roman"/>
                <a:cs typeface="Times New Roman"/>
              </a:rPr>
              <a:t> using the AES-CBC-256 algorithm. Thus, they are stored encrypted in </a:t>
            </a:r>
            <a:r>
              <a:rPr lang="en-US" sz="2000" b="0" i="0" strike="noStrike" dirty="0" err="1" smtClean="0">
                <a:solidFill>
                  <a:schemeClr val="tx1"/>
                </a:solidFill>
                <a:latin typeface="Calibri" pitchFamily="34" charset="0"/>
                <a:ea typeface="Times New Roman"/>
                <a:cs typeface="Times New Roman"/>
              </a:rPr>
              <a:t>elasticsearch</a:t>
            </a:r>
            <a:r>
              <a:rPr lang="en-US" sz="2000" b="0" i="0" strike="noStrike" dirty="0" smtClean="0">
                <a:solidFill>
                  <a:schemeClr val="tx1"/>
                </a:solidFill>
                <a:latin typeface="Calibri" pitchFamily="34" charset="0"/>
                <a:ea typeface="Times New Roman"/>
                <a:cs typeface="Times New Roman"/>
              </a:rPr>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895" y="879384"/>
            <a:ext cx="10556115" cy="3151596"/>
          </a:xfrm>
          <a:prstGeom prst="rect">
            <a:avLst/>
          </a:prstGeom>
        </p:spPr>
      </p:pic>
    </p:spTree>
    <p:extLst>
      <p:ext uri="{BB962C8B-B14F-4D97-AF65-F5344CB8AC3E}">
        <p14:creationId xmlns:p14="http://schemas.microsoft.com/office/powerpoint/2010/main" val="21255142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0183" y="370627"/>
            <a:ext cx="9894723" cy="430909"/>
          </a:xfrm>
        </p:spPr>
        <p:txBody>
          <a:bodyPr>
            <a:noAutofit/>
          </a:bodyPr>
          <a:lstStyle/>
          <a:p>
            <a:pPr>
              <a:defRPr/>
            </a:pPr>
            <a:r>
              <a:rPr lang="en-GB" sz="3100" dirty="0" smtClean="0">
                <a:ea typeface="TImes New Roman"/>
                <a:cs typeface="TImes New Roman"/>
              </a:rPr>
              <a:t>Future Work</a:t>
            </a:r>
            <a:endParaRPr lang="en-GB" sz="3100" dirty="0">
              <a:ea typeface="TImes New Roman"/>
              <a:cs typeface="TImes New Roman"/>
            </a:endParaRPr>
          </a:p>
        </p:txBody>
      </p:sp>
      <p:sp>
        <p:nvSpPr>
          <p:cNvPr id="2" name="Content Placeholder 1"/>
          <p:cNvSpPr>
            <a:spLocks noGrp="1"/>
          </p:cNvSpPr>
          <p:nvPr>
            <p:ph idx="1"/>
          </p:nvPr>
        </p:nvSpPr>
        <p:spPr>
          <a:xfrm>
            <a:off x="521135" y="1494399"/>
            <a:ext cx="7312226" cy="2475621"/>
          </a:xfrm>
        </p:spPr>
        <p:txBody>
          <a:bodyPr>
            <a:noAutofit/>
          </a:bodyPr>
          <a:lstStyle/>
          <a:p>
            <a:r>
              <a:rPr lang="en-US" sz="2000" dirty="0" smtClean="0">
                <a:solidFill>
                  <a:schemeClr val="tx1"/>
                </a:solidFill>
              </a:rPr>
              <a:t>Automation of </a:t>
            </a:r>
            <a:r>
              <a:rPr lang="en-US" sz="2000" dirty="0" err="1" smtClean="0">
                <a:solidFill>
                  <a:schemeClr val="tx1"/>
                </a:solidFill>
              </a:rPr>
              <a:t>WiFiMon</a:t>
            </a:r>
            <a:r>
              <a:rPr lang="en-US" sz="2000" dirty="0" smtClean="0">
                <a:solidFill>
                  <a:schemeClr val="tx1"/>
                </a:solidFill>
              </a:rPr>
              <a:t> Agent &amp; Test Server Installation.</a:t>
            </a:r>
          </a:p>
          <a:p>
            <a:endParaRPr lang="en-US" sz="2000" dirty="0" smtClean="0">
              <a:solidFill>
                <a:schemeClr val="tx1"/>
              </a:solidFill>
            </a:endParaRPr>
          </a:p>
          <a:p>
            <a:r>
              <a:rPr lang="en-US" sz="2000" dirty="0" smtClean="0">
                <a:solidFill>
                  <a:schemeClr val="tx1"/>
                </a:solidFill>
              </a:rPr>
              <a:t>Integration of new metrics collected from Hardware Probes.</a:t>
            </a:r>
          </a:p>
          <a:p>
            <a:pPr marL="0" indent="0">
              <a:buNone/>
            </a:pPr>
            <a:endParaRPr lang="en-GB" sz="1800" dirty="0" smtClean="0">
              <a:solidFill>
                <a:schemeClr val="tx1"/>
              </a:solidFill>
            </a:endParaRPr>
          </a:p>
          <a:p>
            <a:r>
              <a:rPr lang="en-GB" sz="1800" dirty="0" err="1" smtClean="0">
                <a:solidFill>
                  <a:schemeClr val="tx1"/>
                </a:solidFill>
              </a:rPr>
              <a:t>WiFiMon</a:t>
            </a:r>
            <a:r>
              <a:rPr lang="en-GB" sz="1800" dirty="0" smtClean="0">
                <a:solidFill>
                  <a:schemeClr val="tx1"/>
                </a:solidFill>
              </a:rPr>
              <a:t> Pilot involving end-users &amp; RADIUS logs correlation</a:t>
            </a:r>
            <a:endParaRPr lang="en-GB" sz="1800" dirty="0">
              <a:solidFill>
                <a:schemeClr val="tx1"/>
              </a:solidFill>
            </a:endParaRPr>
          </a:p>
        </p:txBody>
      </p:sp>
      <p:sp>
        <p:nvSpPr>
          <p:cNvPr id="4" name="Content Placeholder 1"/>
          <p:cNvSpPr txBox="1">
            <a:spLocks/>
          </p:cNvSpPr>
          <p:nvPr/>
        </p:nvSpPr>
        <p:spPr>
          <a:xfrm>
            <a:off x="2631875" y="4329918"/>
            <a:ext cx="6435925" cy="7230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err="1" smtClean="0">
                <a:solidFill>
                  <a:srgbClr val="FF0000"/>
                </a:solidFill>
              </a:rPr>
              <a:t>WiFiMon</a:t>
            </a:r>
            <a:r>
              <a:rPr lang="en-US" sz="2400" b="1" dirty="0" smtClean="0">
                <a:solidFill>
                  <a:srgbClr val="FF0000"/>
                </a:solidFill>
              </a:rPr>
              <a:t> Service planned to be released in 2020</a:t>
            </a:r>
            <a:endParaRPr lang="en-GB" sz="2000" b="1" dirty="0">
              <a:solidFill>
                <a:srgbClr val="FF0000"/>
              </a:solidFill>
            </a:endParaRPr>
          </a:p>
        </p:txBody>
      </p:sp>
    </p:spTree>
    <p:extLst>
      <p:ext uri="{BB962C8B-B14F-4D97-AF65-F5344CB8AC3E}">
        <p14:creationId xmlns:p14="http://schemas.microsoft.com/office/powerpoint/2010/main" val="2816615195"/>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281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1686" y="421942"/>
            <a:ext cx="9894723" cy="430909"/>
          </a:xfrm>
        </p:spPr>
        <p:txBody>
          <a:bodyPr>
            <a:noAutofit/>
          </a:bodyPr>
          <a:lstStyle/>
          <a:p>
            <a:r>
              <a:rPr lang="en-GB" sz="3600" dirty="0" err="1">
                <a:latin typeface="Calibri" pitchFamily="34" charset="0"/>
                <a:cs typeface="Times New Roman" pitchFamily="18" charset="0"/>
              </a:rPr>
              <a:t>WiFiMon</a:t>
            </a:r>
            <a:r>
              <a:rPr lang="en-GB" sz="3600" dirty="0" smtClean="0">
                <a:latin typeface="Calibri  "/>
                <a:cs typeface="Times New Roman" pitchFamily="18" charset="0"/>
              </a:rPr>
              <a:t>: </a:t>
            </a:r>
            <a:r>
              <a:rPr lang="en-GB" sz="3600" dirty="0">
                <a:latin typeface="Calibri" pitchFamily="34" charset="0"/>
                <a:cs typeface="Times New Roman" pitchFamily="18" charset="0"/>
              </a:rPr>
              <a:t>Introduction</a:t>
            </a:r>
          </a:p>
        </p:txBody>
      </p:sp>
      <p:sp>
        <p:nvSpPr>
          <p:cNvPr id="6" name="TextBox 5"/>
          <p:cNvSpPr txBox="1"/>
          <p:nvPr/>
        </p:nvSpPr>
        <p:spPr>
          <a:xfrm>
            <a:off x="325840" y="2483364"/>
            <a:ext cx="5636217" cy="1738934"/>
          </a:xfrm>
          <a:prstGeom prst="rect">
            <a:avLst/>
          </a:prstGeom>
          <a:noFill/>
        </p:spPr>
        <p:txBody>
          <a:bodyPr wrap="square" lIns="121917" tIns="60958" rIns="121917" bIns="60958" rtlCol="0">
            <a:spAutoFit/>
          </a:bodyPr>
          <a:lstStyle/>
          <a:p>
            <a:pPr algn="just"/>
            <a:r>
              <a:rPr lang="en-GB" sz="2100" i="1" dirty="0">
                <a:cs typeface="Times New Roman" pitchFamily="18" charset="0"/>
              </a:rPr>
              <a:t>“…</a:t>
            </a:r>
            <a:r>
              <a:rPr lang="en-GB" sz="2100" i="1" dirty="0" smtClean="0">
                <a:cs typeface="Times New Roman" pitchFamily="18" charset="0"/>
              </a:rPr>
              <a:t>Is it </a:t>
            </a:r>
            <a:r>
              <a:rPr lang="en-GB" sz="2100" i="1" dirty="0">
                <a:cs typeface="Times New Roman" pitchFamily="18" charset="0"/>
              </a:rPr>
              <a:t>possible to gather data from multiple </a:t>
            </a:r>
            <a:r>
              <a:rPr lang="en-GB" sz="2100" i="1" dirty="0" smtClean="0">
                <a:cs typeface="Times New Roman" pitchFamily="18" charset="0"/>
              </a:rPr>
              <a:t>sources</a:t>
            </a:r>
            <a:r>
              <a:rPr lang="en-GB" sz="2100" i="1" dirty="0">
                <a:cs typeface="Times New Roman" pitchFamily="18" charset="0"/>
              </a:rPr>
              <a:t>, including browser-based </a:t>
            </a:r>
            <a:r>
              <a:rPr lang="en-GB" sz="2100" i="1" dirty="0" smtClean="0">
                <a:cs typeface="Times New Roman" pitchFamily="18" charset="0"/>
              </a:rPr>
              <a:t>measurements, in </a:t>
            </a:r>
            <a:r>
              <a:rPr lang="en-GB" sz="2100" i="1" dirty="0">
                <a:cs typeface="Times New Roman" pitchFamily="18" charset="0"/>
              </a:rPr>
              <a:t>addition to traditional monitoring, and extract </a:t>
            </a:r>
            <a:r>
              <a:rPr lang="en-GB" sz="2100" i="1" dirty="0" smtClean="0">
                <a:cs typeface="Times New Roman" pitchFamily="18" charset="0"/>
              </a:rPr>
              <a:t>meaningful </a:t>
            </a:r>
            <a:r>
              <a:rPr lang="en-GB" sz="2100" i="1" dirty="0">
                <a:cs typeface="Times New Roman" pitchFamily="18" charset="0"/>
              </a:rPr>
              <a:t>information on the performance of </a:t>
            </a:r>
            <a:r>
              <a:rPr lang="en-GB" sz="2100" i="1" dirty="0" smtClean="0">
                <a:cs typeface="Times New Roman" pitchFamily="18" charset="0"/>
              </a:rPr>
              <a:t>a </a:t>
            </a:r>
            <a:r>
              <a:rPr lang="en-GB" sz="2100" i="1" dirty="0" err="1">
                <a:cs typeface="Times New Roman" pitchFamily="18" charset="0"/>
              </a:rPr>
              <a:t>WiFi</a:t>
            </a:r>
            <a:r>
              <a:rPr lang="en-GB" sz="2100" i="1" dirty="0">
                <a:cs typeface="Times New Roman" pitchFamily="18" charset="0"/>
              </a:rPr>
              <a:t> network from that </a:t>
            </a:r>
            <a:r>
              <a:rPr lang="en-GB" sz="2100" i="1" dirty="0" smtClean="0">
                <a:cs typeface="Times New Roman" pitchFamily="18" charset="0"/>
              </a:rPr>
              <a:t>data?…”</a:t>
            </a:r>
            <a:r>
              <a:rPr lang="en-US" sz="2100" i="1" dirty="0" smtClean="0">
                <a:cs typeface="Times New Roman" pitchFamily="18" charset="0"/>
              </a:rPr>
              <a:t> </a:t>
            </a:r>
            <a:endParaRPr lang="en-GB" sz="2100" i="1" dirty="0">
              <a:cs typeface="Times New Roman" pitchFamily="18" charset="0"/>
            </a:endParaRPr>
          </a:p>
        </p:txBody>
      </p:sp>
      <p:sp>
        <p:nvSpPr>
          <p:cNvPr id="7" name="TextBox 6"/>
          <p:cNvSpPr txBox="1"/>
          <p:nvPr/>
        </p:nvSpPr>
        <p:spPr>
          <a:xfrm>
            <a:off x="398831" y="1489641"/>
            <a:ext cx="2843080" cy="492438"/>
          </a:xfrm>
          <a:prstGeom prst="rect">
            <a:avLst/>
          </a:prstGeom>
          <a:noFill/>
        </p:spPr>
        <p:txBody>
          <a:bodyPr wrap="none" lIns="121917" tIns="60958" rIns="121917" bIns="60958" rtlCol="0">
            <a:spAutoFit/>
          </a:bodyPr>
          <a:lstStyle/>
          <a:p>
            <a:r>
              <a:rPr lang="en-GB" sz="2400" b="1" dirty="0">
                <a:latin typeface="Calibri" pitchFamily="34" charset="0"/>
                <a:cs typeface="Times New Roman" pitchFamily="18" charset="0"/>
              </a:rPr>
              <a:t>Mission Statement:</a:t>
            </a:r>
            <a:r>
              <a:rPr lang="en-GB" dirty="0">
                <a:latin typeface="Calibri" pitchFamily="34" charset="0"/>
                <a:cs typeface="Times New Roman" pitchFamily="18" charset="0"/>
              </a:rPr>
              <a:t> </a:t>
            </a:r>
          </a:p>
        </p:txBody>
      </p:sp>
      <p:pic>
        <p:nvPicPr>
          <p:cNvPr id="8" name="Picture 7" descr="Poster_2016_WiFiMon_GN4_1_SA3T3_TNC2016.pptx.pdf"/>
          <p:cNvPicPr>
            <a:picLocks noChangeAspect="1"/>
          </p:cNvPicPr>
          <p:nvPr/>
        </p:nvPicPr>
        <p:blipFill rotWithShape="1">
          <a:blip r:embed="rId3" cstate="print">
            <a:extLst>
              <a:ext uri="{28A0092B-C50C-407E-A947-70E740481C1C}">
                <a14:useLocalDpi xmlns:a14="http://schemas.microsoft.com/office/drawing/2010/main" val="0"/>
              </a:ext>
            </a:extLst>
          </a:blip>
          <a:srcRect l="3097" t="1793" r="4374" b="2284"/>
          <a:stretch/>
        </p:blipFill>
        <p:spPr>
          <a:xfrm>
            <a:off x="6178214" y="400281"/>
            <a:ext cx="4279348" cy="5935579"/>
          </a:xfrm>
          <a:prstGeom prst="rect">
            <a:avLst/>
          </a:prstGeom>
          <a:ln>
            <a:solidFill>
              <a:schemeClr val="tx1"/>
            </a:solidFill>
          </a:ln>
        </p:spPr>
      </p:pic>
    </p:spTree>
    <p:extLst>
      <p:ext uri="{BB962C8B-B14F-4D97-AF65-F5344CB8AC3E}">
        <p14:creationId xmlns:p14="http://schemas.microsoft.com/office/powerpoint/2010/main" val="3253523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5510" y="426384"/>
            <a:ext cx="9894723" cy="430909"/>
          </a:xfrm>
        </p:spPr>
        <p:txBody>
          <a:bodyPr>
            <a:noAutofit/>
          </a:bodyPr>
          <a:lstStyle/>
          <a:p>
            <a:r>
              <a:rPr lang="en-GB" sz="3600" dirty="0" err="1">
                <a:latin typeface="Calibri" pitchFamily="34" charset="0"/>
                <a:cs typeface="Times New Roman" pitchFamily="18" charset="0"/>
              </a:rPr>
              <a:t>WiFiMon</a:t>
            </a:r>
            <a:r>
              <a:rPr lang="en-GB" sz="3600" dirty="0">
                <a:latin typeface="Calibri" pitchFamily="34" charset="0"/>
                <a:cs typeface="Times New Roman" pitchFamily="18" charset="0"/>
              </a:rPr>
              <a:t> - Problem statement</a:t>
            </a:r>
          </a:p>
        </p:txBody>
      </p:sp>
      <p:sp>
        <p:nvSpPr>
          <p:cNvPr id="6" name="TextBox 5"/>
          <p:cNvSpPr txBox="1"/>
          <p:nvPr/>
        </p:nvSpPr>
        <p:spPr>
          <a:xfrm>
            <a:off x="770148" y="1126469"/>
            <a:ext cx="10126993" cy="1738934"/>
          </a:xfrm>
          <a:prstGeom prst="rect">
            <a:avLst/>
          </a:prstGeom>
          <a:noFill/>
        </p:spPr>
        <p:txBody>
          <a:bodyPr wrap="square" lIns="121917" tIns="60958" rIns="121917" bIns="60958" rtlCol="0">
            <a:spAutoFit/>
          </a:bodyPr>
          <a:lstStyle/>
          <a:p>
            <a:r>
              <a:rPr lang="en-GB" sz="2100" b="1" dirty="0"/>
              <a:t>Measuring and verifying the performance of </a:t>
            </a:r>
            <a:r>
              <a:rPr lang="en-GB" sz="2100" b="1" dirty="0" err="1" smtClean="0"/>
              <a:t>WiFi</a:t>
            </a:r>
            <a:r>
              <a:rPr lang="en-GB" sz="2100" b="1" dirty="0" smtClean="0"/>
              <a:t> networks </a:t>
            </a:r>
            <a:r>
              <a:rPr lang="en-GB" sz="2100" b="1" dirty="0"/>
              <a:t>is </a:t>
            </a:r>
            <a:r>
              <a:rPr lang="en-GB" sz="2100" b="1" dirty="0" smtClean="0"/>
              <a:t>challenging.</a:t>
            </a:r>
          </a:p>
          <a:p>
            <a:r>
              <a:rPr lang="en-GB" sz="2100" b="1" dirty="0" smtClean="0"/>
              <a:t>There </a:t>
            </a:r>
            <a:r>
              <a:rPr lang="en-GB" sz="2100" b="1" dirty="0"/>
              <a:t>are no tools that:</a:t>
            </a:r>
          </a:p>
          <a:p>
            <a:pPr marL="380990" indent="-380990">
              <a:buFont typeface="Arial"/>
              <a:buChar char="•"/>
            </a:pPr>
            <a:r>
              <a:rPr lang="en-GB" sz="2100" dirty="0"/>
              <a:t>Cover all aspects of performance monitoring and </a:t>
            </a:r>
            <a:r>
              <a:rPr lang="en-GB" sz="2100" dirty="0" smtClean="0"/>
              <a:t>verification.</a:t>
            </a:r>
            <a:endParaRPr lang="en-GB" sz="2100" dirty="0"/>
          </a:p>
          <a:p>
            <a:pPr marL="380990" indent="-380990">
              <a:buFont typeface="Arial"/>
              <a:buChar char="•"/>
            </a:pPr>
            <a:r>
              <a:rPr lang="en-GB" sz="2100" dirty="0"/>
              <a:t>Determine how end-users experience </a:t>
            </a:r>
            <a:r>
              <a:rPr lang="en-GB" sz="2100" dirty="0" err="1"/>
              <a:t>WiFi</a:t>
            </a:r>
            <a:r>
              <a:rPr lang="en-GB" sz="2100" dirty="0"/>
              <a:t> at a given place on the network, </a:t>
            </a:r>
            <a:endParaRPr lang="en-GB" sz="2100" dirty="0" smtClean="0"/>
          </a:p>
          <a:p>
            <a:pPr marL="380990" indent="-380990"/>
            <a:r>
              <a:rPr lang="en-GB" sz="2100" dirty="0" smtClean="0"/>
              <a:t>       at </a:t>
            </a:r>
            <a:r>
              <a:rPr lang="en-GB" sz="2100" dirty="0"/>
              <a:t>a given </a:t>
            </a:r>
            <a:r>
              <a:rPr lang="en-GB" sz="2100" dirty="0" smtClean="0"/>
              <a:t>time.</a:t>
            </a:r>
            <a:endParaRPr lang="en-GB" sz="2100" dirty="0"/>
          </a:p>
        </p:txBody>
      </p:sp>
      <p:sp>
        <p:nvSpPr>
          <p:cNvPr id="7" name="TextBox 6"/>
          <p:cNvSpPr txBox="1"/>
          <p:nvPr/>
        </p:nvSpPr>
        <p:spPr>
          <a:xfrm>
            <a:off x="803598" y="2936933"/>
            <a:ext cx="9466675" cy="1415768"/>
          </a:xfrm>
          <a:prstGeom prst="rect">
            <a:avLst/>
          </a:prstGeom>
          <a:noFill/>
        </p:spPr>
        <p:txBody>
          <a:bodyPr wrap="square" lIns="121917" tIns="60958" rIns="121917" bIns="60958" rtlCol="0">
            <a:spAutoFit/>
          </a:bodyPr>
          <a:lstStyle/>
          <a:p>
            <a:r>
              <a:rPr lang="en-GB" sz="2100" b="1" dirty="0"/>
              <a:t>At present, information for wireless networks can be reported in three ways: </a:t>
            </a:r>
          </a:p>
          <a:p>
            <a:pPr marL="380990" indent="-380990">
              <a:buFont typeface="Arial"/>
              <a:buChar char="•"/>
            </a:pPr>
            <a:r>
              <a:rPr lang="en-GB" sz="2100" dirty="0"/>
              <a:t>Mobile End-User Device</a:t>
            </a:r>
          </a:p>
          <a:p>
            <a:pPr marL="380990" indent="-380990">
              <a:buFont typeface="Arial"/>
              <a:buChar char="•"/>
            </a:pPr>
            <a:r>
              <a:rPr lang="en-GB" sz="2100" dirty="0"/>
              <a:t>Wireless Access Points (WAP) / </a:t>
            </a:r>
            <a:r>
              <a:rPr lang="en-GB" sz="2100" dirty="0" err="1"/>
              <a:t>WiFi</a:t>
            </a:r>
            <a:r>
              <a:rPr lang="en-GB" sz="2100" dirty="0"/>
              <a:t>-Controller</a:t>
            </a:r>
          </a:p>
          <a:p>
            <a:pPr marL="380990" indent="-380990">
              <a:buFont typeface="Arial"/>
              <a:buChar char="•"/>
            </a:pPr>
            <a:r>
              <a:rPr lang="en-GB" sz="2100" dirty="0"/>
              <a:t>Network Management Systems (NMS)</a:t>
            </a:r>
          </a:p>
        </p:txBody>
      </p:sp>
      <p:sp>
        <p:nvSpPr>
          <p:cNvPr id="8" name="TextBox 7"/>
          <p:cNvSpPr txBox="1"/>
          <p:nvPr/>
        </p:nvSpPr>
        <p:spPr>
          <a:xfrm>
            <a:off x="779338" y="4535603"/>
            <a:ext cx="9341993" cy="1415768"/>
          </a:xfrm>
          <a:prstGeom prst="rect">
            <a:avLst/>
          </a:prstGeom>
          <a:noFill/>
        </p:spPr>
        <p:txBody>
          <a:bodyPr wrap="square" lIns="121917" tIns="60958" rIns="121917" bIns="60958" rtlCol="0">
            <a:spAutoFit/>
          </a:bodyPr>
          <a:lstStyle/>
          <a:p>
            <a:r>
              <a:rPr lang="en-GB" sz="2100" b="1" dirty="0"/>
              <a:t>These sources allow “only” determining the wireless network is overall </a:t>
            </a:r>
            <a:r>
              <a:rPr lang="en-GB" sz="2100" b="1" dirty="0" smtClean="0"/>
              <a:t>OK, </a:t>
            </a:r>
          </a:p>
          <a:p>
            <a:r>
              <a:rPr lang="en-GB" sz="2100" b="1" dirty="0" smtClean="0"/>
              <a:t>e.g</a:t>
            </a:r>
            <a:r>
              <a:rPr lang="en-GB" sz="2100" b="1" dirty="0"/>
              <a:t>. </a:t>
            </a:r>
            <a:r>
              <a:rPr lang="en-GB" sz="2100" b="1" dirty="0" smtClean="0"/>
              <a:t>up/down </a:t>
            </a:r>
            <a:endParaRPr lang="en-GB" sz="2100" b="1" dirty="0"/>
          </a:p>
          <a:p>
            <a:pPr marL="380990" indent="-380990">
              <a:buFont typeface="Arial"/>
              <a:buChar char="•"/>
            </a:pPr>
            <a:r>
              <a:rPr lang="en-GB" sz="2100" dirty="0"/>
              <a:t>HW probes collect performance </a:t>
            </a:r>
            <a:r>
              <a:rPr lang="en-GB" sz="2100" dirty="0" smtClean="0"/>
              <a:t>measurements </a:t>
            </a:r>
            <a:r>
              <a:rPr lang="en-GB" sz="2100" dirty="0"/>
              <a:t>but are installed at fixed </a:t>
            </a:r>
            <a:r>
              <a:rPr lang="en-GB" sz="2100" dirty="0" smtClean="0"/>
              <a:t>locations. </a:t>
            </a:r>
            <a:r>
              <a:rPr lang="en-GB" sz="2100" dirty="0" err="1" smtClean="0"/>
              <a:t>Crowdsourced</a:t>
            </a:r>
            <a:r>
              <a:rPr lang="en-GB" sz="2100" dirty="0" smtClean="0"/>
              <a:t> measurements are also required.</a:t>
            </a:r>
            <a:endParaRPr lang="en-GB" sz="2100" dirty="0"/>
          </a:p>
        </p:txBody>
      </p:sp>
    </p:spTree>
    <p:extLst>
      <p:ext uri="{BB962C8B-B14F-4D97-AF65-F5344CB8AC3E}">
        <p14:creationId xmlns:p14="http://schemas.microsoft.com/office/powerpoint/2010/main" val="198936067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11061096" y="6405561"/>
            <a:ext cx="740833" cy="274411"/>
          </a:xfrm>
          <a:prstGeom prst="rect">
            <a:avLst/>
          </a:prstGeom>
          <a:noFill/>
          <a:ln>
            <a:noFill/>
          </a:ln>
        </p:spPr>
        <p:txBody>
          <a:bodyPr lIns="111731" tIns="55865" rIns="111731" bIns="55865" anchor="ctr" anchorCtr="0">
            <a:noAutofit/>
          </a:bodyPr>
          <a:lstStyle/>
          <a:p>
            <a:pPr algn="r">
              <a:buClr>
                <a:srgbClr val="898989"/>
              </a:buClr>
              <a:buSzPct val="25000"/>
            </a:pPr>
            <a:fld id="{00000000-1234-1234-1234-123412341234}" type="slidenum">
              <a:rPr lang="en-GB" sz="1200">
                <a:solidFill>
                  <a:srgbClr val="898989"/>
                </a:solidFill>
                <a:latin typeface="Calibri"/>
                <a:ea typeface="Calibri"/>
                <a:cs typeface="Calibri"/>
                <a:sym typeface="Calibri"/>
              </a:rPr>
              <a:pPr algn="r">
                <a:buClr>
                  <a:srgbClr val="898989"/>
                </a:buClr>
                <a:buSzPct val="25000"/>
              </a:pPr>
              <a:t>5</a:t>
            </a:fld>
            <a:endParaRPr lang="en-GB" sz="1200" dirty="0">
              <a:solidFill>
                <a:srgbClr val="898989"/>
              </a:solidFill>
              <a:latin typeface="Calibri"/>
              <a:ea typeface="Calibri"/>
              <a:cs typeface="Calibri"/>
              <a:sym typeface="Calibri"/>
            </a:endParaRPr>
          </a:p>
        </p:txBody>
      </p:sp>
      <p:sp>
        <p:nvSpPr>
          <p:cNvPr id="165" name="Shape 165"/>
          <p:cNvSpPr txBox="1">
            <a:spLocks noGrp="1"/>
          </p:cNvSpPr>
          <p:nvPr>
            <p:ph type="title"/>
          </p:nvPr>
        </p:nvSpPr>
        <p:spPr>
          <a:xfrm>
            <a:off x="694363" y="427753"/>
            <a:ext cx="9894723" cy="430909"/>
          </a:xfrm>
          <a:prstGeom prst="rect">
            <a:avLst/>
          </a:prstGeom>
          <a:noFill/>
          <a:ln>
            <a:noFill/>
          </a:ln>
        </p:spPr>
        <p:txBody>
          <a:bodyPr lIns="111731" tIns="55865" rIns="111731" bIns="55865" anchor="ctr" anchorCtr="0">
            <a:noAutofit/>
          </a:bodyPr>
          <a:lstStyle/>
          <a:p>
            <a:pPr>
              <a:spcBef>
                <a:spcPts val="0"/>
              </a:spcBef>
              <a:buClr>
                <a:srgbClr val="004361"/>
              </a:buClr>
              <a:buSzPct val="25000"/>
            </a:pPr>
            <a:r>
              <a:rPr lang="en-GB" sz="3600" dirty="0" err="1">
                <a:latin typeface="Calibri" pitchFamily="34" charset="0"/>
                <a:cs typeface="Times New Roman" pitchFamily="18" charset="0"/>
                <a:sym typeface="Calibri"/>
              </a:rPr>
              <a:t>WiFiMon</a:t>
            </a:r>
            <a:r>
              <a:rPr lang="en-GB" sz="3600" dirty="0">
                <a:latin typeface="Calibri"/>
                <a:ea typeface="Calibri"/>
                <a:cs typeface="Calibri"/>
                <a:sym typeface="Calibri"/>
              </a:rPr>
              <a:t> </a:t>
            </a:r>
            <a:r>
              <a:rPr lang="en-GB" sz="3600" dirty="0" smtClean="0">
                <a:latin typeface="Calibri"/>
                <a:ea typeface="Calibri"/>
                <a:cs typeface="Calibri"/>
                <a:sym typeface="Calibri"/>
              </a:rPr>
              <a:t>- </a:t>
            </a:r>
            <a:r>
              <a:rPr lang="en-GB" sz="3600" dirty="0" smtClean="0">
                <a:solidFill>
                  <a:srgbClr val="004361"/>
                </a:solidFill>
                <a:latin typeface="Calibri"/>
                <a:ea typeface="Calibri"/>
                <a:cs typeface="Calibri"/>
                <a:sym typeface="Calibri"/>
              </a:rPr>
              <a:t>Data Flow</a:t>
            </a:r>
            <a:endParaRPr lang="en-GB" sz="3600" dirty="0">
              <a:solidFill>
                <a:srgbClr val="004361"/>
              </a:solidFill>
              <a:latin typeface="Calibri"/>
              <a:ea typeface="Calibri"/>
              <a:cs typeface="Calibri"/>
              <a:sym typeface="Calibri"/>
            </a:endParaRPr>
          </a:p>
        </p:txBody>
      </p:sp>
      <p:sp>
        <p:nvSpPr>
          <p:cNvPr id="166" name="Shape 166"/>
          <p:cNvSpPr/>
          <p:nvPr/>
        </p:nvSpPr>
        <p:spPr>
          <a:xfrm>
            <a:off x="469565" y="1248055"/>
            <a:ext cx="2690730" cy="854589"/>
          </a:xfrm>
          <a:prstGeom prst="homePlate">
            <a:avLst>
              <a:gd name="adj" fmla="val 2252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PERFORMANCE DATA</a:t>
            </a:r>
            <a:endParaRPr lang="en-GB" sz="2000" b="1" dirty="0">
              <a:ea typeface="Calibri"/>
              <a:cs typeface="Calibri"/>
              <a:sym typeface="Calibri"/>
            </a:endParaRPr>
          </a:p>
        </p:txBody>
      </p:sp>
      <p:sp>
        <p:nvSpPr>
          <p:cNvPr id="168" name="Shape 168"/>
          <p:cNvSpPr/>
          <p:nvPr/>
        </p:nvSpPr>
        <p:spPr>
          <a:xfrm>
            <a:off x="3505200" y="1246833"/>
            <a:ext cx="3328397" cy="871364"/>
          </a:xfrm>
          <a:custGeom>
            <a:avLst/>
            <a:gdLst>
              <a:gd name="connsiteX0" fmla="*/ 0 w 3334125"/>
              <a:gd name="connsiteY0" fmla="*/ 0 h 871364"/>
              <a:gd name="connsiteX1" fmla="*/ 3170291 w 3334125"/>
              <a:gd name="connsiteY1" fmla="*/ 0 h 871364"/>
              <a:gd name="connsiteX2" fmla="*/ 3334125 w 3334125"/>
              <a:gd name="connsiteY2" fmla="*/ 435682 h 871364"/>
              <a:gd name="connsiteX3" fmla="*/ 3170291 w 3334125"/>
              <a:gd name="connsiteY3" fmla="*/ 871364 h 871364"/>
              <a:gd name="connsiteX4" fmla="*/ 0 w 3334125"/>
              <a:gd name="connsiteY4" fmla="*/ 871364 h 871364"/>
              <a:gd name="connsiteX5" fmla="*/ 163834 w 3334125"/>
              <a:gd name="connsiteY5" fmla="*/ 435682 h 871364"/>
              <a:gd name="connsiteX6" fmla="*/ 0 w 3334125"/>
              <a:gd name="connsiteY6" fmla="*/ 0 h 871364"/>
              <a:gd name="connsiteX0" fmla="*/ 0 w 3205788"/>
              <a:gd name="connsiteY0" fmla="*/ 0 h 871364"/>
              <a:gd name="connsiteX1" fmla="*/ 3170291 w 3205788"/>
              <a:gd name="connsiteY1" fmla="*/ 0 h 871364"/>
              <a:gd name="connsiteX2" fmla="*/ 3205788 w 3205788"/>
              <a:gd name="connsiteY2" fmla="*/ 491829 h 871364"/>
              <a:gd name="connsiteX3" fmla="*/ 3170291 w 3205788"/>
              <a:gd name="connsiteY3" fmla="*/ 871364 h 871364"/>
              <a:gd name="connsiteX4" fmla="*/ 0 w 3205788"/>
              <a:gd name="connsiteY4" fmla="*/ 871364 h 871364"/>
              <a:gd name="connsiteX5" fmla="*/ 163834 w 3205788"/>
              <a:gd name="connsiteY5" fmla="*/ 435682 h 871364"/>
              <a:gd name="connsiteX6" fmla="*/ 0 w 3205788"/>
              <a:gd name="connsiteY6" fmla="*/ 0 h 871364"/>
              <a:gd name="connsiteX0" fmla="*/ 0 w 3181725"/>
              <a:gd name="connsiteY0" fmla="*/ 0 h 871364"/>
              <a:gd name="connsiteX1" fmla="*/ 3170291 w 3181725"/>
              <a:gd name="connsiteY1" fmla="*/ 0 h 871364"/>
              <a:gd name="connsiteX2" fmla="*/ 3181725 w 3181725"/>
              <a:gd name="connsiteY2" fmla="*/ 531935 h 871364"/>
              <a:gd name="connsiteX3" fmla="*/ 3170291 w 3181725"/>
              <a:gd name="connsiteY3" fmla="*/ 871364 h 871364"/>
              <a:gd name="connsiteX4" fmla="*/ 0 w 3181725"/>
              <a:gd name="connsiteY4" fmla="*/ 871364 h 871364"/>
              <a:gd name="connsiteX5" fmla="*/ 163834 w 3181725"/>
              <a:gd name="connsiteY5" fmla="*/ 435682 h 871364"/>
              <a:gd name="connsiteX6" fmla="*/ 0 w 3181725"/>
              <a:gd name="connsiteY6" fmla="*/ 0 h 871364"/>
              <a:gd name="connsiteX0" fmla="*/ 0 w 3173704"/>
              <a:gd name="connsiteY0" fmla="*/ 0 h 871364"/>
              <a:gd name="connsiteX1" fmla="*/ 3170291 w 3173704"/>
              <a:gd name="connsiteY1" fmla="*/ 0 h 871364"/>
              <a:gd name="connsiteX2" fmla="*/ 3173704 w 3173704"/>
              <a:gd name="connsiteY2" fmla="*/ 419641 h 871364"/>
              <a:gd name="connsiteX3" fmla="*/ 3170291 w 3173704"/>
              <a:gd name="connsiteY3" fmla="*/ 871364 h 871364"/>
              <a:gd name="connsiteX4" fmla="*/ 0 w 3173704"/>
              <a:gd name="connsiteY4" fmla="*/ 871364 h 871364"/>
              <a:gd name="connsiteX5" fmla="*/ 163834 w 3173704"/>
              <a:gd name="connsiteY5" fmla="*/ 435682 h 871364"/>
              <a:gd name="connsiteX6" fmla="*/ 0 w 3173704"/>
              <a:gd name="connsiteY6" fmla="*/ 0 h 8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3704" h="871364">
                <a:moveTo>
                  <a:pt x="0" y="0"/>
                </a:moveTo>
                <a:lnTo>
                  <a:pt x="3170291" y="0"/>
                </a:lnTo>
                <a:cubicBezTo>
                  <a:pt x="3171429" y="139880"/>
                  <a:pt x="3172566" y="279761"/>
                  <a:pt x="3173704" y="419641"/>
                </a:cubicBezTo>
                <a:cubicBezTo>
                  <a:pt x="3172566" y="570215"/>
                  <a:pt x="3171429" y="720790"/>
                  <a:pt x="3170291" y="871364"/>
                </a:cubicBezTo>
                <a:lnTo>
                  <a:pt x="0" y="871364"/>
                </a:lnTo>
                <a:lnTo>
                  <a:pt x="163834" y="435682"/>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ANALYZE </a:t>
            </a:r>
            <a:r>
              <a:rPr lang="en-GB" sz="2000" b="1" dirty="0">
                <a:ea typeface="Calibri"/>
                <a:cs typeface="Calibri"/>
                <a:sym typeface="Calibri"/>
              </a:rPr>
              <a:t>DATA</a:t>
            </a:r>
          </a:p>
        </p:txBody>
      </p:sp>
      <p:sp>
        <p:nvSpPr>
          <p:cNvPr id="169" name="Shape 169"/>
          <p:cNvSpPr/>
          <p:nvPr/>
        </p:nvSpPr>
        <p:spPr>
          <a:xfrm>
            <a:off x="7427480" y="3820255"/>
            <a:ext cx="2975811" cy="856307"/>
          </a:xfrm>
          <a:custGeom>
            <a:avLst/>
            <a:gdLst>
              <a:gd name="connsiteX0" fmla="*/ 0 w 2573174"/>
              <a:gd name="connsiteY0" fmla="*/ 0 h 867439"/>
              <a:gd name="connsiteX1" fmla="*/ 2415222 w 2573174"/>
              <a:gd name="connsiteY1" fmla="*/ 0 h 867439"/>
              <a:gd name="connsiteX2" fmla="*/ 2573174 w 2573174"/>
              <a:gd name="connsiteY2" fmla="*/ 433720 h 867439"/>
              <a:gd name="connsiteX3" fmla="*/ 2415222 w 2573174"/>
              <a:gd name="connsiteY3" fmla="*/ 867439 h 867439"/>
              <a:gd name="connsiteX4" fmla="*/ 0 w 2573174"/>
              <a:gd name="connsiteY4" fmla="*/ 867439 h 867439"/>
              <a:gd name="connsiteX5" fmla="*/ 157952 w 2573174"/>
              <a:gd name="connsiteY5" fmla="*/ 433720 h 867439"/>
              <a:gd name="connsiteX6" fmla="*/ 0 w 2573174"/>
              <a:gd name="connsiteY6" fmla="*/ 0 h 867439"/>
              <a:gd name="connsiteX0" fmla="*/ 0 w 2420774"/>
              <a:gd name="connsiteY0" fmla="*/ 0 h 867439"/>
              <a:gd name="connsiteX1" fmla="*/ 2415222 w 2420774"/>
              <a:gd name="connsiteY1" fmla="*/ 0 h 867439"/>
              <a:gd name="connsiteX2" fmla="*/ 2420774 w 2420774"/>
              <a:gd name="connsiteY2" fmla="*/ 433720 h 867439"/>
              <a:gd name="connsiteX3" fmla="*/ 2415222 w 2420774"/>
              <a:gd name="connsiteY3" fmla="*/ 867439 h 867439"/>
              <a:gd name="connsiteX4" fmla="*/ 0 w 2420774"/>
              <a:gd name="connsiteY4" fmla="*/ 867439 h 867439"/>
              <a:gd name="connsiteX5" fmla="*/ 157952 w 2420774"/>
              <a:gd name="connsiteY5" fmla="*/ 433720 h 867439"/>
              <a:gd name="connsiteX6" fmla="*/ 0 w 2420774"/>
              <a:gd name="connsiteY6" fmla="*/ 0 h 867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0774" h="867439">
                <a:moveTo>
                  <a:pt x="0" y="0"/>
                </a:moveTo>
                <a:lnTo>
                  <a:pt x="2415222" y="0"/>
                </a:lnTo>
                <a:cubicBezTo>
                  <a:pt x="2417073" y="144573"/>
                  <a:pt x="2418923" y="289147"/>
                  <a:pt x="2420774" y="433720"/>
                </a:cubicBezTo>
                <a:cubicBezTo>
                  <a:pt x="2418923" y="578293"/>
                  <a:pt x="2417073" y="722866"/>
                  <a:pt x="2415222" y="867439"/>
                </a:cubicBezTo>
                <a:lnTo>
                  <a:pt x="0" y="867439"/>
                </a:lnTo>
                <a:lnTo>
                  <a:pt x="157952" y="433720"/>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a:ea typeface="Calibri"/>
                <a:cs typeface="Calibri"/>
                <a:sym typeface="Calibri"/>
              </a:rPr>
              <a:t>CONSUME </a:t>
            </a:r>
            <a:r>
              <a:rPr lang="en-GB" sz="2000" b="1" dirty="0" smtClean="0">
                <a:ea typeface="Calibri"/>
                <a:cs typeface="Calibri"/>
                <a:sym typeface="Calibri"/>
              </a:rPr>
              <a:t>&amp; VISUALIZE DATA</a:t>
            </a:r>
            <a:endParaRPr lang="en-GB" sz="2000" b="1" dirty="0">
              <a:ea typeface="Calibri"/>
              <a:cs typeface="Calibri"/>
              <a:sym typeface="Calibri"/>
            </a:endParaRPr>
          </a:p>
        </p:txBody>
      </p:sp>
      <p:sp>
        <p:nvSpPr>
          <p:cNvPr id="170" name="Shape 170"/>
          <p:cNvSpPr txBox="1"/>
          <p:nvPr/>
        </p:nvSpPr>
        <p:spPr>
          <a:xfrm>
            <a:off x="322340" y="2234216"/>
            <a:ext cx="2930200" cy="1028048"/>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IEEE802.1X / </a:t>
            </a:r>
            <a:r>
              <a:rPr lang="en-GB" sz="1500" b="1" dirty="0" err="1" smtClean="0">
                <a:solidFill>
                  <a:schemeClr val="dk1"/>
                </a:solidFill>
                <a:latin typeface="Calibri"/>
                <a:ea typeface="Calibri"/>
                <a:cs typeface="Calibri"/>
                <a:sym typeface="Calibri"/>
              </a:rPr>
              <a:t>eduroam</a:t>
            </a:r>
            <a:r>
              <a:rPr lang="en-GB" sz="1500" b="1" dirty="0" smtClean="0">
                <a:solidFill>
                  <a:schemeClr val="dk1"/>
                </a:solidFill>
                <a:latin typeface="Calibri"/>
                <a:ea typeface="Calibri"/>
                <a:cs typeface="Calibri"/>
                <a:sym typeface="Calibri"/>
              </a:rPr>
              <a:t> enabled infrastructures:</a:t>
            </a:r>
          </a:p>
          <a:p>
            <a:pPr>
              <a:buClr>
                <a:schemeClr val="dk1"/>
              </a:buClr>
              <a:buSzPct val="25000"/>
            </a:pPr>
            <a:r>
              <a:rPr lang="en-GB" sz="1500" dirty="0" smtClean="0">
                <a:solidFill>
                  <a:schemeClr val="dk1"/>
                </a:solidFill>
                <a:latin typeface="Calibri"/>
                <a:ea typeface="Calibri"/>
                <a:cs typeface="Calibri"/>
                <a:sym typeface="Calibri"/>
              </a:rPr>
              <a:t>- End-users: Smartphones, Laptops</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Hardware Probes</a:t>
            </a:r>
          </a:p>
        </p:txBody>
      </p:sp>
      <p:sp>
        <p:nvSpPr>
          <p:cNvPr id="171" name="Shape 171"/>
          <p:cNvSpPr txBox="1"/>
          <p:nvPr/>
        </p:nvSpPr>
        <p:spPr>
          <a:xfrm>
            <a:off x="3240508" y="4819552"/>
            <a:ext cx="3697703" cy="1355872"/>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Data Storage (Elasticsearch)</a:t>
            </a:r>
            <a:r>
              <a:rPr lang="en-GB" sz="1500" dirty="0" smtClean="0">
                <a:solidFill>
                  <a:schemeClr val="dk1"/>
                </a:solidFill>
                <a:latin typeface="Calibri"/>
                <a:ea typeface="Calibri"/>
                <a:cs typeface="Calibri"/>
                <a:sym typeface="Calibri"/>
              </a:rPr>
              <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Filtered RADIUS Logs</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Correlated Results: Performance Data  correlated with RADIUS Logs</a:t>
            </a:r>
            <a:endParaRPr lang="en-GB" sz="1500" dirty="0">
              <a:solidFill>
                <a:schemeClr val="dk1"/>
              </a:solidFill>
              <a:latin typeface="Calibri"/>
              <a:ea typeface="Calibri"/>
              <a:cs typeface="Calibri"/>
              <a:sym typeface="Calibri"/>
            </a:endParaRPr>
          </a:p>
        </p:txBody>
      </p:sp>
      <p:sp>
        <p:nvSpPr>
          <p:cNvPr id="172" name="Shape 172"/>
          <p:cNvSpPr txBox="1"/>
          <p:nvPr/>
        </p:nvSpPr>
        <p:spPr>
          <a:xfrm>
            <a:off x="7093357" y="1097508"/>
            <a:ext cx="3136232" cy="1735360"/>
          </a:xfrm>
          <a:prstGeom prst="rect">
            <a:avLst/>
          </a:prstGeom>
          <a:noFill/>
          <a:ln>
            <a:noFill/>
          </a:ln>
        </p:spPr>
        <p:txBody>
          <a:bodyPr lIns="111731" tIns="55865" rIns="111731" bIns="55865" anchor="t" anchorCtr="0">
            <a:noAutofit/>
          </a:bodyPr>
          <a:lstStyle/>
          <a:p>
            <a:pPr>
              <a:buClr>
                <a:schemeClr val="dk1"/>
              </a:buClr>
              <a:buSzPct val="25000"/>
            </a:pPr>
            <a:r>
              <a:rPr lang="en-GB" sz="1500" b="1" dirty="0">
                <a:solidFill>
                  <a:schemeClr val="dk1"/>
                </a:solidFill>
                <a:latin typeface="Calibri"/>
                <a:ea typeface="Calibri"/>
                <a:cs typeface="Calibri"/>
                <a:sym typeface="Calibri"/>
              </a:rPr>
              <a:t>Real Time Analysis</a:t>
            </a:r>
            <a:r>
              <a:rPr lang="en-GB" sz="1500" b="1" dirty="0" smtClean="0">
                <a:solidFill>
                  <a:schemeClr val="dk1"/>
                </a:solidFill>
                <a:latin typeface="Calibri"/>
                <a:ea typeface="Calibri"/>
                <a:cs typeface="Calibri"/>
                <a:sym typeface="Calibri"/>
              </a:rPr>
              <a:t>:</a:t>
            </a:r>
          </a:p>
          <a:p>
            <a:pPr>
              <a:buClr>
                <a:schemeClr val="dk1"/>
              </a:buClr>
              <a:buSzPct val="25000"/>
            </a:pPr>
            <a:r>
              <a:rPr lang="en-GB" sz="1500" dirty="0" smtClean="0">
                <a:solidFill>
                  <a:schemeClr val="dk1"/>
                </a:solidFill>
                <a:latin typeface="Calibri"/>
                <a:ea typeface="Calibri"/>
                <a:cs typeface="Calibri"/>
                <a:sym typeface="Calibri"/>
              </a:rPr>
              <a:t>- Performance Data Parsing</a:t>
            </a:r>
            <a:endParaRPr lang="en-GB" sz="1500" dirty="0">
              <a:solidFill>
                <a:schemeClr val="dk1"/>
              </a:solidFill>
              <a:latin typeface="Calibri"/>
              <a:ea typeface="Calibri"/>
              <a:cs typeface="Calibri"/>
              <a:sym typeface="Calibri"/>
            </a:endParaRPr>
          </a:p>
          <a:p>
            <a:pPr indent="8466">
              <a:buClr>
                <a:schemeClr val="dk1"/>
              </a:buClr>
              <a:buSzPct val="100000"/>
              <a:buFont typeface="Calibri"/>
              <a:buChar char="-"/>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Correlation of Performance</a:t>
            </a:r>
            <a:br>
              <a:rPr lang="en-GB" sz="1500" dirty="0" smtClean="0">
                <a:solidFill>
                  <a:schemeClr val="dk1"/>
                </a:solidFill>
                <a:latin typeface="Calibri"/>
                <a:ea typeface="Calibri"/>
                <a:cs typeface="Calibri"/>
                <a:sym typeface="Calibri"/>
              </a:rPr>
            </a:br>
            <a:r>
              <a:rPr lang="en-GB" sz="1500" dirty="0" smtClean="0">
                <a:solidFill>
                  <a:schemeClr val="dk1"/>
                </a:solidFill>
                <a:latin typeface="Calibri"/>
                <a:ea typeface="Calibri"/>
                <a:cs typeface="Calibri"/>
                <a:sym typeface="Calibri"/>
              </a:rPr>
              <a:t>  Data with Accounting Data</a:t>
            </a:r>
          </a:p>
          <a:p>
            <a:pPr indent="8466">
              <a:buClr>
                <a:schemeClr val="dk1"/>
              </a:buClr>
              <a:buSzPct val="100000"/>
              <a:buFont typeface="Calibri"/>
              <a:buChar char="-"/>
            </a:pPr>
            <a:r>
              <a:rPr lang="en-GB" sz="1500" dirty="0" smtClean="0">
                <a:solidFill>
                  <a:schemeClr val="dk1"/>
                </a:solidFill>
                <a:latin typeface="Calibri"/>
                <a:ea typeface="Calibri"/>
                <a:cs typeface="Calibri"/>
                <a:sym typeface="Calibri"/>
              </a:rPr>
              <a:t> Mobility </a:t>
            </a:r>
            <a:r>
              <a:rPr lang="en-GB" sz="1500" dirty="0">
                <a:solidFill>
                  <a:schemeClr val="dk1"/>
                </a:solidFill>
                <a:latin typeface="Calibri"/>
                <a:ea typeface="Calibri"/>
                <a:cs typeface="Calibri"/>
                <a:sym typeface="Calibri"/>
              </a:rPr>
              <a:t>Prediction </a:t>
            </a:r>
            <a:r>
              <a:rPr lang="en-GB" sz="1500" dirty="0" smtClean="0">
                <a:solidFill>
                  <a:schemeClr val="dk1"/>
                </a:solidFill>
                <a:latin typeface="Calibri"/>
                <a:ea typeface="Calibri"/>
                <a:cs typeface="Calibri"/>
                <a:sym typeface="Calibri"/>
              </a:rPr>
              <a:t>(Future Work)</a:t>
            </a:r>
          </a:p>
          <a:p>
            <a:pPr>
              <a:buClr>
                <a:schemeClr val="dk1"/>
              </a:buClr>
              <a:buSzPct val="100000"/>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      - Focus: </a:t>
            </a:r>
            <a:r>
              <a:rPr lang="en-GB" sz="1500" dirty="0">
                <a:solidFill>
                  <a:schemeClr val="dk1"/>
                </a:solidFill>
                <a:latin typeface="Calibri"/>
                <a:ea typeface="Calibri"/>
                <a:cs typeface="Calibri"/>
                <a:sym typeface="Calibri"/>
              </a:rPr>
              <a:t>Network </a:t>
            </a:r>
            <a:r>
              <a:rPr lang="en-GB" sz="1500" dirty="0" smtClean="0">
                <a:solidFill>
                  <a:schemeClr val="dk1"/>
                </a:solidFill>
                <a:latin typeface="Calibri"/>
                <a:ea typeface="Calibri"/>
                <a:cs typeface="Calibri"/>
                <a:sym typeface="Calibri"/>
              </a:rPr>
              <a:t>Performance</a:t>
            </a:r>
          </a:p>
          <a:p>
            <a:pPr>
              <a:buClr>
                <a:schemeClr val="dk1"/>
              </a:buClr>
              <a:buSzPct val="100000"/>
            </a:pPr>
            <a:r>
              <a:rPr lang="en-GB" sz="1500" dirty="0">
                <a:solidFill>
                  <a:schemeClr val="dk1"/>
                </a:solidFill>
                <a:latin typeface="Calibri"/>
                <a:ea typeface="Calibri"/>
                <a:cs typeface="Calibri"/>
                <a:sym typeface="Calibri"/>
              </a:rPr>
              <a:t> </a:t>
            </a:r>
            <a:r>
              <a:rPr lang="en-GB" sz="1500" dirty="0" smtClean="0">
                <a:solidFill>
                  <a:schemeClr val="dk1"/>
                </a:solidFill>
                <a:latin typeface="Calibri"/>
                <a:ea typeface="Calibri"/>
                <a:cs typeface="Calibri"/>
                <a:sym typeface="Calibri"/>
              </a:rPr>
              <a:t>      - Focus: # Users Prediction </a:t>
            </a:r>
            <a:endParaRPr lang="en-GB" sz="1500" dirty="0">
              <a:solidFill>
                <a:schemeClr val="dk1"/>
              </a:solidFill>
              <a:latin typeface="Calibri"/>
              <a:ea typeface="Calibri"/>
              <a:cs typeface="Calibri"/>
              <a:sym typeface="Calibri"/>
            </a:endParaRPr>
          </a:p>
          <a:p>
            <a:pPr marL="761981" lvl="1" indent="-211661">
              <a:buClr>
                <a:schemeClr val="dk1"/>
              </a:buClr>
              <a:buSzPct val="100000"/>
              <a:buFont typeface="Calibri"/>
              <a:buChar char="-"/>
            </a:pPr>
            <a:endParaRPr lang="en-GB" sz="1500" dirty="0">
              <a:solidFill>
                <a:schemeClr val="dk1"/>
              </a:solidFill>
              <a:latin typeface="Calibri"/>
              <a:ea typeface="Calibri"/>
              <a:cs typeface="Calibri"/>
              <a:sym typeface="Calibri"/>
            </a:endParaRPr>
          </a:p>
        </p:txBody>
      </p:sp>
      <p:sp>
        <p:nvSpPr>
          <p:cNvPr id="173" name="Shape 173"/>
          <p:cNvSpPr txBox="1"/>
          <p:nvPr/>
        </p:nvSpPr>
        <p:spPr>
          <a:xfrm>
            <a:off x="7526493" y="4788505"/>
            <a:ext cx="2471428" cy="731261"/>
          </a:xfrm>
          <a:prstGeom prst="rect">
            <a:avLst/>
          </a:prstGeom>
          <a:noFill/>
          <a:ln>
            <a:noFill/>
          </a:ln>
        </p:spPr>
        <p:txBody>
          <a:bodyPr lIns="111731" tIns="55865" rIns="111731" bIns="55865" anchor="t" anchorCtr="0">
            <a:noAutofit/>
          </a:bodyPr>
          <a:lstStyle/>
          <a:p>
            <a:pPr>
              <a:buClr>
                <a:schemeClr val="dk1"/>
              </a:buClr>
              <a:buSzPct val="25000"/>
            </a:pPr>
            <a:r>
              <a:rPr lang="en-GB" sz="1500" b="1" dirty="0" err="1" smtClean="0">
                <a:solidFill>
                  <a:schemeClr val="dk1"/>
                </a:solidFill>
                <a:latin typeface="Calibri"/>
                <a:ea typeface="Calibri"/>
                <a:cs typeface="Calibri"/>
                <a:sym typeface="Calibri"/>
              </a:rPr>
              <a:t>WiFiMon</a:t>
            </a:r>
            <a:r>
              <a:rPr lang="en-GB" sz="1500" b="1" dirty="0" smtClean="0">
                <a:solidFill>
                  <a:schemeClr val="dk1"/>
                </a:solidFill>
                <a:latin typeface="Calibri"/>
                <a:ea typeface="Calibri"/>
                <a:cs typeface="Calibri"/>
                <a:sym typeface="Calibri"/>
              </a:rPr>
              <a:t> GUI:</a:t>
            </a:r>
            <a:endParaRPr lang="en-GB" sz="1500" b="1" dirty="0">
              <a:solidFill>
                <a:schemeClr val="dk1"/>
              </a:solidFill>
              <a:latin typeface="Calibri"/>
              <a:ea typeface="Calibri"/>
              <a:cs typeface="Calibri"/>
              <a:sym typeface="Calibri"/>
            </a:endParaRPr>
          </a:p>
          <a:p>
            <a:pPr>
              <a:buClr>
                <a:schemeClr val="dk1"/>
              </a:buClr>
              <a:buSzPct val="25000"/>
            </a:pPr>
            <a:r>
              <a:rPr lang="en-GB" sz="1500" dirty="0" smtClean="0">
                <a:solidFill>
                  <a:schemeClr val="dk1"/>
                </a:solidFill>
                <a:latin typeface="Calibri"/>
                <a:ea typeface="Calibri"/>
                <a:cs typeface="Calibri"/>
                <a:sym typeface="Calibri"/>
              </a:rPr>
              <a:t>- Visualization (</a:t>
            </a:r>
            <a:r>
              <a:rPr lang="en-GB" sz="1500" dirty="0" err="1" smtClean="0">
                <a:solidFill>
                  <a:schemeClr val="dk1"/>
                </a:solidFill>
                <a:latin typeface="Calibri"/>
                <a:ea typeface="Calibri"/>
                <a:cs typeface="Calibri"/>
                <a:sym typeface="Calibri"/>
              </a:rPr>
              <a:t>Kibana</a:t>
            </a:r>
            <a:r>
              <a:rPr lang="en-GB" sz="1500" dirty="0" smtClean="0">
                <a:solidFill>
                  <a:schemeClr val="dk1"/>
                </a:solidFill>
                <a:latin typeface="Calibri"/>
                <a:ea typeface="Calibri"/>
                <a:cs typeface="Calibri"/>
                <a:sym typeface="Calibri"/>
              </a:rPr>
              <a:t>)</a:t>
            </a:r>
          </a:p>
          <a:p>
            <a:pPr>
              <a:buClr>
                <a:schemeClr val="dk1"/>
              </a:buClr>
              <a:buSzPct val="25000"/>
            </a:pPr>
            <a:r>
              <a:rPr lang="en-GB" sz="1500" dirty="0">
                <a:solidFill>
                  <a:schemeClr val="dk1"/>
                </a:solidFill>
                <a:latin typeface="Calibri"/>
                <a:ea typeface="Calibri"/>
                <a:cs typeface="Calibri"/>
                <a:sym typeface="Calibri"/>
              </a:rPr>
              <a:t>- User Options</a:t>
            </a:r>
          </a:p>
        </p:txBody>
      </p:sp>
      <p:sp>
        <p:nvSpPr>
          <p:cNvPr id="17" name="Shape 166"/>
          <p:cNvSpPr/>
          <p:nvPr/>
        </p:nvSpPr>
        <p:spPr>
          <a:xfrm>
            <a:off x="469564" y="3820255"/>
            <a:ext cx="2690731" cy="854589"/>
          </a:xfrm>
          <a:prstGeom prst="homePlate">
            <a:avLst>
              <a:gd name="adj" fmla="val 22078"/>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lvl="0" algn="ctr">
              <a:buClr>
                <a:schemeClr val="dk1"/>
              </a:buClr>
              <a:buSzPct val="25000"/>
            </a:pPr>
            <a:r>
              <a:rPr lang="en-GB" sz="2000" b="1" dirty="0" smtClean="0">
                <a:ea typeface="Calibri"/>
                <a:cs typeface="Calibri"/>
                <a:sym typeface="Calibri"/>
              </a:rPr>
              <a:t>ACCOUNTING DATA</a:t>
            </a:r>
            <a:endParaRPr lang="en-GB" sz="2000" b="1" dirty="0">
              <a:ea typeface="Calibri"/>
              <a:cs typeface="Calibri"/>
              <a:sym typeface="Calibri"/>
            </a:endParaRPr>
          </a:p>
        </p:txBody>
      </p:sp>
      <p:sp>
        <p:nvSpPr>
          <p:cNvPr id="18" name="Shape 170"/>
          <p:cNvSpPr txBox="1"/>
          <p:nvPr/>
        </p:nvSpPr>
        <p:spPr>
          <a:xfrm>
            <a:off x="400946" y="4836631"/>
            <a:ext cx="2432891" cy="466044"/>
          </a:xfrm>
          <a:prstGeom prst="rect">
            <a:avLst/>
          </a:prstGeom>
          <a:noFill/>
          <a:ln>
            <a:noFill/>
          </a:ln>
        </p:spPr>
        <p:txBody>
          <a:bodyPr lIns="111731" tIns="55865" rIns="111731" bIns="55865" anchor="t" anchorCtr="0">
            <a:noAutofit/>
          </a:bodyPr>
          <a:lstStyle/>
          <a:p>
            <a:pPr>
              <a:buClr>
                <a:schemeClr val="dk1"/>
              </a:buClr>
              <a:buSzPct val="25000"/>
            </a:pPr>
            <a:r>
              <a:rPr lang="en-GB" sz="1500" b="1" dirty="0" smtClean="0">
                <a:solidFill>
                  <a:schemeClr val="dk1"/>
                </a:solidFill>
                <a:latin typeface="Calibri"/>
                <a:ea typeface="Calibri"/>
                <a:cs typeface="Calibri"/>
                <a:sym typeface="Calibri"/>
              </a:rPr>
              <a:t>RADIUS Logs:</a:t>
            </a:r>
          </a:p>
          <a:p>
            <a:pPr>
              <a:buClr>
                <a:schemeClr val="dk1"/>
              </a:buClr>
              <a:buSzPct val="25000"/>
            </a:pPr>
            <a:r>
              <a:rPr lang="en-GB" sz="1500" dirty="0" smtClean="0">
                <a:solidFill>
                  <a:schemeClr val="dk1"/>
                </a:solidFill>
                <a:latin typeface="Calibri"/>
                <a:ea typeface="Calibri"/>
                <a:cs typeface="Calibri"/>
                <a:sym typeface="Calibri"/>
              </a:rPr>
              <a:t>- Data Filtering (</a:t>
            </a:r>
            <a:r>
              <a:rPr lang="en-GB" sz="1500" dirty="0" err="1" smtClean="0">
                <a:solidFill>
                  <a:schemeClr val="dk1"/>
                </a:solidFill>
                <a:latin typeface="Calibri"/>
                <a:ea typeface="Calibri"/>
                <a:cs typeface="Calibri"/>
                <a:sym typeface="Calibri"/>
              </a:rPr>
              <a:t>Logstash</a:t>
            </a:r>
            <a:r>
              <a:rPr lang="en-GB" sz="1500" dirty="0" smtClean="0">
                <a:solidFill>
                  <a:schemeClr val="dk1"/>
                </a:solidFill>
                <a:latin typeface="Calibri"/>
                <a:ea typeface="Calibri"/>
                <a:cs typeface="Calibri"/>
                <a:sym typeface="Calibri"/>
              </a:rPr>
              <a:t>)</a:t>
            </a:r>
          </a:p>
        </p:txBody>
      </p:sp>
      <p:sp>
        <p:nvSpPr>
          <p:cNvPr id="4" name="Chevron 3"/>
          <p:cNvSpPr/>
          <p:nvPr/>
        </p:nvSpPr>
        <p:spPr>
          <a:xfrm>
            <a:off x="3497179" y="3820255"/>
            <a:ext cx="3556072" cy="854589"/>
          </a:xfrm>
          <a:custGeom>
            <a:avLst/>
            <a:gdLst>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427295 w 2727158"/>
              <a:gd name="connsiteY5" fmla="*/ 427295 h 854589"/>
              <a:gd name="connsiteX6" fmla="*/ 0 w 2727158"/>
              <a:gd name="connsiteY6" fmla="*/ 0 h 854589"/>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122495 w 2727158"/>
              <a:gd name="connsiteY5" fmla="*/ 419274 h 854589"/>
              <a:gd name="connsiteX6" fmla="*/ 0 w 2727158"/>
              <a:gd name="connsiteY6" fmla="*/ 0 h 854589"/>
              <a:gd name="connsiteX0" fmla="*/ 0 w 2727158"/>
              <a:gd name="connsiteY0" fmla="*/ 0 h 854589"/>
              <a:gd name="connsiteX1" fmla="*/ 2299864 w 2727158"/>
              <a:gd name="connsiteY1" fmla="*/ 0 h 854589"/>
              <a:gd name="connsiteX2" fmla="*/ 2727158 w 2727158"/>
              <a:gd name="connsiteY2" fmla="*/ 427295 h 854589"/>
              <a:gd name="connsiteX3" fmla="*/ 2299864 w 2727158"/>
              <a:gd name="connsiteY3" fmla="*/ 854589 h 854589"/>
              <a:gd name="connsiteX4" fmla="*/ 0 w 2727158"/>
              <a:gd name="connsiteY4" fmla="*/ 854589 h 854589"/>
              <a:gd name="connsiteX5" fmla="*/ 162600 w 2727158"/>
              <a:gd name="connsiteY5" fmla="*/ 427295 h 854589"/>
              <a:gd name="connsiteX6" fmla="*/ 0 w 2727158"/>
              <a:gd name="connsiteY6" fmla="*/ 0 h 854589"/>
              <a:gd name="connsiteX0" fmla="*/ 0 w 2550695"/>
              <a:gd name="connsiteY0" fmla="*/ 0 h 854589"/>
              <a:gd name="connsiteX1" fmla="*/ 2299864 w 2550695"/>
              <a:gd name="connsiteY1" fmla="*/ 0 h 854589"/>
              <a:gd name="connsiteX2" fmla="*/ 2550695 w 2550695"/>
              <a:gd name="connsiteY2" fmla="*/ 411253 h 854589"/>
              <a:gd name="connsiteX3" fmla="*/ 2299864 w 2550695"/>
              <a:gd name="connsiteY3" fmla="*/ 854589 h 854589"/>
              <a:gd name="connsiteX4" fmla="*/ 0 w 2550695"/>
              <a:gd name="connsiteY4" fmla="*/ 854589 h 854589"/>
              <a:gd name="connsiteX5" fmla="*/ 162600 w 2550695"/>
              <a:gd name="connsiteY5" fmla="*/ 427295 h 854589"/>
              <a:gd name="connsiteX6" fmla="*/ 0 w 2550695"/>
              <a:gd name="connsiteY6" fmla="*/ 0 h 854589"/>
              <a:gd name="connsiteX0" fmla="*/ 0 w 2472614"/>
              <a:gd name="connsiteY0" fmla="*/ 0 h 854589"/>
              <a:gd name="connsiteX1" fmla="*/ 2299864 w 2472614"/>
              <a:gd name="connsiteY1" fmla="*/ 0 h 854589"/>
              <a:gd name="connsiteX2" fmla="*/ 2472614 w 2472614"/>
              <a:gd name="connsiteY2" fmla="*/ 435316 h 854589"/>
              <a:gd name="connsiteX3" fmla="*/ 2299864 w 2472614"/>
              <a:gd name="connsiteY3" fmla="*/ 854589 h 854589"/>
              <a:gd name="connsiteX4" fmla="*/ 0 w 2472614"/>
              <a:gd name="connsiteY4" fmla="*/ 854589 h 854589"/>
              <a:gd name="connsiteX5" fmla="*/ 162600 w 2472614"/>
              <a:gd name="connsiteY5" fmla="*/ 427295 h 854589"/>
              <a:gd name="connsiteX6" fmla="*/ 0 w 2472614"/>
              <a:gd name="connsiteY6" fmla="*/ 0 h 85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2614" h="854589">
                <a:moveTo>
                  <a:pt x="0" y="0"/>
                </a:moveTo>
                <a:lnTo>
                  <a:pt x="2299864" y="0"/>
                </a:lnTo>
                <a:lnTo>
                  <a:pt x="2472614" y="435316"/>
                </a:lnTo>
                <a:lnTo>
                  <a:pt x="2299864" y="854589"/>
                </a:lnTo>
                <a:lnTo>
                  <a:pt x="0" y="854589"/>
                </a:lnTo>
                <a:lnTo>
                  <a:pt x="162600" y="427295"/>
                </a:lnTo>
                <a:lnTo>
                  <a:pt x="0" y="0"/>
                </a:lnTo>
                <a:close/>
              </a:path>
            </a:pathLst>
          </a:cu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r>
              <a:rPr lang="en-US" sz="2000" b="1" dirty="0" smtClean="0">
                <a:solidFill>
                  <a:schemeClr val="dk1"/>
                </a:solidFill>
                <a:ea typeface="Calibri"/>
                <a:cs typeface="Calibri"/>
              </a:rPr>
              <a:t>STORE DATA</a:t>
            </a:r>
            <a:endParaRPr lang="el-GR" sz="2000" b="1" dirty="0">
              <a:solidFill>
                <a:schemeClr val="dk1"/>
              </a:solidFill>
              <a:ea typeface="Calibri"/>
              <a:cs typeface="Calibri"/>
            </a:endParaRPr>
          </a:p>
        </p:txBody>
      </p:sp>
      <p:sp>
        <p:nvSpPr>
          <p:cNvPr id="11" name="Bent Arrow 10"/>
          <p:cNvSpPr/>
          <p:nvPr/>
        </p:nvSpPr>
        <p:spPr>
          <a:xfrm rot="19636835">
            <a:off x="4252769" y="2278392"/>
            <a:ext cx="1016981" cy="1249182"/>
          </a:xfrm>
          <a:prstGeom prst="bentArrow">
            <a:avLst>
              <a:gd name="adj1" fmla="val 22353"/>
              <a:gd name="adj2" fmla="val 25181"/>
              <a:gd name="adj3" fmla="val 32743"/>
              <a:gd name="adj4" fmla="val 6725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endParaRPr lang="el-GR" sz="2000" b="1">
              <a:solidFill>
                <a:schemeClr val="dk1"/>
              </a:solidFill>
              <a:ea typeface="Calibri"/>
              <a:cs typeface="Calibri"/>
            </a:endParaRPr>
          </a:p>
        </p:txBody>
      </p:sp>
      <p:sp>
        <p:nvSpPr>
          <p:cNvPr id="33" name="Bent Arrow 32"/>
          <p:cNvSpPr/>
          <p:nvPr/>
        </p:nvSpPr>
        <p:spPr>
          <a:xfrm rot="8927619">
            <a:off x="5042157" y="2420500"/>
            <a:ext cx="1010983" cy="1226588"/>
          </a:xfrm>
          <a:prstGeom prst="bentArrow">
            <a:avLst>
              <a:gd name="adj1" fmla="val 22353"/>
              <a:gd name="adj2" fmla="val 25181"/>
              <a:gd name="adj3" fmla="val 32743"/>
              <a:gd name="adj4" fmla="val 67257"/>
            </a:avLst>
          </a:prstGeom>
          <a:ln>
            <a:headEnd type="none" w="med" len="med"/>
            <a:tailEnd type="none" w="med" len="med"/>
          </a:ln>
          <a:effectLst>
            <a:outerShdw blurRad="50800" dist="38100" dir="2700000" algn="tl" rotWithShape="0">
              <a:srgbClr val="000000">
                <a:alpha val="43000"/>
              </a:srgbClr>
            </a:outerShdw>
          </a:effectLst>
        </p:spPr>
        <p:style>
          <a:lnRef idx="2">
            <a:schemeClr val="dk1"/>
          </a:lnRef>
          <a:fillRef idx="1">
            <a:schemeClr val="lt1"/>
          </a:fillRef>
          <a:effectRef idx="0">
            <a:schemeClr val="dk1"/>
          </a:effectRef>
          <a:fontRef idx="minor">
            <a:schemeClr val="dk1"/>
          </a:fontRef>
        </p:style>
        <p:txBody>
          <a:bodyPr lIns="111731" tIns="55865" rIns="111731" bIns="55865" anchor="ctr" anchorCtr="0">
            <a:noAutofit/>
          </a:bodyPr>
          <a:lstStyle/>
          <a:p>
            <a:pPr algn="ctr">
              <a:buClr>
                <a:schemeClr val="dk1"/>
              </a:buClr>
              <a:buSzPct val="25000"/>
            </a:pPr>
            <a:endParaRPr lang="el-GR" sz="2000" dirty="0">
              <a:solidFill>
                <a:schemeClr val="dk1"/>
              </a:solidFill>
              <a:ea typeface="Calibri"/>
              <a:cs typeface="Calibri"/>
            </a:endParaRPr>
          </a:p>
        </p:txBody>
      </p:sp>
      <p:sp>
        <p:nvSpPr>
          <p:cNvPr id="34" name="Shape 173"/>
          <p:cNvSpPr txBox="1"/>
          <p:nvPr/>
        </p:nvSpPr>
        <p:spPr>
          <a:xfrm>
            <a:off x="3283019" y="2515763"/>
            <a:ext cx="1244543" cy="731261"/>
          </a:xfrm>
          <a:prstGeom prst="rect">
            <a:avLst/>
          </a:prstGeom>
          <a:noFill/>
          <a:ln>
            <a:noFill/>
          </a:ln>
        </p:spPr>
        <p:txBody>
          <a:bodyPr lIns="111731" tIns="55865" rIns="111731" bIns="55865" anchor="t" anchorCtr="0">
            <a:noAutofit/>
          </a:bodyPr>
          <a:lstStyle/>
          <a:p>
            <a:pPr algn="ctr">
              <a:buClr>
                <a:schemeClr val="dk1"/>
              </a:buClr>
              <a:buSzPct val="25000"/>
            </a:pPr>
            <a:r>
              <a:rPr lang="en-GB" sz="1500" b="1" dirty="0" smtClean="0">
                <a:solidFill>
                  <a:schemeClr val="dk1"/>
                </a:solidFill>
                <a:latin typeface="Calibri"/>
                <a:ea typeface="Calibri"/>
                <a:cs typeface="Calibri"/>
                <a:sym typeface="Calibri"/>
              </a:rPr>
              <a:t>Filtered RADIUS </a:t>
            </a:r>
          </a:p>
          <a:p>
            <a:pPr algn="ctr">
              <a:buClr>
                <a:schemeClr val="dk1"/>
              </a:buClr>
              <a:buSzPct val="25000"/>
            </a:pPr>
            <a:r>
              <a:rPr lang="en-GB" sz="1500" b="1" dirty="0" smtClean="0">
                <a:solidFill>
                  <a:schemeClr val="dk1"/>
                </a:solidFill>
                <a:latin typeface="Calibri"/>
                <a:ea typeface="Calibri"/>
                <a:cs typeface="Calibri"/>
                <a:sym typeface="Calibri"/>
              </a:rPr>
              <a:t>Logs</a:t>
            </a:r>
            <a:endParaRPr lang="en-GB" sz="1500" dirty="0">
              <a:solidFill>
                <a:schemeClr val="dk1"/>
              </a:solidFill>
              <a:latin typeface="Calibri"/>
              <a:ea typeface="Calibri"/>
              <a:cs typeface="Calibri"/>
              <a:sym typeface="Calibri"/>
            </a:endParaRPr>
          </a:p>
        </p:txBody>
      </p:sp>
      <p:sp>
        <p:nvSpPr>
          <p:cNvPr id="35" name="Shape 173"/>
          <p:cNvSpPr txBox="1"/>
          <p:nvPr/>
        </p:nvSpPr>
        <p:spPr>
          <a:xfrm>
            <a:off x="5963114" y="2537352"/>
            <a:ext cx="1244543" cy="731261"/>
          </a:xfrm>
          <a:prstGeom prst="rect">
            <a:avLst/>
          </a:prstGeom>
          <a:noFill/>
          <a:ln>
            <a:noFill/>
          </a:ln>
        </p:spPr>
        <p:txBody>
          <a:bodyPr lIns="111731" tIns="55865" rIns="111731" bIns="55865" anchor="t" anchorCtr="0">
            <a:noAutofit/>
          </a:bodyPr>
          <a:lstStyle/>
          <a:p>
            <a:pPr algn="ctr">
              <a:buClr>
                <a:schemeClr val="dk1"/>
              </a:buClr>
              <a:buSzPct val="25000"/>
            </a:pPr>
            <a:r>
              <a:rPr lang="en-GB" sz="1500" b="1" dirty="0" smtClean="0">
                <a:solidFill>
                  <a:schemeClr val="dk1"/>
                </a:solidFill>
                <a:latin typeface="Calibri"/>
                <a:ea typeface="Calibri"/>
                <a:cs typeface="Calibri"/>
                <a:sym typeface="Calibri"/>
              </a:rPr>
              <a:t>Correlation Results</a:t>
            </a:r>
            <a:endParaRPr lang="en-GB" sz="15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63499150"/>
      </p:ext>
    </p:extLst>
  </p:cSld>
  <p:clrMapOvr>
    <a:masterClrMapping/>
  </p:clrMapOvr>
  <p:transition spd="slow" advTm="6852">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11061096" y="6405561"/>
            <a:ext cx="740833" cy="274411"/>
          </a:xfrm>
          <a:prstGeom prst="rect">
            <a:avLst/>
          </a:prstGeom>
          <a:noFill/>
          <a:ln>
            <a:noFill/>
          </a:ln>
        </p:spPr>
        <p:txBody>
          <a:bodyPr lIns="111731" tIns="55865" rIns="111731" bIns="55865" anchor="ctr" anchorCtr="0">
            <a:noAutofit/>
          </a:bodyPr>
          <a:lstStyle/>
          <a:p>
            <a:pPr algn="r">
              <a:buClr>
                <a:srgbClr val="898989"/>
              </a:buClr>
              <a:buSzPct val="25000"/>
            </a:pPr>
            <a:fld id="{00000000-1234-1234-1234-123412341234}" type="slidenum">
              <a:rPr lang="en-GB" sz="1200">
                <a:solidFill>
                  <a:srgbClr val="898989"/>
                </a:solidFill>
                <a:latin typeface="Calibri"/>
                <a:ea typeface="Calibri"/>
                <a:cs typeface="Calibri"/>
                <a:sym typeface="Calibri"/>
              </a:rPr>
              <a:pPr algn="r">
                <a:buClr>
                  <a:srgbClr val="898989"/>
                </a:buClr>
                <a:buSzPct val="25000"/>
              </a:pPr>
              <a:t>6</a:t>
            </a:fld>
            <a:endParaRPr lang="en-GB" sz="1200" dirty="0">
              <a:solidFill>
                <a:srgbClr val="898989"/>
              </a:solidFill>
              <a:latin typeface="Calibri"/>
              <a:ea typeface="Calibri"/>
              <a:cs typeface="Calibri"/>
              <a:sym typeface="Calibri"/>
            </a:endParaRPr>
          </a:p>
        </p:txBody>
      </p:sp>
      <p:sp>
        <p:nvSpPr>
          <p:cNvPr id="165" name="Shape 165"/>
          <p:cNvSpPr txBox="1">
            <a:spLocks noGrp="1"/>
          </p:cNvSpPr>
          <p:nvPr>
            <p:ph type="title"/>
          </p:nvPr>
        </p:nvSpPr>
        <p:spPr>
          <a:xfrm>
            <a:off x="473383" y="92473"/>
            <a:ext cx="9894723" cy="430909"/>
          </a:xfrm>
          <a:prstGeom prst="rect">
            <a:avLst/>
          </a:prstGeom>
          <a:noFill/>
          <a:ln>
            <a:noFill/>
          </a:ln>
        </p:spPr>
        <p:txBody>
          <a:bodyPr lIns="111731" tIns="55865" rIns="111731" bIns="55865" anchor="ctr" anchorCtr="0">
            <a:noAutofit/>
          </a:bodyPr>
          <a:lstStyle/>
          <a:p>
            <a:pPr>
              <a:spcBef>
                <a:spcPts val="0"/>
              </a:spcBef>
              <a:buClr>
                <a:srgbClr val="004361"/>
              </a:buClr>
              <a:buSzPct val="25000"/>
            </a:pPr>
            <a:r>
              <a:rPr lang="en-GB" sz="3600" dirty="0" err="1">
                <a:latin typeface="Calibri" pitchFamily="34" charset="0"/>
                <a:cs typeface="Times New Roman" pitchFamily="18" charset="0"/>
                <a:sym typeface="Calibri"/>
              </a:rPr>
              <a:t>WiFiMon</a:t>
            </a:r>
            <a:r>
              <a:rPr lang="en-GB" sz="3600" dirty="0">
                <a:latin typeface="Calibri"/>
                <a:ea typeface="Calibri"/>
                <a:cs typeface="Calibri"/>
                <a:sym typeface="Calibri"/>
              </a:rPr>
              <a:t> </a:t>
            </a:r>
            <a:r>
              <a:rPr lang="en-GB" sz="3600" dirty="0" smtClean="0">
                <a:latin typeface="Calibri"/>
                <a:ea typeface="Calibri"/>
                <a:cs typeface="Calibri"/>
                <a:sym typeface="Calibri"/>
              </a:rPr>
              <a:t>– </a:t>
            </a:r>
            <a:r>
              <a:rPr lang="en-GB" sz="3600" dirty="0" smtClean="0">
                <a:solidFill>
                  <a:srgbClr val="004361"/>
                </a:solidFill>
                <a:latin typeface="Calibri"/>
                <a:ea typeface="Calibri"/>
                <a:cs typeface="Calibri"/>
                <a:sym typeface="Calibri"/>
              </a:rPr>
              <a:t>Overall Architecture</a:t>
            </a:r>
            <a:endParaRPr lang="en-GB" sz="3600" dirty="0">
              <a:solidFill>
                <a:srgbClr val="004361"/>
              </a:solidFill>
              <a:latin typeface="Calibri"/>
              <a:ea typeface="Calibri"/>
              <a:cs typeface="Calibri"/>
              <a:sym typeface="Calibri"/>
            </a:endParaRPr>
          </a:p>
        </p:txBody>
      </p:sp>
      <p:sp>
        <p:nvSpPr>
          <p:cNvPr id="173" name="Shape 173"/>
          <p:cNvSpPr txBox="1"/>
          <p:nvPr/>
        </p:nvSpPr>
        <p:spPr>
          <a:xfrm>
            <a:off x="1689571" y="5527705"/>
            <a:ext cx="9092727" cy="1435672"/>
          </a:xfrm>
          <a:prstGeom prst="rect">
            <a:avLst/>
          </a:prstGeom>
          <a:noFill/>
          <a:ln>
            <a:noFill/>
          </a:ln>
        </p:spPr>
        <p:txBody>
          <a:bodyPr lIns="111731" tIns="55865" rIns="111731" bIns="55865" anchor="t" anchorCtr="0">
            <a:noAutofit/>
          </a:bodyPr>
          <a:lstStyle/>
          <a:p>
            <a:pPr>
              <a:buClr>
                <a:schemeClr val="dk1"/>
              </a:buClr>
              <a:buSzPct val="25000"/>
            </a:pPr>
            <a:r>
              <a:rPr lang="en-GB" sz="1500" b="1" dirty="0" err="1" smtClean="0">
                <a:solidFill>
                  <a:schemeClr val="dk1"/>
                </a:solidFill>
                <a:latin typeface="Calibri"/>
                <a:ea typeface="Calibri"/>
                <a:cs typeface="Calibri"/>
                <a:sym typeface="Calibri"/>
              </a:rPr>
              <a:t>WiFiMon</a:t>
            </a:r>
            <a:r>
              <a:rPr lang="en-GB" sz="1500" b="1" dirty="0" smtClean="0">
                <a:solidFill>
                  <a:schemeClr val="dk1"/>
                </a:solidFill>
                <a:latin typeface="Calibri"/>
                <a:ea typeface="Calibri"/>
                <a:cs typeface="Calibri"/>
                <a:sym typeface="Calibri"/>
              </a:rPr>
              <a:t> </a:t>
            </a:r>
            <a:r>
              <a:rPr lang="en-GB" sz="1500" b="1" dirty="0" smtClean="0">
                <a:solidFill>
                  <a:schemeClr val="dk1"/>
                </a:solidFill>
                <a:latin typeface="Calibri"/>
                <a:ea typeface="Calibri"/>
                <a:cs typeface="Calibri"/>
                <a:sym typeface="Calibri"/>
              </a:rPr>
              <a:t>Components:</a:t>
            </a:r>
            <a:endParaRPr lang="en-GB" sz="1500" b="1" dirty="0">
              <a:solidFill>
                <a:schemeClr val="dk1"/>
              </a:solidFill>
              <a:latin typeface="Calibri"/>
              <a:ea typeface="Calibri"/>
              <a:cs typeface="Calibri"/>
              <a:sym typeface="Calibri"/>
            </a:endParaRPr>
          </a:p>
          <a:p>
            <a:pPr>
              <a:buClr>
                <a:schemeClr val="dk1"/>
              </a:buClr>
              <a:buSzPct val="25000"/>
            </a:pPr>
            <a:r>
              <a:rPr lang="en-GB" sz="1500" dirty="0" smtClean="0">
                <a:solidFill>
                  <a:schemeClr val="dk1"/>
                </a:solidFill>
                <a:latin typeface="Calibri"/>
                <a:ea typeface="Calibri"/>
                <a:cs typeface="Calibri"/>
                <a:sym typeface="Calibri"/>
              </a:rPr>
              <a:t>- </a:t>
            </a:r>
            <a:r>
              <a:rPr lang="en-GB" sz="1500" dirty="0" err="1" smtClean="0">
                <a:solidFill>
                  <a:schemeClr val="dk1"/>
                </a:solidFill>
                <a:latin typeface="Calibri"/>
                <a:ea typeface="Calibri"/>
                <a:cs typeface="Calibri"/>
                <a:sym typeface="Calibri"/>
              </a:rPr>
              <a:t>WiFiMon</a:t>
            </a:r>
            <a:r>
              <a:rPr lang="en-GB" sz="1500" dirty="0" smtClean="0">
                <a:solidFill>
                  <a:schemeClr val="dk1"/>
                </a:solidFill>
                <a:latin typeface="Calibri"/>
                <a:ea typeface="Calibri"/>
                <a:cs typeface="Calibri"/>
                <a:sym typeface="Calibri"/>
              </a:rPr>
              <a:t> Software Probe (WSP)                                            - </a:t>
            </a:r>
            <a:r>
              <a:rPr lang="en-GB" sz="1500" dirty="0" err="1" smtClean="0">
                <a:solidFill>
                  <a:schemeClr val="dk1"/>
                </a:solidFill>
                <a:latin typeface="Calibri"/>
                <a:ea typeface="Calibri"/>
                <a:cs typeface="Calibri"/>
                <a:sym typeface="Calibri"/>
              </a:rPr>
              <a:t>WiFiMon</a:t>
            </a:r>
            <a:r>
              <a:rPr lang="en-GB" sz="1500" dirty="0" smtClean="0">
                <a:solidFill>
                  <a:schemeClr val="dk1"/>
                </a:solidFill>
                <a:latin typeface="Calibri"/>
                <a:ea typeface="Calibri"/>
                <a:cs typeface="Calibri"/>
                <a:sym typeface="Calibri"/>
              </a:rPr>
              <a:t> Test Server (WTS)</a:t>
            </a:r>
            <a:endParaRPr lang="en-GB" sz="1500" dirty="0" smtClean="0">
              <a:solidFill>
                <a:schemeClr val="dk1"/>
              </a:solidFill>
              <a:latin typeface="Calibri"/>
              <a:ea typeface="Calibri"/>
              <a:cs typeface="Calibri"/>
              <a:sym typeface="Calibri"/>
            </a:endParaRPr>
          </a:p>
          <a:p>
            <a:pPr>
              <a:buClr>
                <a:schemeClr val="dk1"/>
              </a:buClr>
              <a:buSzPct val="25000"/>
            </a:pPr>
            <a:r>
              <a:rPr lang="en-GB" sz="1500" dirty="0" smtClean="0">
                <a:solidFill>
                  <a:schemeClr val="dk1"/>
                </a:solidFill>
                <a:latin typeface="Calibri"/>
                <a:ea typeface="Calibri"/>
                <a:cs typeface="Calibri"/>
                <a:sym typeface="Calibri"/>
              </a:rPr>
              <a:t>- </a:t>
            </a:r>
            <a:r>
              <a:rPr lang="en-GB" sz="1500" dirty="0" err="1" smtClean="0">
                <a:solidFill>
                  <a:schemeClr val="dk1"/>
                </a:solidFill>
                <a:latin typeface="Calibri"/>
                <a:ea typeface="Calibri"/>
                <a:cs typeface="Calibri"/>
                <a:sym typeface="Calibri"/>
              </a:rPr>
              <a:t>WiFiMon</a:t>
            </a:r>
            <a:r>
              <a:rPr lang="en-GB" sz="1500" dirty="0" smtClean="0">
                <a:solidFill>
                  <a:schemeClr val="dk1"/>
                </a:solidFill>
                <a:latin typeface="Calibri"/>
                <a:ea typeface="Calibri"/>
                <a:cs typeface="Calibri"/>
                <a:sym typeface="Calibri"/>
              </a:rPr>
              <a:t> Hardware Probe (WHP)                                          - </a:t>
            </a:r>
            <a:r>
              <a:rPr lang="en-GB" sz="1500" dirty="0" err="1" smtClean="0">
                <a:solidFill>
                  <a:schemeClr val="dk1"/>
                </a:solidFill>
                <a:latin typeface="Calibri"/>
                <a:ea typeface="Calibri"/>
                <a:cs typeface="Calibri"/>
                <a:sym typeface="Calibri"/>
              </a:rPr>
              <a:t>WiFiMon</a:t>
            </a:r>
            <a:r>
              <a:rPr lang="en-GB" sz="1500" dirty="0" smtClean="0">
                <a:solidFill>
                  <a:schemeClr val="dk1"/>
                </a:solidFill>
                <a:latin typeface="Calibri"/>
                <a:ea typeface="Calibri"/>
                <a:cs typeface="Calibri"/>
                <a:sym typeface="Calibri"/>
              </a:rPr>
              <a:t> Analysis Server (WAS)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421" y="603153"/>
            <a:ext cx="9400072" cy="5042509"/>
          </a:xfrm>
          <a:prstGeom prst="rect">
            <a:avLst/>
          </a:prstGeom>
        </p:spPr>
      </p:pic>
    </p:spTree>
    <p:extLst>
      <p:ext uri="{BB962C8B-B14F-4D97-AF65-F5344CB8AC3E}">
        <p14:creationId xmlns:p14="http://schemas.microsoft.com/office/powerpoint/2010/main" val="2155356339"/>
      </p:ext>
    </p:extLst>
  </p:cSld>
  <p:clrMapOvr>
    <a:masterClrMapping/>
  </p:clrMapOvr>
  <p:transition spd="slow" advTm="6852">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 Εικόνα"/>
          <p:cNvPicPr>
            <a:picLocks noChangeAspect="1"/>
          </p:cNvPicPr>
          <p:nvPr/>
        </p:nvPicPr>
        <p:blipFill rotWithShape="1">
          <a:blip r:embed="rId3" cstate="print"/>
          <a:srcRect r="2271"/>
          <a:stretch/>
        </p:blipFill>
        <p:spPr bwMode="auto">
          <a:xfrm>
            <a:off x="742828" y="2319597"/>
            <a:ext cx="9692561" cy="3520536"/>
          </a:xfrm>
          <a:prstGeom prst="rect">
            <a:avLst/>
          </a:prstGeom>
        </p:spPr>
      </p:pic>
      <p:sp>
        <p:nvSpPr>
          <p:cNvPr id="5" name="Title 4"/>
          <p:cNvSpPr>
            <a:spLocks noGrp="1"/>
          </p:cNvSpPr>
          <p:nvPr>
            <p:ph type="title"/>
          </p:nvPr>
        </p:nvSpPr>
        <p:spPr>
          <a:xfrm>
            <a:off x="619382" y="420416"/>
            <a:ext cx="11452302" cy="430909"/>
          </a:xfrm>
        </p:spPr>
        <p:txBody>
          <a:bodyPr>
            <a:noAutofit/>
          </a:bodyPr>
          <a:lstStyle/>
          <a:p>
            <a:r>
              <a:rPr lang="en-GB" sz="3600" dirty="0" err="1"/>
              <a:t>WiFiMon</a:t>
            </a:r>
            <a:r>
              <a:rPr lang="en-GB" sz="3600" dirty="0"/>
              <a:t> </a:t>
            </a:r>
            <a:r>
              <a:rPr lang="mr-IN" sz="3600" dirty="0"/>
              <a:t>–</a:t>
            </a:r>
            <a:r>
              <a:rPr lang="en-GB" sz="3600" dirty="0"/>
              <a:t> </a:t>
            </a:r>
            <a:r>
              <a:rPr lang="en-GB" sz="3600" dirty="0" smtClean="0"/>
              <a:t>Data Collection Technology</a:t>
            </a:r>
            <a:endParaRPr lang="en-GB" sz="3600" dirty="0"/>
          </a:p>
        </p:txBody>
      </p:sp>
      <p:sp>
        <p:nvSpPr>
          <p:cNvPr id="6" name="Content Placeholder 1"/>
          <p:cNvSpPr>
            <a:spLocks noGrp="1"/>
          </p:cNvSpPr>
          <p:nvPr>
            <p:ph idx="1"/>
          </p:nvPr>
        </p:nvSpPr>
        <p:spPr>
          <a:xfrm>
            <a:off x="742828" y="1248161"/>
            <a:ext cx="11119275" cy="660849"/>
          </a:xfrm>
        </p:spPr>
        <p:txBody>
          <a:bodyPr>
            <a:normAutofit fontScale="70000" lnSpcReduction="20000"/>
          </a:bodyPr>
          <a:lstStyle/>
          <a:p>
            <a:pPr>
              <a:buFontTx/>
              <a:buChar char="-"/>
            </a:pPr>
            <a:r>
              <a:rPr lang="en-US" b="1" dirty="0" smtClean="0">
                <a:solidFill>
                  <a:schemeClr val="tx1"/>
                </a:solidFill>
              </a:rPr>
              <a:t>The </a:t>
            </a:r>
            <a:r>
              <a:rPr lang="en-US" b="1" dirty="0">
                <a:solidFill>
                  <a:schemeClr val="tx1"/>
                </a:solidFill>
              </a:rPr>
              <a:t>end user </a:t>
            </a:r>
            <a:r>
              <a:rPr lang="en-US" b="1" dirty="0" smtClean="0">
                <a:solidFill>
                  <a:schemeClr val="tx1"/>
                </a:solidFill>
              </a:rPr>
              <a:t>visits a </a:t>
            </a:r>
            <a:r>
              <a:rPr lang="en-US" b="1" dirty="0">
                <a:solidFill>
                  <a:schemeClr val="tx1"/>
                </a:solidFill>
              </a:rPr>
              <a:t>web page </a:t>
            </a:r>
            <a:r>
              <a:rPr lang="en-US" b="1" dirty="0" smtClean="0">
                <a:solidFill>
                  <a:schemeClr val="tx1"/>
                </a:solidFill>
              </a:rPr>
              <a:t>that includes JavaScript code. This triggers measurements.</a:t>
            </a:r>
          </a:p>
          <a:p>
            <a:pPr>
              <a:buFontTx/>
              <a:buChar char="-"/>
            </a:pPr>
            <a:r>
              <a:rPr lang="en-US" b="1" dirty="0" smtClean="0">
                <a:solidFill>
                  <a:schemeClr val="tx1"/>
                </a:solidFill>
              </a:rPr>
              <a:t>Available Test Tools: </a:t>
            </a:r>
            <a:r>
              <a:rPr lang="en-US" b="1" dirty="0" err="1" smtClean="0">
                <a:solidFill>
                  <a:schemeClr val="tx1"/>
                </a:solidFill>
              </a:rPr>
              <a:t>Nettest</a:t>
            </a:r>
            <a:r>
              <a:rPr lang="en-US" b="1" dirty="0" smtClean="0">
                <a:solidFill>
                  <a:schemeClr val="tx1"/>
                </a:solidFill>
              </a:rPr>
              <a:t>, Boomerang, </a:t>
            </a:r>
            <a:r>
              <a:rPr lang="en-US" b="1" dirty="0" err="1" smtClean="0">
                <a:solidFill>
                  <a:schemeClr val="tx1"/>
                </a:solidFill>
              </a:rPr>
              <a:t>Speedtest</a:t>
            </a:r>
            <a:endParaRPr lang="en-US" b="1" dirty="0" smtClean="0">
              <a:solidFill>
                <a:schemeClr val="tx1"/>
              </a:solidFill>
            </a:endParaRP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Tree>
    <p:extLst>
      <p:ext uri="{BB962C8B-B14F-4D97-AF65-F5344CB8AC3E}">
        <p14:creationId xmlns:p14="http://schemas.microsoft.com/office/powerpoint/2010/main" val="2560099214"/>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4.googleusercontent.com/HEqjLQNRqIVGS0We7S1gjUR2HJqMAIZ69pA2Ih4DhMAZqpFe-o5unkw1FNsPAp_v1CVbjUjAwSCmJbZtRT1bnDEntZMlygTEGxfJY7N1OSjbpd8PV_RDmIrkFyDQ-4TkBd7q1VWr">
            <a:extLst>
              <a:ext uri="{FF2B5EF4-FFF2-40B4-BE49-F238E27FC236}">
                <a16:creationId xmlns:a16="http://schemas.microsoft.com/office/drawing/2014/main" xmlns="" id="{614E97A3-AA3A-42C3-9A83-1ECF88F58E5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806" t="8267" r="6856" b="7335"/>
          <a:stretch/>
        </p:blipFill>
        <p:spPr bwMode="auto">
          <a:xfrm>
            <a:off x="425114" y="1371599"/>
            <a:ext cx="6513095" cy="463616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636775" y="427440"/>
            <a:ext cx="9894723" cy="430909"/>
          </a:xfrm>
        </p:spPr>
        <p:txBody>
          <a:bodyPr>
            <a:noAutofit/>
          </a:bodyPr>
          <a:lstStyle/>
          <a:p>
            <a:r>
              <a:rPr lang="en-GB" sz="3600" dirty="0" err="1"/>
              <a:t>WiFiMon</a:t>
            </a:r>
            <a:r>
              <a:rPr lang="en-GB" sz="3600" dirty="0"/>
              <a:t> - Performing / Storing measurements</a:t>
            </a:r>
          </a:p>
        </p:txBody>
      </p:sp>
      <p:sp>
        <p:nvSpPr>
          <p:cNvPr id="5" name="TextBox 5"/>
          <p:cNvSpPr txBox="1"/>
          <p:nvPr/>
        </p:nvSpPr>
        <p:spPr>
          <a:xfrm>
            <a:off x="7115194" y="2297347"/>
            <a:ext cx="4147538" cy="2062099"/>
          </a:xfrm>
          <a:prstGeom prst="rect">
            <a:avLst/>
          </a:prstGeom>
          <a:noFill/>
        </p:spPr>
        <p:txBody>
          <a:bodyPr wrap="square" lIns="121917" tIns="60958" rIns="121917" bIns="60958" rtlCol="0">
            <a:spAutoFit/>
          </a:bodyPr>
          <a:lstStyle/>
          <a:p>
            <a:r>
              <a:rPr lang="en-GB" sz="2100" b="1" dirty="0" smtClean="0"/>
              <a:t>Network Overloading Avoidance:</a:t>
            </a:r>
          </a:p>
          <a:p>
            <a:pPr>
              <a:buFont typeface="Arial" pitchFamily="34" charset="0"/>
              <a:buChar char="•"/>
            </a:pPr>
            <a:r>
              <a:rPr lang="en-GB" sz="2100" dirty="0" smtClean="0"/>
              <a:t>Measurements accepted only from registered subnets</a:t>
            </a:r>
          </a:p>
          <a:p>
            <a:pPr>
              <a:buFont typeface="Arial" pitchFamily="34" charset="0"/>
              <a:buChar char="•"/>
            </a:pPr>
            <a:r>
              <a:rPr lang="en-GB" sz="2100" dirty="0" smtClean="0"/>
              <a:t>Cookie: repeated measurements in short time intervals are not permitted</a:t>
            </a:r>
            <a:endParaRPr lang="en-GB" sz="2100" dirty="0"/>
          </a:p>
        </p:txBody>
      </p:sp>
    </p:spTree>
    <p:extLst>
      <p:ext uri="{BB962C8B-B14F-4D97-AF65-F5344CB8AC3E}">
        <p14:creationId xmlns:p14="http://schemas.microsoft.com/office/powerpoint/2010/main" val="254547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22913" y="445810"/>
            <a:ext cx="11251581" cy="430909"/>
          </a:xfrm>
        </p:spPr>
        <p:txBody>
          <a:bodyPr>
            <a:noAutofit/>
          </a:bodyPr>
          <a:lstStyle/>
          <a:p>
            <a:r>
              <a:rPr lang="en-GB" sz="3600" dirty="0" err="1"/>
              <a:t>WiFiMon</a:t>
            </a:r>
            <a:r>
              <a:rPr lang="en-GB" sz="3600" dirty="0"/>
              <a:t> - How we manage/correlate performance data</a:t>
            </a:r>
          </a:p>
        </p:txBody>
      </p:sp>
      <p:pic>
        <p:nvPicPr>
          <p:cNvPr id="7170" name="Picture 2" descr="What_we_need"/>
          <p:cNvPicPr>
            <a:picLocks noChangeAspect="1" noChangeArrowheads="1"/>
          </p:cNvPicPr>
          <p:nvPr/>
        </p:nvPicPr>
        <p:blipFill>
          <a:blip r:embed="rId3" cstate="print"/>
          <a:srcRect/>
          <a:stretch>
            <a:fillRect/>
          </a:stretch>
        </p:blipFill>
        <p:spPr bwMode="auto">
          <a:xfrm>
            <a:off x="483783" y="1714832"/>
            <a:ext cx="4817360" cy="3605901"/>
          </a:xfrm>
          <a:prstGeom prst="rect">
            <a:avLst/>
          </a:prstGeom>
          <a:noFill/>
          <a:ln w="9525">
            <a:noFill/>
            <a:miter lim="800000"/>
            <a:headEnd/>
            <a:tailEnd/>
          </a:ln>
        </p:spPr>
      </p:pic>
      <p:pic>
        <p:nvPicPr>
          <p:cNvPr id="2" name="Picture 1" descr="Correlation.png"/>
          <p:cNvPicPr>
            <a:picLocks noChangeAspect="1"/>
          </p:cNvPicPr>
          <p:nvPr/>
        </p:nvPicPr>
        <p:blipFill rotWithShape="1">
          <a:blip r:embed="rId4" cstate="print">
            <a:extLst>
              <a:ext uri="{28A0092B-C50C-407E-A947-70E740481C1C}">
                <a14:useLocalDpi xmlns:a14="http://schemas.microsoft.com/office/drawing/2010/main" val="0"/>
              </a:ext>
            </a:extLst>
          </a:blip>
          <a:srcRect l="1681" t="5026" r="4403" b="9110"/>
          <a:stretch/>
        </p:blipFill>
        <p:spPr>
          <a:xfrm>
            <a:off x="5786332" y="2021306"/>
            <a:ext cx="5258658" cy="2598821"/>
          </a:xfrm>
          <a:prstGeom prst="rect">
            <a:avLst/>
          </a:prstGeom>
        </p:spPr>
      </p:pic>
    </p:spTree>
    <p:extLst>
      <p:ext uri="{BB962C8B-B14F-4D97-AF65-F5344CB8AC3E}">
        <p14:creationId xmlns:p14="http://schemas.microsoft.com/office/powerpoint/2010/main" val="2816615195"/>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GÉANT Presentation Template - January 2019(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GÉANT Presentation Template - January 2019.potx" id="{C75197DE-6BC4-482B-99D9-4AADF1BC1D3E}" vid="{F0D53517-DC4C-42F8-B944-CCCDD25CB36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GÉANT Presentation Template - January 2019.potx" id="{C75197DE-6BC4-482B-99D9-4AADF1BC1D3E}" vid="{5273F204-CA29-4970-A291-96C38A254A9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GÉANT Presentation Template - January 2019.potx" id="{C75197DE-6BC4-482B-99D9-4AADF1BC1D3E}" vid="{4F2CA9C0-1B7A-4C8E-87BD-92F52FBB38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ocument_x0020_ID xmlns="33c70a20-266a-45ad-bf4a-dd457e1766dc" xsi:nil="true"/>
    <_dlc_DocId xmlns="e2e8627e-9120-4592-bf70-1c86d23ddb27">GN43-515-136</_dlc_DocId>
    <_dlc_DocIdUrl xmlns="e2e8627e-9120-4592-bf70-1c86d23ddb27">
      <Url>https://intranet.geant.org/gn4/3/_layouts/15/DocIdRedir.aspx?ID=GN43-515-136</Url>
      <Description>GN43-515-136</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0D0CCC116D824E94D5197157A71E74" ma:contentTypeVersion="9" ma:contentTypeDescription="Create a new document." ma:contentTypeScope="" ma:versionID="b0dc93aec97a195a8c44618334346013">
  <xsd:schema xmlns:xsd="http://www.w3.org/2001/XMLSchema" xmlns:xs="http://www.w3.org/2001/XMLSchema" xmlns:p="http://schemas.microsoft.com/office/2006/metadata/properties" xmlns:ns2="e2e8627e-9120-4592-bf70-1c86d23ddb27" xmlns:ns3="33c70a20-266a-45ad-bf4a-dd457e1766dc" targetNamespace="http://schemas.microsoft.com/office/2006/metadata/properties" ma:root="true" ma:fieldsID="562224ac87c608219a36e8f3c48ed8c7" ns2:_="" ns3:_="">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8649602F-C3B1-4A2D-B384-20C27439F6A5}">
  <ds:schemaRefs>
    <ds:schemaRef ds:uri="http://schemas.microsoft.com/sharepoint/v3/contenttype/forms"/>
  </ds:schemaRefs>
</ds:datastoreItem>
</file>

<file path=customXml/itemProps2.xml><?xml version="1.0" encoding="utf-8"?>
<ds:datastoreItem xmlns:ds="http://schemas.openxmlformats.org/officeDocument/2006/customXml" ds:itemID="{DD12A78A-BF01-44C7-9E35-6D822C0E8866}">
  <ds:schemaRefs>
    <ds:schemaRef ds:uri="http://schemas.microsoft.com/office/2006/metadata/properties"/>
    <ds:schemaRef ds:uri="http://www.w3.org/XML/1998/namespace"/>
    <ds:schemaRef ds:uri="http://schemas.microsoft.com/office/2006/documentManagement/types"/>
    <ds:schemaRef ds:uri="e2e8627e-9120-4592-bf70-1c86d23ddb27"/>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33c70a20-266a-45ad-bf4a-dd457e1766dc"/>
  </ds:schemaRefs>
</ds:datastoreItem>
</file>

<file path=customXml/itemProps3.xml><?xml version="1.0" encoding="utf-8"?>
<ds:datastoreItem xmlns:ds="http://schemas.openxmlformats.org/officeDocument/2006/customXml" ds:itemID="{5FF711D7-E087-42F7-91E8-A6E1BBB82B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597D2B90-AB67-48DF-A1BF-15BE2495286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533</TotalTime>
  <Words>1695</Words>
  <Application>Microsoft Office PowerPoint</Application>
  <PresentationFormat>Custom</PresentationFormat>
  <Paragraphs>234</Paragraphs>
  <Slides>26</Slides>
  <Notes>25</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GÉANT Presentation Template - January 2019(1)</vt:lpstr>
      <vt:lpstr>1_Custom Design</vt:lpstr>
      <vt:lpstr>Office Theme</vt:lpstr>
      <vt:lpstr>PowerPoint Presentation</vt:lpstr>
      <vt:lpstr>Presentation Outline</vt:lpstr>
      <vt:lpstr>WiFiMon: Introduction</vt:lpstr>
      <vt:lpstr>WiFiMon - Problem statement</vt:lpstr>
      <vt:lpstr>WiFiMon - Data Flow</vt:lpstr>
      <vt:lpstr>WiFiMon – Overall Architecture</vt:lpstr>
      <vt:lpstr>WiFiMon – Data Collection Technology</vt:lpstr>
      <vt:lpstr>WiFiMon - Performing / Storing measurements</vt:lpstr>
      <vt:lpstr>WiFiMon - How we manage/correlate performance data</vt:lpstr>
      <vt:lpstr>WiFiMon – Hardware Probes</vt:lpstr>
      <vt:lpstr>WiFiMon – HW Probe setup steps</vt:lpstr>
      <vt:lpstr>WiFiMon - Web-UI (Timeseries Tab)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Future Work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ferrari</dc:creator>
  <cp:lastModifiedBy>user</cp:lastModifiedBy>
  <cp:revision>104</cp:revision>
  <dcterms:created xsi:type="dcterms:W3CDTF">2019-06-29T11:48:45Z</dcterms:created>
  <dcterms:modified xsi:type="dcterms:W3CDTF">2019-10-18T10:26:52Z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y fmtid="{D5CDD505-2E9C-101B-9397-08002B2CF9AE}" pid="3" name="_dlc_DocIdItemGuid">
    <vt:lpwstr>68c1bbe1-8a69-42b5-8706-d750b32199af</vt:lpwstr>
  </property>
</Properties>
</file>