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6"/>
    <p:sldMasterId id="2147483648" r:id="rId7"/>
    <p:sldMasterId id="2147483652" r:id="rId8"/>
    <p:sldMasterId id="2147483693" r:id="rId9"/>
    <p:sldMasterId id="2147483706" r:id="rId10"/>
  </p:sldMasterIdLst>
  <p:notesMasterIdLst>
    <p:notesMasterId r:id="rId25"/>
  </p:notesMasterIdLst>
  <p:handoutMasterIdLst>
    <p:handoutMasterId r:id="rId26"/>
  </p:handoutMasterIdLst>
  <p:sldIdLst>
    <p:sldId id="374" r:id="rId11"/>
    <p:sldId id="378" r:id="rId12"/>
    <p:sldId id="379" r:id="rId13"/>
    <p:sldId id="377" r:id="rId14"/>
    <p:sldId id="383" r:id="rId15"/>
    <p:sldId id="384" r:id="rId16"/>
    <p:sldId id="382" r:id="rId17"/>
    <p:sldId id="389" r:id="rId18"/>
    <p:sldId id="388" r:id="rId19"/>
    <p:sldId id="386" r:id="rId20"/>
    <p:sldId id="387" r:id="rId21"/>
    <p:sldId id="380" r:id="rId22"/>
    <p:sldId id="381" r:id="rId23"/>
    <p:sldId id="375" r:id="rId24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CCESSIBILITY" id="{40348421-537B-4E6E-8EB3-9254B4C48429}">
          <p14:sldIdLst>
            <p14:sldId id="374"/>
            <p14:sldId id="378"/>
            <p14:sldId id="379"/>
            <p14:sldId id="377"/>
            <p14:sldId id="383"/>
            <p14:sldId id="384"/>
            <p14:sldId id="382"/>
            <p14:sldId id="389"/>
            <p14:sldId id="388"/>
            <p14:sldId id="386"/>
            <p14:sldId id="387"/>
            <p14:sldId id="380"/>
            <p14:sldId id="381"/>
            <p14:sldId id="375"/>
          </p14:sldIdLst>
        </p14:section>
      </p14:sectionLst>
    </p:ext>
    <p:ext uri="{EFAFB233-063F-42B5-8137-9DF3F51BA10A}">
      <p15:sldGuideLst xmlns:p15="http://schemas.microsoft.com/office/powerpoint/2012/main" xmlns="">
        <p15:guide id="4" pos="5239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B5AC"/>
    <a:srgbClr val="0B302E"/>
    <a:srgbClr val="1C7B75"/>
    <a:srgbClr val="00857D"/>
    <a:srgbClr val="003D50"/>
    <a:srgbClr val="C6E4E1"/>
    <a:srgbClr val="AE1B57"/>
    <a:srgbClr val="012120"/>
    <a:srgbClr val="2A4898"/>
    <a:srgbClr val="0D2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90" autoAdjust="0"/>
    <p:restoredTop sz="87322" autoAdjust="0"/>
  </p:normalViewPr>
  <p:slideViewPr>
    <p:cSldViewPr snapToGrid="0" snapToObjects="1" showGuides="1">
      <p:cViewPr>
        <p:scale>
          <a:sx n="97" d="100"/>
          <a:sy n="97" d="100"/>
        </p:scale>
        <p:origin x="-1956" y="-492"/>
      </p:cViewPr>
      <p:guideLst>
        <p:guide orient="horz" pos="1620"/>
        <p:guide pos="523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174"/>
    </p:cViewPr>
  </p:sorterViewPr>
  <p:notesViewPr>
    <p:cSldViewPr snapToGrid="0" snapToObjects="1" showGuides="1">
      <p:cViewPr varScale="1">
        <p:scale>
          <a:sx n="58" d="100"/>
          <a:sy n="58" d="100"/>
        </p:scale>
        <p:origin x="-301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3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customXml" Target="../customXml/item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5.xml"/><Relationship Id="rId19" Type="http://schemas.openxmlformats.org/officeDocument/2006/relationships/slide" Target="slides/slide9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4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28/04/2021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28/04/2021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WiFi</a:t>
            </a:r>
            <a:r>
              <a:rPr lang="en-US" dirty="0" smtClean="0"/>
              <a:t> is among the most popular network access methods</a:t>
            </a:r>
          </a:p>
          <a:p>
            <a:r>
              <a:rPr lang="en-US" dirty="0" smtClean="0"/>
              <a:t>Measuring the performance of the </a:t>
            </a:r>
            <a:r>
              <a:rPr lang="en-US" dirty="0" err="1" smtClean="0"/>
              <a:t>WiFi</a:t>
            </a:r>
            <a:r>
              <a:rPr lang="en-US" dirty="0" smtClean="0"/>
              <a:t> networks is challenging:</a:t>
            </a:r>
          </a:p>
          <a:p>
            <a:pPr lvl="1"/>
            <a:r>
              <a:rPr lang="en-US" dirty="0" smtClean="0"/>
              <a:t>Air is a shared medium – other users and their usage patterns</a:t>
            </a:r>
          </a:p>
          <a:p>
            <a:pPr lvl="1"/>
            <a:r>
              <a:rPr lang="en-US" dirty="0" smtClean="0"/>
              <a:t>Physical obstacles</a:t>
            </a:r>
          </a:p>
          <a:p>
            <a:pPr lvl="1"/>
            <a:r>
              <a:rPr lang="en-US" dirty="0" smtClean="0"/>
              <a:t>Other networks</a:t>
            </a:r>
          </a:p>
          <a:p>
            <a:pPr lvl="1"/>
            <a:r>
              <a:rPr lang="en-US" dirty="0" smtClean="0"/>
              <a:t>type of antenna, positioning, signal reflection, diffraction, refraction…</a:t>
            </a:r>
          </a:p>
          <a:p>
            <a:r>
              <a:rPr lang="en-US" dirty="0" smtClean="0"/>
              <a:t>Measuring only signal strength or link quality from fixed points is not sufficient to get the impression about the Quality of user’s Experience (</a:t>
            </a:r>
            <a:r>
              <a:rPr lang="en-US" dirty="0" err="1" smtClean="0"/>
              <a:t>QoE</a:t>
            </a:r>
            <a:r>
              <a:rPr lang="en-US" dirty="0" smtClean="0"/>
              <a:t>)</a:t>
            </a:r>
          </a:p>
          <a:p>
            <a:r>
              <a:rPr lang="en-US" dirty="0" smtClean="0"/>
              <a:t>Vendor solutions – closed and focused on the network equipment (APs)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324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</a:pPr>
            <a:r>
              <a:rPr lang="en-US" dirty="0" smtClean="0"/>
              <a:t>It is a vendor-independent, open-source monitoring tool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</a:pPr>
            <a:r>
              <a:rPr lang="en-US" dirty="0" smtClean="0"/>
              <a:t>It is transparent to the users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</a:pPr>
            <a:r>
              <a:rPr lang="en-US" dirty="0" smtClean="0"/>
              <a:t>It creates a low network overhead (active monitoring tool)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</a:pPr>
            <a:r>
              <a:rPr lang="en-US" dirty="0" smtClean="0"/>
              <a:t>It captures user’s perception of the network quality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</a:pPr>
            <a:r>
              <a:rPr lang="en-US" dirty="0" smtClean="0"/>
              <a:t>It provides metrics like: throughput, latency, signal strength, link quality,…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</a:pPr>
            <a:r>
              <a:rPr lang="en-US" dirty="0" smtClean="0"/>
              <a:t>It is built upon the well-known open-source tools like: </a:t>
            </a: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324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4" name="Google Shape;3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 smtClean="0">
                <a:sym typeface="Wingdings" panose="05000000000000000000" pitchFamily="2" charset="2"/>
              </a:rPr>
              <a:t> Correlation comparisons are performed on hashed strings.</a:t>
            </a:r>
            <a:endParaRPr lang="en-US" sz="900" dirty="0" smtClean="0"/>
          </a:p>
          <a:p>
            <a:r>
              <a:rPr lang="en-US" dirty="0" smtClean="0"/>
              <a:t>Still a problem of rainbow tables…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465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hyperlink" Target="mailto:customerservices@jisc.ac.uk" TargetMode="External"/><Relationship Id="rId7" Type="http://schemas.openxmlformats.org/officeDocument/2006/relationships/image" Target="../media/image13.sv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mailto:jisc.ac.uk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person, night sky&#10;&#10;Description automatically generated">
            <a:extLst>
              <a:ext uri="{FF2B5EF4-FFF2-40B4-BE49-F238E27FC236}">
                <a16:creationId xmlns:a16="http://schemas.microsoft.com/office/drawing/2014/main" xmlns="" id="{617EE49E-3AEF-4534-A87B-26A4A48C4B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2645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3501854"/>
            <a:ext cx="5373811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8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 (white or black text)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8774" y="4599127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 (white or black text)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2620DCB-CFC1-4550-B4A5-5E04A8ABB4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80642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DARK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779490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DARK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915291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DARK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1309582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749172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749172" y="1071037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>
            <a:lvl1pPr marL="342900" lvl="0" indent="-3048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8" name="Google Shape;33;p4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351639" y="186654"/>
            <a:ext cx="2714152" cy="731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2230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0855A5D-7DA9-4B96-A4E8-213409967C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354" y="0"/>
            <a:ext cx="9141291" cy="51434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FB1E19F-D0EB-4025-86C2-44037E696E2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48607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0855A5D-7DA9-4B96-A4E8-213409967C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FB1E19F-D0EB-4025-86C2-44037E696E2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79251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0855A5D-7DA9-4B96-A4E8-213409967C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354" y="0"/>
            <a:ext cx="9141291" cy="51434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FB1E19F-D0EB-4025-86C2-44037E696E2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548402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ABBF1310-C6E8-4747-8F27-E8B3BAE2C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200140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3368455E-248E-4A62-84CB-1504411DD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295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23431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17EE49E-3AEF-4534-A87B-26A4A48C4B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3501854"/>
            <a:ext cx="5373811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8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 (white or black text)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8774" y="4599127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 (white or black text)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2620DCB-CFC1-4550-B4A5-5E04A8ABB4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01020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OFF /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D4A0E96-467C-4823-AAC3-084F8156E21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5"/>
            <a:ext cx="9144000" cy="5143310"/>
          </a:xfrm>
          <a:prstGeom prst="rect">
            <a:avLst/>
          </a:prstGeom>
        </p:spPr>
      </p:pic>
      <p:sp>
        <p:nvSpPr>
          <p:cNvPr id="25" name="Title 5">
            <a:extLst>
              <a:ext uri="{FF2B5EF4-FFF2-40B4-BE49-F238E27FC236}">
                <a16:creationId xmlns:a16="http://schemas.microsoft.com/office/drawing/2014/main" xmlns="" id="{1CAD71C7-0351-421B-B9D8-A515C25CC6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318105"/>
            <a:ext cx="3002883" cy="498032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GB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B83C6179-DD0A-490F-BDCC-39DCE0DD2EF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8774" y="1034878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67789889-646E-4B2E-9D5C-573B0D05460D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58774" y="140097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02652D3B-FC2F-4D4C-BC2F-484950BD270E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358774" y="176531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Presenter email</a:t>
            </a:r>
          </a:p>
        </p:txBody>
      </p:sp>
      <p:cxnSp>
        <p:nvCxnSpPr>
          <p:cNvPr id="19" name="Straight Connector 15">
            <a:extLst>
              <a:ext uri="{FF2B5EF4-FFF2-40B4-BE49-F238E27FC236}">
                <a16:creationId xmlns:a16="http://schemas.microsoft.com/office/drawing/2014/main" xmlns="" id="{87C38241-24AF-4CE0-980A-71A16D93C1C4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365955" y="2249488"/>
            <a:ext cx="309000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 Placeholder 2">
            <a:extLst>
              <a:ext uri="{FF2B5EF4-FFF2-40B4-BE49-F238E27FC236}">
                <a16:creationId xmlns:a16="http://schemas.microsoft.com/office/drawing/2014/main" xmlns="" id="{71A88A6C-BDD3-4D52-BD09-C40E6D3C83A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365955" y="2468230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One </a:t>
            </a:r>
            <a:r>
              <a:rPr lang="en-GB" dirty="0" err="1"/>
              <a:t>Castlepark</a:t>
            </a:r>
            <a:r>
              <a:rPr lang="en-GB" dirty="0"/>
              <a:t> Tower Hill Bristol BS2 0JA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E1AA825B-E050-4FEA-9752-6FAEE5EBA666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65955" y="2849077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T 020 3697 5800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8A582BB2-CAF7-4EC8-851F-180E70D5FB8B}"/>
              </a:ext>
            </a:extLst>
          </p:cNvPr>
          <p:cNvSpPr txBox="1"/>
          <p:nvPr userDrawn="1"/>
        </p:nvSpPr>
        <p:spPr>
          <a:xfrm>
            <a:off x="365955" y="3305908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+mn-lt"/>
                <a:ea typeface="Roboto Medium" panose="02000000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customerservices@jisc.ac.uk</a:t>
            </a:r>
            <a:endParaRPr lang="en-GB" sz="1200" dirty="0">
              <a:solidFill>
                <a:schemeClr val="bg1"/>
              </a:solidFill>
              <a:latin typeface="+mn-lt"/>
              <a:ea typeface="Roboto Medium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2DDF8DAE-180A-4A80-948F-DF49A8732151}"/>
              </a:ext>
            </a:extLst>
          </p:cNvPr>
          <p:cNvSpPr txBox="1"/>
          <p:nvPr userDrawn="1"/>
        </p:nvSpPr>
        <p:spPr>
          <a:xfrm>
            <a:off x="365955" y="3612192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+mn-lt"/>
                <a:ea typeface="Roboto Medium" panose="02000000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jisc.ac.uk</a:t>
            </a:r>
            <a:endParaRPr lang="en-GB" sz="1200" dirty="0">
              <a:solidFill>
                <a:schemeClr val="bg1"/>
              </a:solidFill>
              <a:latin typeface="+mn-lt"/>
              <a:ea typeface="Roboto Medium" panose="02000000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EBE8874-B5AC-40E8-86A4-23E52AC4B0E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8774" y="4536385"/>
            <a:ext cx="801626" cy="289561"/>
          </a:xfrm>
          <a:prstGeom prst="rect">
            <a:avLst/>
          </a:prstGeom>
        </p:spPr>
      </p:pic>
      <p:sp>
        <p:nvSpPr>
          <p:cNvPr id="27" name="Text Placeholder 2">
            <a:extLst>
              <a:ext uri="{FF2B5EF4-FFF2-40B4-BE49-F238E27FC236}">
                <a16:creationId xmlns:a16="http://schemas.microsoft.com/office/drawing/2014/main" xmlns="" id="{EC0E8790-94EB-4D69-8360-B609F85A168D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281355" y="4555435"/>
            <a:ext cx="2258136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000" b="0" i="0">
                <a:solidFill>
                  <a:schemeClr val="bg1"/>
                </a:solidFill>
                <a:latin typeface="+mn-lt"/>
                <a:ea typeface="Roboto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Except where otherwise noted, this work is licensed under CC-BY-NC-ND.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xmlns="" id="{AF04B255-653A-4586-9667-2F77B52EE8B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5591778" y="319568"/>
            <a:ext cx="3209925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92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17EE49E-3AEF-4534-A87B-26A4A48C4B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3501854"/>
            <a:ext cx="5373811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8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 (white or black text)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8774" y="4599127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 (white or black text)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2620DCB-CFC1-4550-B4A5-5E04A8ABB4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14657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341610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01DE75C-9D45-4CFA-BB77-7A8A519AF2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full bleed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E058BCC-7A26-6A42-AA87-525F6042C6F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75973A5-CA9C-1043-A3DA-4ED6E6C469A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367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333160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959911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443353720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DARK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76308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.jp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EAD7AA7-DF94-4AFF-A5FA-B3EEEEDACC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01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703" r:id="rId2"/>
    <p:sldLayoutId id="2147483704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61CBEB9-FF8F-4C17-A101-A18B1D11C1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"/>
            <a:ext cx="9144000" cy="514330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7196694-0793-1D46-AAAF-030136BD6B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1F8D01-65AC-4142-B408-57E68E4C01C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D39ECEFD-4A67-4290-8C22-5D11D25149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6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49" r:id="rId2"/>
    <p:sldLayoutId id="2147483650" r:id="rId3"/>
    <p:sldLayoutId id="2147483651" r:id="rId4"/>
    <p:sldLayoutId id="2147483675" r:id="rId5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52F08F7-824A-4074-95F2-80C94E3326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5"/>
            <a:ext cx="9144000" cy="514331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7196694-0793-1D46-AAAF-030136BD6B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1F8D01-65AC-4142-B408-57E68E4C01C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7F51F27-3798-444E-B250-2F53A2AD84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54" r:id="rId2"/>
    <p:sldLayoutId id="2147483676" r:id="rId3"/>
    <p:sldLayoutId id="2147483690" r:id="rId4"/>
    <p:sldLayoutId id="2147483728" r:id="rId5"/>
    <p:sldLayoutId id="2147483729" r:id="rId6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A25B8AD-2F82-4F45-BDFE-6AFFB5D6C5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5"/>
            <a:ext cx="9144000" cy="514331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2C3DE752-DA70-4A19-9AB8-AE44F462F8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B78059FF-A7D0-4A2E-A9BF-F03CA6FA84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101E702B-CEDF-440D-AE34-A9C3CC1DC4A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48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5" r:id="rId2"/>
    <p:sldLayoutId id="2147483695" r:id="rId3"/>
    <p:sldLayoutId id="2147483696" r:id="rId4"/>
    <p:sldLayoutId id="2147483697" r:id="rId5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371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www.geant.org/wifimon/Pages/Register.aspx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125" Type="http://schemas.openxmlformats.org/officeDocument/2006/relationships/image" Target="../media/image137.svg"/><Relationship Id="rId133" Type="http://schemas.openxmlformats.org/officeDocument/2006/relationships/image" Target="../media/image145.svg"/><Relationship Id="rId17" Type="http://schemas.openxmlformats.org/officeDocument/2006/relationships/image" Target="../media/image29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127" Type="http://schemas.openxmlformats.org/officeDocument/2006/relationships/image" Target="../media/image16.png"/><Relationship Id="rId4" Type="http://schemas.openxmlformats.org/officeDocument/2006/relationships/image" Target="../media/image14.png"/><Relationship Id="rId126" Type="http://schemas.openxmlformats.org/officeDocument/2006/relationships/image" Target="../media/image15.png"/><Relationship Id="rId13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7.png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png"/><Relationship Id="rId74" Type="http://schemas.openxmlformats.org/officeDocument/2006/relationships/image" Target="../media/image23.png"/><Relationship Id="rId37" Type="http://schemas.openxmlformats.org/officeDocument/2006/relationships/image" Target="../media/image49.svg"/><Relationship Id="rId5" Type="http://schemas.openxmlformats.org/officeDocument/2006/relationships/image" Target="../media/image19.png"/><Relationship Id="rId10" Type="http://schemas.openxmlformats.org/officeDocument/2006/relationships/image" Target="../media/image22.png"/><Relationship Id="rId73" Type="http://schemas.openxmlformats.org/officeDocument/2006/relationships/image" Target="../media/image85.svg"/><Relationship Id="rId4" Type="http://schemas.openxmlformats.org/officeDocument/2006/relationships/image" Target="../media/image18.pn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WiFiMon</a:t>
            </a:r>
            <a:r>
              <a:rPr lang="en-US" sz="2400" dirty="0"/>
              <a:t> - a system for </a:t>
            </a:r>
            <a:r>
              <a:rPr lang="en-US" sz="2400" dirty="0" err="1" smtClean="0"/>
              <a:t>WiFi</a:t>
            </a:r>
            <a:r>
              <a:rPr lang="en-US" sz="2400" dirty="0" smtClean="0"/>
              <a:t> </a:t>
            </a:r>
            <a:r>
              <a:rPr lang="en-US" sz="2400" dirty="0"/>
              <a:t>network performance monitoring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53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GÉANT Symposium 2020 (1)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358774" y="968606"/>
            <a:ext cx="8519755" cy="255741"/>
          </a:xfrm>
        </p:spPr>
        <p:txBody>
          <a:bodyPr/>
          <a:lstStyle/>
          <a:p>
            <a:r>
              <a:rPr lang="en-US" dirty="0"/>
              <a:t>Average download throughput reported by </a:t>
            </a:r>
            <a:r>
              <a:rPr lang="en-US" u="sng" dirty="0" err="1">
                <a:solidFill>
                  <a:srgbClr val="30B5AC"/>
                </a:solidFill>
              </a:rPr>
              <a:t>crowdsourced</a:t>
            </a:r>
            <a:r>
              <a:rPr lang="en-US" dirty="0">
                <a:solidFill>
                  <a:srgbClr val="30B5AC"/>
                </a:solidFill>
              </a:rPr>
              <a:t> </a:t>
            </a:r>
            <a:r>
              <a:rPr lang="en-US" dirty="0"/>
              <a:t>measurements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Symposium Day between 10:00 and 17:00):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10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96EE7F9-FB87-4B58-B4A9-24C7F0FAE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3147" y="1793926"/>
            <a:ext cx="4190124" cy="2612231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xmlns="" id="{A3CE2B74-5A26-463C-A15D-F66F44F2AEA7}"/>
              </a:ext>
            </a:extLst>
          </p:cNvPr>
          <p:cNvSpPr/>
          <p:nvPr/>
        </p:nvSpPr>
        <p:spPr>
          <a:xfrm>
            <a:off x="8137491" y="3598800"/>
            <a:ext cx="222753" cy="228245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B5097FF0-E2D7-4A12-97FB-5C395394EE79}"/>
              </a:ext>
            </a:extLst>
          </p:cNvPr>
          <p:cNvSpPr/>
          <p:nvPr/>
        </p:nvSpPr>
        <p:spPr>
          <a:xfrm>
            <a:off x="6029305" y="3515338"/>
            <a:ext cx="222753" cy="228245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D0078B1F-73AF-4F60-A52C-1183B005FAA9}"/>
              </a:ext>
            </a:extLst>
          </p:cNvPr>
          <p:cNvSpPr/>
          <p:nvPr/>
        </p:nvSpPr>
        <p:spPr>
          <a:xfrm>
            <a:off x="7132070" y="3243131"/>
            <a:ext cx="265408" cy="254848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2FE8688F-FC7B-4538-9499-E93F24C3A7B1}"/>
              </a:ext>
            </a:extLst>
          </p:cNvPr>
          <p:cNvSpPr/>
          <p:nvPr/>
        </p:nvSpPr>
        <p:spPr>
          <a:xfrm>
            <a:off x="7527040" y="1937854"/>
            <a:ext cx="265408" cy="254848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E586401E-BD78-4A68-A5D3-92359965AD54}"/>
              </a:ext>
            </a:extLst>
          </p:cNvPr>
          <p:cNvSpPr/>
          <p:nvPr/>
        </p:nvSpPr>
        <p:spPr>
          <a:xfrm>
            <a:off x="6252114" y="1937854"/>
            <a:ext cx="265408" cy="254848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idx="1"/>
          </p:nvPr>
        </p:nvSpPr>
        <p:spPr>
          <a:xfrm>
            <a:off x="358775" y="1675942"/>
            <a:ext cx="4341044" cy="2649488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en-US" b="1" dirty="0"/>
              <a:t>Major drops: </a:t>
            </a:r>
            <a:r>
              <a:rPr lang="en-US" dirty="0"/>
              <a:t>11:00 – 11:40 and 15:30 – 16:00 </a:t>
            </a:r>
          </a:p>
          <a:p>
            <a:pPr marL="508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ym typeface="Wingdings" panose="05000000000000000000" pitchFamily="2" charset="2"/>
              </a:rPr>
              <a:t> periods after coffee break (more people visiting symposium agenda)</a:t>
            </a:r>
          </a:p>
          <a:p>
            <a:pPr algn="just">
              <a:spcBef>
                <a:spcPts val="0"/>
              </a:spcBef>
            </a:pPr>
            <a:r>
              <a:rPr lang="en-US" b="1" dirty="0">
                <a:sym typeface="Wingdings" panose="05000000000000000000" pitchFamily="2" charset="2"/>
              </a:rPr>
              <a:t>Notable drop: </a:t>
            </a:r>
            <a:r>
              <a:rPr lang="en-US" dirty="0">
                <a:sym typeface="Wingdings" panose="05000000000000000000" pitchFamily="2" charset="2"/>
              </a:rPr>
              <a:t>12:30 – 14:00 </a:t>
            </a:r>
          </a:p>
          <a:p>
            <a:pPr marL="508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ym typeface="Wingdings" panose="05000000000000000000" pitchFamily="2" charset="2"/>
              </a:rPr>
              <a:t> during and after lunch time when most participants gathered in less space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b="1" dirty="0">
                <a:sym typeface="Wingdings" panose="05000000000000000000" pitchFamily="2" charset="2"/>
              </a:rPr>
              <a:t>Higher levels: </a:t>
            </a:r>
            <a:r>
              <a:rPr lang="en-US" dirty="0">
                <a:sym typeface="Wingdings" panose="05000000000000000000" pitchFamily="2" charset="2"/>
              </a:rPr>
              <a:t>around 12:20 and 15:20  participants distributed across many different sessions</a:t>
            </a:r>
          </a:p>
          <a:p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B5097FF0-E2D7-4A12-97FB-5C395394EE79}"/>
              </a:ext>
            </a:extLst>
          </p:cNvPr>
          <p:cNvSpPr/>
          <p:nvPr/>
        </p:nvSpPr>
        <p:spPr>
          <a:xfrm>
            <a:off x="3320518" y="2537029"/>
            <a:ext cx="222753" cy="228245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D0078B1F-73AF-4F60-A52C-1183B005FAA9}"/>
              </a:ext>
            </a:extLst>
          </p:cNvPr>
          <p:cNvSpPr/>
          <p:nvPr/>
        </p:nvSpPr>
        <p:spPr>
          <a:xfrm>
            <a:off x="4010328" y="3395531"/>
            <a:ext cx="265408" cy="254848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E586401E-BD78-4A68-A5D3-92359965AD54}"/>
              </a:ext>
            </a:extLst>
          </p:cNvPr>
          <p:cNvSpPr/>
          <p:nvPr/>
        </p:nvSpPr>
        <p:spPr>
          <a:xfrm>
            <a:off x="2314294" y="4291916"/>
            <a:ext cx="265408" cy="254848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9810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GÉANT Symposium 2020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358773" y="1047262"/>
            <a:ext cx="8529587" cy="255741"/>
          </a:xfrm>
        </p:spPr>
        <p:txBody>
          <a:bodyPr/>
          <a:lstStyle/>
          <a:p>
            <a:r>
              <a:rPr lang="en-US" dirty="0"/>
              <a:t>Wireless network metrics and performance </a:t>
            </a:r>
            <a:r>
              <a:rPr lang="en-US" dirty="0" smtClean="0"/>
              <a:t>measurements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8775" y="3369412"/>
            <a:ext cx="8441096" cy="1074001"/>
          </a:xfrm>
        </p:spPr>
        <p:txBody>
          <a:bodyPr/>
          <a:lstStyle/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b="1" dirty="0"/>
              <a:t>Observation: </a:t>
            </a:r>
            <a:r>
              <a:rPr lang="en-US" dirty="0"/>
              <a:t>The trends of wireless network metrics do not necessarily follow those of the performance measurements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b="1" i="1" dirty="0"/>
              <a:t>WHP</a:t>
            </a:r>
            <a:r>
              <a:rPr lang="en-US" b="1" dirty="0"/>
              <a:t> #1:</a:t>
            </a:r>
            <a:r>
              <a:rPr lang="en-US" dirty="0"/>
              <a:t> </a:t>
            </a:r>
            <a:r>
              <a:rPr lang="en-US" b="1" i="1" dirty="0">
                <a:solidFill>
                  <a:srgbClr val="30B5AC"/>
                </a:solidFill>
              </a:rPr>
              <a:t>best</a:t>
            </a:r>
            <a:r>
              <a:rPr lang="en-US" dirty="0">
                <a:solidFill>
                  <a:srgbClr val="30B5AC"/>
                </a:solidFill>
              </a:rPr>
              <a:t> </a:t>
            </a:r>
            <a:r>
              <a:rPr lang="en-US" dirty="0"/>
              <a:t>average link quality, but among the </a:t>
            </a:r>
            <a:r>
              <a:rPr lang="en-US" b="1" i="1" dirty="0" smtClean="0">
                <a:solidFill>
                  <a:srgbClr val="30B5AC"/>
                </a:solidFill>
              </a:rPr>
              <a:t>worst</a:t>
            </a:r>
            <a:r>
              <a:rPr lang="en-US" dirty="0" smtClean="0">
                <a:solidFill>
                  <a:srgbClr val="30B5AC"/>
                </a:solidFill>
              </a:rPr>
              <a:t> </a:t>
            </a:r>
            <a:r>
              <a:rPr lang="en-US" dirty="0"/>
              <a:t>throughput results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b="1" i="1" dirty="0"/>
              <a:t>WHP</a:t>
            </a:r>
            <a:r>
              <a:rPr lang="en-US" b="1" dirty="0"/>
              <a:t> #5:</a:t>
            </a:r>
            <a:r>
              <a:rPr lang="en-US" dirty="0"/>
              <a:t> </a:t>
            </a:r>
            <a:r>
              <a:rPr lang="en-US" b="1" i="1" dirty="0">
                <a:solidFill>
                  <a:srgbClr val="30B5AC"/>
                </a:solidFill>
              </a:rPr>
              <a:t>worst</a:t>
            </a:r>
            <a:r>
              <a:rPr lang="en-US" dirty="0">
                <a:solidFill>
                  <a:srgbClr val="30B5AC"/>
                </a:solidFill>
              </a:rPr>
              <a:t> </a:t>
            </a:r>
            <a:r>
              <a:rPr lang="en-US" dirty="0"/>
              <a:t>average link quality, but among the </a:t>
            </a:r>
            <a:r>
              <a:rPr lang="en-US" b="1" i="1" dirty="0">
                <a:solidFill>
                  <a:srgbClr val="30B5AC"/>
                </a:solidFill>
              </a:rPr>
              <a:t>best</a:t>
            </a:r>
            <a:r>
              <a:rPr lang="en-US" dirty="0">
                <a:solidFill>
                  <a:srgbClr val="30B5AC"/>
                </a:solidFill>
              </a:rPr>
              <a:t> </a:t>
            </a:r>
            <a:r>
              <a:rPr lang="en-US" dirty="0"/>
              <a:t>throughput results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11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FF88740-1C91-4DFB-ADC4-0F595B8BF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381364"/>
            <a:ext cx="9144000" cy="194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92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WiFiMon</a:t>
            </a:r>
            <a:r>
              <a:rPr lang="en-US" dirty="0"/>
              <a:t> service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275303" y="958774"/>
            <a:ext cx="6076335" cy="255741"/>
          </a:xfrm>
        </p:spPr>
        <p:txBody>
          <a:bodyPr/>
          <a:lstStyle/>
          <a:p>
            <a:pPr marL="457200" lvl="0" indent="-381000">
              <a:spcBef>
                <a:spcPts val="0"/>
              </a:spcBef>
              <a:buSzPts val="2400"/>
              <a:buChar char="•"/>
            </a:pPr>
            <a:r>
              <a:rPr lang="en-US" dirty="0"/>
              <a:t>Two service delivery options:</a:t>
            </a:r>
          </a:p>
          <a:p>
            <a:pPr marL="914400" lvl="0" indent="-368300">
              <a:spcBef>
                <a:spcPts val="0"/>
              </a:spcBef>
              <a:buSzPts val="2200"/>
              <a:buAutoNum type="arabicPeriod"/>
            </a:pPr>
            <a:r>
              <a:rPr lang="en-US" dirty="0"/>
              <a:t>(</a:t>
            </a:r>
            <a:r>
              <a:rPr lang="en-US" dirty="0" err="1"/>
              <a:t>prefered</a:t>
            </a:r>
            <a:r>
              <a:rPr lang="en-US" dirty="0"/>
              <a:t>) </a:t>
            </a:r>
            <a:r>
              <a:rPr lang="en-US" dirty="0">
                <a:solidFill>
                  <a:srgbClr val="30B5AC"/>
                </a:solidFill>
              </a:rPr>
              <a:t>Download and install</a:t>
            </a:r>
            <a:r>
              <a:rPr lang="en-US" dirty="0"/>
              <a:t>. Support from </a:t>
            </a:r>
            <a:r>
              <a:rPr lang="en-US" dirty="0" err="1"/>
              <a:t>WiFiMon</a:t>
            </a:r>
            <a:r>
              <a:rPr lang="en-US" dirty="0"/>
              <a:t> team. Interested institutions install all the components at their premises</a:t>
            </a:r>
          </a:p>
          <a:p>
            <a:pPr marL="914400" lvl="0" indent="-368300">
              <a:spcBef>
                <a:spcPts val="0"/>
              </a:spcBef>
              <a:buSzPts val="2200"/>
              <a:buAutoNum type="arabicPeriod"/>
            </a:pPr>
            <a:r>
              <a:rPr lang="en-US" dirty="0"/>
              <a:t>If needed (for </a:t>
            </a:r>
            <a:r>
              <a:rPr lang="en-US" dirty="0">
                <a:solidFill>
                  <a:srgbClr val="30B5AC"/>
                </a:solidFill>
              </a:rPr>
              <a:t>testing/trying</a:t>
            </a:r>
            <a:r>
              <a:rPr lang="en-US" dirty="0"/>
              <a:t>) </a:t>
            </a:r>
            <a:r>
              <a:rPr lang="en-US" dirty="0" err="1"/>
              <a:t>WiFiMon</a:t>
            </a:r>
            <a:r>
              <a:rPr lang="en-US" dirty="0"/>
              <a:t> team offers a </a:t>
            </a:r>
            <a:r>
              <a:rPr lang="en-US" dirty="0">
                <a:solidFill>
                  <a:srgbClr val="30B5AC"/>
                </a:solidFill>
              </a:rPr>
              <a:t>central </a:t>
            </a:r>
            <a:r>
              <a:rPr lang="en-US" dirty="0" err="1">
                <a:solidFill>
                  <a:srgbClr val="30B5AC"/>
                </a:solidFill>
              </a:rPr>
              <a:t>WiFiMon</a:t>
            </a:r>
            <a:r>
              <a:rPr lang="en-US" dirty="0">
                <a:solidFill>
                  <a:srgbClr val="30B5AC"/>
                </a:solidFill>
              </a:rPr>
              <a:t> WAS </a:t>
            </a:r>
            <a:r>
              <a:rPr lang="en-US" dirty="0"/>
              <a:t>instance per institution on </a:t>
            </a:r>
            <a:r>
              <a:rPr lang="en-US" dirty="0" err="1" smtClean="0"/>
              <a:t>NMaaS</a:t>
            </a:r>
            <a:endParaRPr lang="en-US" dirty="0"/>
          </a:p>
          <a:p>
            <a:pPr marL="457200" lvl="0" indent="-381000">
              <a:spcBef>
                <a:spcPts val="0"/>
              </a:spcBef>
              <a:buSzPts val="2400"/>
              <a:buChar char="•"/>
            </a:pPr>
            <a:r>
              <a:rPr lang="en-US" dirty="0"/>
              <a:t>With Option 1 there is no personal data and PII sharing with the third party. </a:t>
            </a:r>
            <a:r>
              <a:rPr lang="en-US" dirty="0" err="1"/>
              <a:t>WiFiMon</a:t>
            </a:r>
            <a:r>
              <a:rPr lang="en-US" dirty="0"/>
              <a:t> offers data protection and </a:t>
            </a:r>
            <a:r>
              <a:rPr lang="en-US" dirty="0" err="1"/>
              <a:t>pseudonymisation</a:t>
            </a:r>
            <a:r>
              <a:rPr lang="en-US" dirty="0"/>
              <a:t> methods as will be described.</a:t>
            </a:r>
          </a:p>
          <a:p>
            <a:pPr marL="457200" lvl="0" indent="-406400">
              <a:spcBef>
                <a:spcPts val="0"/>
              </a:spcBef>
              <a:buSzPts val="2800"/>
              <a:buChar char="•"/>
            </a:pPr>
            <a:r>
              <a:rPr lang="en-US" dirty="0"/>
              <a:t>If you are interested, register at (our mailing lists) you will get news, updates, new feature description: </a:t>
            </a:r>
            <a:endParaRPr lang="en-US" dirty="0" smtClean="0"/>
          </a:p>
          <a:p>
            <a:pPr marL="457200" lvl="0" indent="-406400">
              <a:spcBef>
                <a:spcPts val="0"/>
              </a:spcBef>
              <a:buSzPts val="2800"/>
              <a:buChar char="•"/>
            </a:pPr>
            <a:r>
              <a:rPr lang="en-US" u="sng" dirty="0">
                <a:solidFill>
                  <a:srgbClr val="30B5AC"/>
                </a:solidFill>
              </a:rPr>
              <a:t>https://www.geant.org/wifimon/Pages/Register.aspx</a:t>
            </a:r>
            <a:endParaRPr lang="en-US" dirty="0" smtClean="0">
              <a:solidFill>
                <a:srgbClr val="30B5AC"/>
              </a:solidFill>
            </a:endParaRPr>
          </a:p>
          <a:p>
            <a:pPr marL="457200" lvl="0" indent="-406400">
              <a:spcBef>
                <a:spcPts val="0"/>
              </a:spcBef>
              <a:buSzPts val="2800"/>
              <a:buChar char="•"/>
            </a:pPr>
            <a:endParaRPr lang="en-US" u="sng" dirty="0">
              <a:solidFill>
                <a:schemeClr val="hlink"/>
              </a:solidFill>
              <a:hlinkClick r:id="rId2"/>
            </a:endParaRP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12</a:t>
            </a:fld>
            <a:endParaRPr lang="en-GB"/>
          </a:p>
        </p:txBody>
      </p:sp>
      <p:pic>
        <p:nvPicPr>
          <p:cNvPr id="8" name="Google Shape;347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51639" y="1123750"/>
            <a:ext cx="2714152" cy="179643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3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51639" y="186654"/>
            <a:ext cx="2714152" cy="731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857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WiFiMon</a:t>
            </a:r>
            <a:r>
              <a:rPr lang="en-US" dirty="0"/>
              <a:t> resources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358774" y="1460205"/>
            <a:ext cx="8352607" cy="3013471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WiFiMon</a:t>
            </a:r>
            <a:r>
              <a:rPr lang="en-US" dirty="0" smtClean="0"/>
              <a:t> video: </a:t>
            </a:r>
            <a:r>
              <a:rPr lang="en-US" dirty="0">
                <a:solidFill>
                  <a:srgbClr val="30B5AC"/>
                </a:solidFill>
              </a:rPr>
              <a:t>https://www.youtube.com/watch?v=9LuGlF6JSnA</a:t>
            </a:r>
            <a:r>
              <a:rPr lang="en-US" i="1" dirty="0"/>
              <a:t>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GEANT </a:t>
            </a:r>
            <a:r>
              <a:rPr lang="en-US" dirty="0" err="1"/>
              <a:t>WiFiMon</a:t>
            </a:r>
            <a:r>
              <a:rPr lang="en-US" dirty="0"/>
              <a:t> page: </a:t>
            </a:r>
            <a:r>
              <a:rPr lang="en-US" dirty="0">
                <a:solidFill>
                  <a:srgbClr val="30B5AC"/>
                </a:solidFill>
              </a:rPr>
              <a:t>https://</a:t>
            </a:r>
            <a:r>
              <a:rPr lang="en-US" dirty="0" smtClean="0">
                <a:solidFill>
                  <a:srgbClr val="30B5AC"/>
                </a:solidFill>
              </a:rPr>
              <a:t>www.geant.org/wifimon/Pages/default.aspx </a:t>
            </a:r>
            <a:endParaRPr lang="en-US" dirty="0">
              <a:solidFill>
                <a:srgbClr val="30B5AC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/>
              <a:t>WiFiMon</a:t>
            </a:r>
            <a:r>
              <a:rPr lang="en-US" dirty="0"/>
              <a:t> wiki page: </a:t>
            </a:r>
            <a:r>
              <a:rPr lang="en-US" dirty="0">
                <a:solidFill>
                  <a:srgbClr val="30B5AC"/>
                </a:solidFill>
              </a:rPr>
              <a:t>https://</a:t>
            </a:r>
            <a:r>
              <a:rPr lang="en-US" dirty="0" smtClean="0">
                <a:solidFill>
                  <a:srgbClr val="30B5AC"/>
                </a:solidFill>
              </a:rPr>
              <a:t>wiki.geant.org/display/WIF</a:t>
            </a:r>
            <a:r>
              <a:rPr lang="en-US" dirty="0" smtClean="0"/>
              <a:t>  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/>
              <a:t>WiFiMon</a:t>
            </a:r>
            <a:r>
              <a:rPr lang="en-US" dirty="0"/>
              <a:t> code: </a:t>
            </a:r>
            <a:r>
              <a:rPr lang="en-US" dirty="0">
                <a:solidFill>
                  <a:srgbClr val="30B5AC"/>
                </a:solidFill>
              </a:rPr>
              <a:t>https://</a:t>
            </a:r>
            <a:r>
              <a:rPr lang="en-US" dirty="0" smtClean="0">
                <a:solidFill>
                  <a:srgbClr val="30B5AC"/>
                </a:solidFill>
              </a:rPr>
              <a:t>bitbucket.software.geant.org/projects/WFMON/repos/agent/browse</a:t>
            </a:r>
            <a:r>
              <a:rPr lang="en-US" dirty="0" smtClean="0"/>
              <a:t>     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/>
              <a:t>WiFiMon</a:t>
            </a:r>
            <a:r>
              <a:rPr lang="en-US" dirty="0"/>
              <a:t> </a:t>
            </a:r>
            <a:r>
              <a:rPr lang="en-US" dirty="0" err="1"/>
              <a:t>Infoshare</a:t>
            </a:r>
            <a:r>
              <a:rPr lang="en-US" dirty="0"/>
              <a:t>: </a:t>
            </a:r>
            <a:r>
              <a:rPr lang="en-US" dirty="0">
                <a:solidFill>
                  <a:srgbClr val="30B5AC"/>
                </a:solidFill>
              </a:rPr>
              <a:t>https://www.youtube.com/watch?v=VXQV2zWRKgo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Publications </a:t>
            </a:r>
            <a:r>
              <a:rPr lang="en-US" dirty="0"/>
              <a:t>and Presentations: </a:t>
            </a:r>
            <a:r>
              <a:rPr lang="en-US" dirty="0">
                <a:solidFill>
                  <a:srgbClr val="30B5AC"/>
                </a:solidFill>
              </a:rPr>
              <a:t>https://</a:t>
            </a:r>
            <a:r>
              <a:rPr lang="en-US" dirty="0" smtClean="0">
                <a:solidFill>
                  <a:srgbClr val="30B5AC"/>
                </a:solidFill>
              </a:rPr>
              <a:t>wiki.geant.org/display/WIF/WiFiMon+Publications</a:t>
            </a:r>
            <a:endParaRPr lang="en-US" dirty="0">
              <a:solidFill>
                <a:srgbClr val="30B5AC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solidFill>
                <a:srgbClr val="30B5AC"/>
              </a:solidFill>
            </a:endParaRPr>
          </a:p>
          <a:p>
            <a:r>
              <a:rPr lang="en-US" dirty="0" smtClean="0"/>
              <a:t> 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13</a:t>
            </a:fld>
            <a:endParaRPr lang="en-GB" dirty="0"/>
          </a:p>
        </p:txBody>
      </p:sp>
      <p:pic>
        <p:nvPicPr>
          <p:cNvPr id="7" name="Google Shape;33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351639" y="186654"/>
            <a:ext cx="2714152" cy="731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239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err="1" smtClean="0"/>
              <a:t>Pavle</a:t>
            </a:r>
            <a:r>
              <a:rPr lang="en-US" dirty="0" smtClean="0"/>
              <a:t> </a:t>
            </a:r>
            <a:r>
              <a:rPr lang="en-US" dirty="0" err="1" smtClean="0"/>
              <a:t>Vuletić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 smtClean="0"/>
              <a:t>Associate professor @ </a:t>
            </a:r>
            <a:r>
              <a:rPr lang="en-US" dirty="0" err="1" smtClean="0"/>
              <a:t>UoB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US" dirty="0" smtClean="0"/>
              <a:t>pavle.vuletic@etf.bg.ac.rs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Google Shape;33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40361" y="888352"/>
            <a:ext cx="2714152" cy="731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374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8">
            <a:extLst>
              <a:ext uri="{FF2B5EF4-FFF2-40B4-BE49-F238E27FC236}">
                <a16:creationId xmlns:a16="http://schemas.microsoft.com/office/drawing/2014/main" xmlns="" id="{99CEF917-09EA-470A-A24C-C91F5212FE18}"/>
              </a:ext>
            </a:extLst>
          </p:cNvPr>
          <p:cNvSpPr txBox="1">
            <a:spLocks/>
          </p:cNvSpPr>
          <p:nvPr/>
        </p:nvSpPr>
        <p:spPr>
          <a:xfrm>
            <a:off x="2625214" y="2188751"/>
            <a:ext cx="2094270" cy="1313644"/>
          </a:xfrm>
          <a:prstGeom prst="rect">
            <a:avLst/>
          </a:prstGeom>
        </p:spPr>
        <p:txBody>
          <a:bodyPr lIns="0" tIns="0" rIns="0" bIns="0"/>
          <a:lstStyle>
            <a:lvl1pPr marL="88900" indent="-88900" algn="l" defTabSz="2700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1pPr>
            <a:lvl2pPr marL="177800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2pPr>
            <a:lvl3pPr marL="269875" indent="-92075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>
                <a:tab pos="269875" algn="l"/>
              </a:tabLst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3pPr>
            <a:lvl4pPr marL="447675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4pPr>
            <a:lvl5pPr marL="536575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Measuring the performance of the </a:t>
            </a:r>
            <a:r>
              <a:rPr lang="en-US" sz="1800" dirty="0" err="1"/>
              <a:t>WiFi</a:t>
            </a:r>
            <a:r>
              <a:rPr lang="en-US" sz="1800" dirty="0"/>
              <a:t> networks is challenging</a:t>
            </a:r>
            <a:r>
              <a:rPr lang="en-US" sz="1800" dirty="0" smtClean="0"/>
              <a:t>:</a:t>
            </a:r>
          </a:p>
          <a:p>
            <a:pPr marL="0" indent="0">
              <a:buNone/>
            </a:pPr>
            <a:r>
              <a:rPr lang="en-US" sz="1800" dirty="0" smtClean="0">
                <a:ea typeface="Roboto" panose="02000000000000000000" pitchFamily="2" charset="0"/>
              </a:rPr>
              <a:t>Shared medium</a:t>
            </a:r>
          </a:p>
          <a:p>
            <a:pPr marL="0" indent="0">
              <a:buNone/>
            </a:pPr>
            <a:r>
              <a:rPr lang="en-US" sz="1800" dirty="0" smtClean="0">
                <a:ea typeface="Roboto" panose="02000000000000000000" pitchFamily="2" charset="0"/>
              </a:rPr>
              <a:t>Physical </a:t>
            </a:r>
            <a:r>
              <a:rPr lang="en-US" sz="1800" dirty="0">
                <a:ea typeface="Roboto" panose="02000000000000000000" pitchFamily="2" charset="0"/>
              </a:rPr>
              <a:t>obstacles</a:t>
            </a:r>
          </a:p>
          <a:p>
            <a:pPr marL="0" indent="0">
              <a:buNone/>
            </a:pPr>
            <a:r>
              <a:rPr lang="en-US" sz="1800" dirty="0">
                <a:ea typeface="Roboto" panose="02000000000000000000" pitchFamily="2" charset="0"/>
              </a:rPr>
              <a:t>Other networks</a:t>
            </a:r>
          </a:p>
          <a:p>
            <a:pPr marL="0" indent="0">
              <a:buNone/>
            </a:pPr>
            <a:r>
              <a:rPr lang="en-US" sz="1800" dirty="0" smtClean="0">
                <a:ea typeface="Roboto" panose="02000000000000000000" pitchFamily="2" charset="0"/>
              </a:rPr>
              <a:t>Antenna positioning</a:t>
            </a:r>
            <a:endParaRPr lang="en-GB" sz="1800" dirty="0">
              <a:ea typeface="Roboto" panose="02000000000000000000" pitchFamily="2" charset="0"/>
            </a:endParaRPr>
          </a:p>
        </p:txBody>
      </p:sp>
      <p:sp>
        <p:nvSpPr>
          <p:cNvPr id="26" name="Content Placeholder 8">
            <a:extLst>
              <a:ext uri="{FF2B5EF4-FFF2-40B4-BE49-F238E27FC236}">
                <a16:creationId xmlns:a16="http://schemas.microsoft.com/office/drawing/2014/main" xmlns="" id="{174DAF7C-CF58-4B64-BBD3-42C6C8606C21}"/>
              </a:ext>
            </a:extLst>
          </p:cNvPr>
          <p:cNvSpPr txBox="1">
            <a:spLocks/>
          </p:cNvSpPr>
          <p:nvPr/>
        </p:nvSpPr>
        <p:spPr>
          <a:xfrm>
            <a:off x="4833401" y="2183435"/>
            <a:ext cx="1908617" cy="1313644"/>
          </a:xfrm>
          <a:prstGeom prst="rect">
            <a:avLst/>
          </a:prstGeom>
        </p:spPr>
        <p:txBody>
          <a:bodyPr lIns="0" tIns="0" rIns="0" bIns="0"/>
          <a:lstStyle>
            <a:lvl1pPr marL="88900" indent="-88900" algn="l" defTabSz="2700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1pPr>
            <a:lvl2pPr marL="177800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2pPr>
            <a:lvl3pPr marL="269875" indent="-92075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>
                <a:tab pos="269875" algn="l"/>
              </a:tabLst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3pPr>
            <a:lvl4pPr marL="447675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4pPr>
            <a:lvl5pPr marL="536575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Measuring only signal strength or link quality from fixed points is not sufficient to get the impression about the Quality of user’s Experience (</a:t>
            </a:r>
            <a:r>
              <a:rPr lang="en-US" sz="1800" dirty="0" err="1"/>
              <a:t>QoE</a:t>
            </a:r>
            <a:r>
              <a:rPr lang="en-US" sz="1800" dirty="0"/>
              <a:t>)</a:t>
            </a:r>
          </a:p>
        </p:txBody>
      </p:sp>
      <p:sp>
        <p:nvSpPr>
          <p:cNvPr id="27" name="Content Placeholder 8">
            <a:extLst>
              <a:ext uri="{FF2B5EF4-FFF2-40B4-BE49-F238E27FC236}">
                <a16:creationId xmlns:a16="http://schemas.microsoft.com/office/drawing/2014/main" xmlns="" id="{653D0C8D-1995-4371-91CB-C2DED783868F}"/>
              </a:ext>
            </a:extLst>
          </p:cNvPr>
          <p:cNvSpPr txBox="1">
            <a:spLocks/>
          </p:cNvSpPr>
          <p:nvPr/>
        </p:nvSpPr>
        <p:spPr>
          <a:xfrm>
            <a:off x="6962219" y="2167487"/>
            <a:ext cx="1942823" cy="1313644"/>
          </a:xfrm>
          <a:prstGeom prst="rect">
            <a:avLst/>
          </a:prstGeom>
        </p:spPr>
        <p:txBody>
          <a:bodyPr lIns="0" tIns="0" rIns="0" bIns="0"/>
          <a:lstStyle>
            <a:lvl1pPr marL="88900" indent="-88900" algn="l" defTabSz="2700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1pPr>
            <a:lvl2pPr marL="177800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2pPr>
            <a:lvl3pPr marL="269875" indent="-92075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>
                <a:tab pos="269875" algn="l"/>
              </a:tabLst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3pPr>
            <a:lvl4pPr marL="447675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4pPr>
            <a:lvl5pPr marL="536575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Vendor solutions – closed and focused on the network equipment (APs) </a:t>
            </a:r>
          </a:p>
        </p:txBody>
      </p:sp>
      <p:sp>
        <p:nvSpPr>
          <p:cNvPr id="28" name="Slide Number Placeholder 4">
            <a:extLst>
              <a:ext uri="{FF2B5EF4-FFF2-40B4-BE49-F238E27FC236}">
                <a16:creationId xmlns:a16="http://schemas.microsoft.com/office/drawing/2014/main" xmlns="" id="{97C936D2-F432-462A-B676-EFB020671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2</a:t>
            </a:fld>
            <a:endParaRPr lang="en-GB"/>
          </a:p>
        </p:txBody>
      </p:sp>
      <p:sp>
        <p:nvSpPr>
          <p:cNvPr id="30" name="Content Placeholder 8">
            <a:extLst>
              <a:ext uri="{FF2B5EF4-FFF2-40B4-BE49-F238E27FC236}">
                <a16:creationId xmlns:a16="http://schemas.microsoft.com/office/drawing/2014/main" xmlns="" id="{6BA34763-2760-4C99-80D8-8FF46A792AA8}"/>
              </a:ext>
            </a:extLst>
          </p:cNvPr>
          <p:cNvSpPr txBox="1">
            <a:spLocks/>
          </p:cNvSpPr>
          <p:nvPr/>
        </p:nvSpPr>
        <p:spPr>
          <a:xfrm>
            <a:off x="528217" y="2199384"/>
            <a:ext cx="1965118" cy="1313644"/>
          </a:xfrm>
          <a:prstGeom prst="rect">
            <a:avLst/>
          </a:prstGeom>
        </p:spPr>
        <p:txBody>
          <a:bodyPr lIns="0" tIns="0" rIns="0" bIns="0"/>
          <a:lstStyle>
            <a:lvl1pPr marL="88900" indent="-88900" algn="l" defTabSz="2700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1pPr>
            <a:lvl2pPr marL="177800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2pPr>
            <a:lvl3pPr marL="269875" indent="-92075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>
                <a:tab pos="269875" algn="l"/>
              </a:tabLst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3pPr>
            <a:lvl4pPr marL="447675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4pPr>
            <a:lvl5pPr marL="536575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err="1"/>
              <a:t>WiFi</a:t>
            </a:r>
            <a:r>
              <a:rPr lang="en-US" sz="1800" dirty="0"/>
              <a:t> is among the most popular network access methods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</p:spPr>
        <p:txBody>
          <a:bodyPr/>
          <a:lstStyle/>
          <a:p>
            <a:r>
              <a:rPr lang="en-US" dirty="0"/>
              <a:t>Why a system for </a:t>
            </a:r>
            <a:r>
              <a:rPr lang="en-US" dirty="0" err="1"/>
              <a:t>WiFi</a:t>
            </a:r>
            <a:r>
              <a:rPr lang="en-US" dirty="0"/>
              <a:t> monitoring?</a:t>
            </a:r>
          </a:p>
        </p:txBody>
      </p:sp>
      <p:pic>
        <p:nvPicPr>
          <p:cNvPr id="13" name="Google Shape;3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51639" y="186654"/>
            <a:ext cx="2714152" cy="731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raphic 132">
            <a:extLst>
              <a:ext uri="{FF2B5EF4-FFF2-40B4-BE49-F238E27FC236}">
                <a16:creationId xmlns:a16="http://schemas.microsoft.com/office/drawing/2014/main" xmlns="" id="{066215B2-C473-434D-9CE8-EF60F245F7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25"/>
              </a:ext>
            </a:extLst>
          </a:blip>
          <a:stretch>
            <a:fillRect/>
          </a:stretch>
        </p:blipFill>
        <p:spPr>
          <a:xfrm>
            <a:off x="938184" y="967963"/>
            <a:ext cx="1145184" cy="1145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6" name="Graphic 24">
            <a:extLst>
              <a:ext uri="{FF2B5EF4-FFF2-40B4-BE49-F238E27FC236}">
                <a16:creationId xmlns:a16="http://schemas.microsoft.com/office/drawing/2014/main" xmlns="" id="{AB19726C-D605-4AA0-8DA2-89E1C90459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12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5243175" y="928728"/>
            <a:ext cx="1089068" cy="1089068"/>
          </a:xfrm>
          <a:prstGeom prst="rect">
            <a:avLst/>
          </a:prstGeom>
        </p:spPr>
      </p:pic>
      <p:pic>
        <p:nvPicPr>
          <p:cNvPr id="17" name="Graphic 140">
            <a:extLst>
              <a:ext uri="{FF2B5EF4-FFF2-40B4-BE49-F238E27FC236}">
                <a16:creationId xmlns:a16="http://schemas.microsoft.com/office/drawing/2014/main" xmlns="" id="{80D5E995-46CB-486C-82F5-812F370950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12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33"/>
              </a:ext>
            </a:extLst>
          </a:blip>
          <a:stretch>
            <a:fillRect/>
          </a:stretch>
        </p:blipFill>
        <p:spPr>
          <a:xfrm>
            <a:off x="7128454" y="937461"/>
            <a:ext cx="1160521" cy="1160521"/>
          </a:xfrm>
          <a:prstGeom prst="rect">
            <a:avLst/>
          </a:prstGeom>
          <a:noFill/>
        </p:spPr>
      </p:pic>
      <p:pic>
        <p:nvPicPr>
          <p:cNvPr id="4098" name="Picture 2" descr="Difficult Icon Png Transparent Images Free"/>
          <p:cNvPicPr>
            <a:picLocks noChangeAspect="1" noChangeArrowheads="1"/>
          </p:cNvPicPr>
          <p:nvPr/>
        </p:nvPicPr>
        <p:blipFill>
          <a:blip r:embed="rId13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508" y="918278"/>
            <a:ext cx="1230025" cy="123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6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8">
            <a:extLst>
              <a:ext uri="{FF2B5EF4-FFF2-40B4-BE49-F238E27FC236}">
                <a16:creationId xmlns:a16="http://schemas.microsoft.com/office/drawing/2014/main" xmlns="" id="{99CEF917-09EA-470A-A24C-C91F5212FE18}"/>
              </a:ext>
            </a:extLst>
          </p:cNvPr>
          <p:cNvSpPr txBox="1">
            <a:spLocks/>
          </p:cNvSpPr>
          <p:nvPr/>
        </p:nvSpPr>
        <p:spPr>
          <a:xfrm>
            <a:off x="2625214" y="2316567"/>
            <a:ext cx="2094270" cy="1313644"/>
          </a:xfrm>
          <a:prstGeom prst="rect">
            <a:avLst/>
          </a:prstGeom>
        </p:spPr>
        <p:txBody>
          <a:bodyPr lIns="0" tIns="0" rIns="0" bIns="0"/>
          <a:lstStyle>
            <a:lvl1pPr marL="88900" indent="-88900" algn="l" defTabSz="2700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1pPr>
            <a:lvl2pPr marL="177800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2pPr>
            <a:lvl3pPr marL="269875" indent="-92075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>
                <a:tab pos="269875" algn="l"/>
              </a:tabLst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3pPr>
            <a:lvl4pPr marL="447675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4pPr>
            <a:lvl5pPr marL="536575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90000"/>
              </a:lnSpc>
              <a:spcBef>
                <a:spcPts val="1000"/>
              </a:spcBef>
              <a:buClr>
                <a:srgbClr val="1E4E79"/>
              </a:buClr>
              <a:buSzPts val="2800"/>
              <a:buNone/>
            </a:pPr>
            <a:r>
              <a:rPr lang="en-US" sz="1800" dirty="0" smtClean="0"/>
              <a:t>Uses well known open-source  components: 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Clr>
                <a:srgbClr val="1E4E79"/>
              </a:buClr>
              <a:buSzPts val="2800"/>
              <a:buNone/>
            </a:pPr>
            <a:r>
              <a:rPr lang="en-US" sz="1800" dirty="0" smtClean="0"/>
              <a:t>ELK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Clr>
                <a:srgbClr val="1E4E79"/>
              </a:buClr>
              <a:buSzPts val="2800"/>
              <a:buNone/>
            </a:pPr>
            <a:r>
              <a:rPr lang="en-US" sz="1800" dirty="0" smtClean="0"/>
              <a:t>Akamai Boomerang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Clr>
                <a:srgbClr val="1E4E79"/>
              </a:buClr>
              <a:buSzPts val="2800"/>
              <a:buNone/>
            </a:pPr>
            <a:r>
              <a:rPr lang="en-US" sz="1800" dirty="0" err="1" smtClean="0"/>
              <a:t>Libretest</a:t>
            </a:r>
            <a:r>
              <a:rPr lang="en-US" sz="1800" dirty="0" smtClean="0"/>
              <a:t>/</a:t>
            </a:r>
            <a:r>
              <a:rPr lang="en-US" sz="1800" dirty="0" err="1" smtClean="0"/>
              <a:t>Speedtest</a:t>
            </a:r>
            <a:endParaRPr lang="en-US" sz="1800" dirty="0" smtClean="0"/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Clr>
                <a:srgbClr val="1E4E79"/>
              </a:buClr>
              <a:buSzPts val="2800"/>
              <a:buNone/>
            </a:pPr>
            <a:r>
              <a:rPr lang="en-US" sz="1800" dirty="0" err="1" smtClean="0"/>
              <a:t>NetTest</a:t>
            </a:r>
            <a:endParaRPr lang="en-US" sz="1800" dirty="0"/>
          </a:p>
        </p:txBody>
      </p:sp>
      <p:sp>
        <p:nvSpPr>
          <p:cNvPr id="26" name="Content Placeholder 8">
            <a:extLst>
              <a:ext uri="{FF2B5EF4-FFF2-40B4-BE49-F238E27FC236}">
                <a16:creationId xmlns:a16="http://schemas.microsoft.com/office/drawing/2014/main" xmlns="" id="{174DAF7C-CF58-4B64-BBD3-42C6C8606C21}"/>
              </a:ext>
            </a:extLst>
          </p:cNvPr>
          <p:cNvSpPr txBox="1">
            <a:spLocks/>
          </p:cNvSpPr>
          <p:nvPr/>
        </p:nvSpPr>
        <p:spPr>
          <a:xfrm>
            <a:off x="4833401" y="2311251"/>
            <a:ext cx="1908617" cy="1313644"/>
          </a:xfrm>
          <a:prstGeom prst="rect">
            <a:avLst/>
          </a:prstGeom>
        </p:spPr>
        <p:txBody>
          <a:bodyPr lIns="0" tIns="0" rIns="0" bIns="0"/>
          <a:lstStyle>
            <a:lvl1pPr marL="88900" indent="-88900" algn="l" defTabSz="2700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1pPr>
            <a:lvl2pPr marL="177800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2pPr>
            <a:lvl3pPr marL="269875" indent="-92075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>
                <a:tab pos="269875" algn="l"/>
              </a:tabLst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3pPr>
            <a:lvl4pPr marL="447675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4pPr>
            <a:lvl5pPr marL="536575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It is an active monitoring tool which creates </a:t>
            </a:r>
            <a:r>
              <a:rPr lang="en-US" sz="1800" dirty="0"/>
              <a:t>a low network </a:t>
            </a:r>
            <a:r>
              <a:rPr lang="en-US" sz="1800" dirty="0" smtClean="0"/>
              <a:t>overhead (similar to one site visit)</a:t>
            </a:r>
            <a:endParaRPr lang="en-US" sz="1800" dirty="0"/>
          </a:p>
        </p:txBody>
      </p:sp>
      <p:sp>
        <p:nvSpPr>
          <p:cNvPr id="27" name="Content Placeholder 8">
            <a:extLst>
              <a:ext uri="{FF2B5EF4-FFF2-40B4-BE49-F238E27FC236}">
                <a16:creationId xmlns:a16="http://schemas.microsoft.com/office/drawing/2014/main" xmlns="" id="{653D0C8D-1995-4371-91CB-C2DED783868F}"/>
              </a:ext>
            </a:extLst>
          </p:cNvPr>
          <p:cNvSpPr txBox="1">
            <a:spLocks/>
          </p:cNvSpPr>
          <p:nvPr/>
        </p:nvSpPr>
        <p:spPr>
          <a:xfrm>
            <a:off x="6962219" y="2295303"/>
            <a:ext cx="1942823" cy="1313644"/>
          </a:xfrm>
          <a:prstGeom prst="rect">
            <a:avLst/>
          </a:prstGeom>
        </p:spPr>
        <p:txBody>
          <a:bodyPr lIns="0" tIns="0" rIns="0" bIns="0"/>
          <a:lstStyle>
            <a:lvl1pPr marL="88900" indent="-88900" algn="l" defTabSz="2700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1pPr>
            <a:lvl2pPr marL="177800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2pPr>
            <a:lvl3pPr marL="269875" indent="-92075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>
                <a:tab pos="269875" algn="l"/>
              </a:tabLst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3pPr>
            <a:lvl4pPr marL="447675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4pPr>
            <a:lvl5pPr marL="536575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90000"/>
              </a:lnSpc>
              <a:spcBef>
                <a:spcPts val="1000"/>
              </a:spcBef>
              <a:buClr>
                <a:srgbClr val="1E4E79"/>
              </a:buClr>
              <a:buSzPts val="2800"/>
              <a:buNone/>
            </a:pPr>
            <a:r>
              <a:rPr lang="en-US" sz="1800" dirty="0"/>
              <a:t>It captures user’s perception of the network </a:t>
            </a:r>
            <a:r>
              <a:rPr lang="en-US" sz="1800" dirty="0" smtClean="0"/>
              <a:t>quality and </a:t>
            </a:r>
            <a:r>
              <a:rPr lang="en-US" sz="1800" dirty="0"/>
              <a:t>provides metrics like: throughput, latency, signal strength, link </a:t>
            </a:r>
            <a:r>
              <a:rPr lang="en-US" sz="1800" dirty="0" smtClean="0"/>
              <a:t>quality,…</a:t>
            </a:r>
            <a:endParaRPr lang="en-US" sz="1800" dirty="0"/>
          </a:p>
        </p:txBody>
      </p:sp>
      <p:sp>
        <p:nvSpPr>
          <p:cNvPr id="28" name="Slide Number Placeholder 4">
            <a:extLst>
              <a:ext uri="{FF2B5EF4-FFF2-40B4-BE49-F238E27FC236}">
                <a16:creationId xmlns:a16="http://schemas.microsoft.com/office/drawing/2014/main" xmlns="" id="{97C936D2-F432-462A-B676-EFB020671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3</a:t>
            </a:fld>
            <a:endParaRPr lang="en-GB"/>
          </a:p>
        </p:txBody>
      </p:sp>
      <p:sp>
        <p:nvSpPr>
          <p:cNvPr id="30" name="Content Placeholder 8">
            <a:extLst>
              <a:ext uri="{FF2B5EF4-FFF2-40B4-BE49-F238E27FC236}">
                <a16:creationId xmlns:a16="http://schemas.microsoft.com/office/drawing/2014/main" xmlns="" id="{6BA34763-2760-4C99-80D8-8FF46A792AA8}"/>
              </a:ext>
            </a:extLst>
          </p:cNvPr>
          <p:cNvSpPr txBox="1">
            <a:spLocks/>
          </p:cNvSpPr>
          <p:nvPr/>
        </p:nvSpPr>
        <p:spPr>
          <a:xfrm>
            <a:off x="528217" y="2327200"/>
            <a:ext cx="1965118" cy="1313644"/>
          </a:xfrm>
          <a:prstGeom prst="rect">
            <a:avLst/>
          </a:prstGeom>
        </p:spPr>
        <p:txBody>
          <a:bodyPr lIns="0" tIns="0" rIns="0" bIns="0"/>
          <a:lstStyle>
            <a:lvl1pPr marL="88900" indent="-88900" algn="l" defTabSz="2700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1pPr>
            <a:lvl2pPr marL="177800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2pPr>
            <a:lvl3pPr marL="269875" indent="-92075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>
                <a:tab pos="269875" algn="l"/>
              </a:tabLst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3pPr>
            <a:lvl4pPr marL="447675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4pPr>
            <a:lvl5pPr marL="536575" indent="-88900" algn="l" defTabSz="2700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1800" dirty="0" err="1" smtClean="0"/>
              <a:t>WiFiMon</a:t>
            </a:r>
            <a:r>
              <a:rPr lang="en-US" sz="1800" dirty="0" smtClean="0"/>
              <a:t> is vendor-independent</a:t>
            </a:r>
            <a:r>
              <a:rPr lang="en-US" sz="1800" dirty="0"/>
              <a:t>, open-source monitoring </a:t>
            </a:r>
            <a:r>
              <a:rPr lang="en-US" sz="1800" dirty="0" smtClean="0"/>
              <a:t>tool transparent </a:t>
            </a:r>
            <a:r>
              <a:rPr lang="en-US" sz="1800" dirty="0"/>
              <a:t>to </a:t>
            </a:r>
            <a:r>
              <a:rPr lang="en-US" sz="1800" dirty="0" smtClean="0"/>
              <a:t>the </a:t>
            </a:r>
            <a:r>
              <a:rPr lang="en-US" sz="1800" dirty="0" err="1" smtClean="0"/>
              <a:t>WiFi</a:t>
            </a:r>
            <a:r>
              <a:rPr lang="en-US" sz="1800" dirty="0" smtClean="0"/>
              <a:t> network </a:t>
            </a:r>
            <a:r>
              <a:rPr lang="en-US" sz="1800" dirty="0"/>
              <a:t>users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</p:spPr>
        <p:txBody>
          <a:bodyPr/>
          <a:lstStyle/>
          <a:p>
            <a:r>
              <a:rPr lang="en-US" dirty="0"/>
              <a:t>What </a:t>
            </a:r>
            <a:r>
              <a:rPr lang="en-US" dirty="0" err="1"/>
              <a:t>WiFiMon</a:t>
            </a:r>
            <a:r>
              <a:rPr lang="en-US" dirty="0"/>
              <a:t> offers?</a:t>
            </a:r>
          </a:p>
        </p:txBody>
      </p:sp>
      <p:pic>
        <p:nvPicPr>
          <p:cNvPr id="13" name="Google Shape;3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51639" y="186654"/>
            <a:ext cx="2714152" cy="7316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AutoShape 5" descr="EL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9" name="Picture 7" descr="LibreSpeed Logo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667" y="1518302"/>
            <a:ext cx="2128817" cy="72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881" y="897314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860" y="974536"/>
            <a:ext cx="1336624" cy="607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6" name="Picture 14" descr="Large White Transparent Feather PNG Clipart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983" y="1135922"/>
            <a:ext cx="1095451" cy="101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Graphic 80">
            <a:extLst>
              <a:ext uri="{FF2B5EF4-FFF2-40B4-BE49-F238E27FC236}">
                <a16:creationId xmlns:a16="http://schemas.microsoft.com/office/drawing/2014/main" xmlns="" id="{71BE67A1-C2A9-40AF-A393-BA278CF78A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3"/>
              </a:ext>
            </a:extLst>
          </a:blip>
          <a:stretch>
            <a:fillRect/>
          </a:stretch>
        </p:blipFill>
        <p:spPr>
          <a:xfrm>
            <a:off x="875725" y="1024263"/>
            <a:ext cx="1270102" cy="1270102"/>
          </a:xfrm>
          <a:prstGeom prst="rect">
            <a:avLst/>
          </a:prstGeom>
        </p:spPr>
      </p:pic>
      <p:pic>
        <p:nvPicPr>
          <p:cNvPr id="32" name="Graphic 44">
            <a:extLst>
              <a:ext uri="{FF2B5EF4-FFF2-40B4-BE49-F238E27FC236}">
                <a16:creationId xmlns:a16="http://schemas.microsoft.com/office/drawing/2014/main" xmlns="" id="{AA793545-08F1-494C-950F-EF2609F1F5D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7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7"/>
              </a:ext>
            </a:extLst>
          </a:blip>
          <a:stretch>
            <a:fillRect/>
          </a:stretch>
        </p:blipFill>
        <p:spPr>
          <a:xfrm>
            <a:off x="7158956" y="1093576"/>
            <a:ext cx="1099518" cy="1099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86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SzPts val="2880"/>
            </a:pPr>
            <a:r>
              <a:rPr lang="en-US" sz="2200" dirty="0" err="1">
                <a:solidFill>
                  <a:schemeClr val="bg1"/>
                </a:solidFill>
              </a:rPr>
              <a:t>WiFiMon</a:t>
            </a:r>
            <a:r>
              <a:rPr lang="en-US" sz="2200" dirty="0">
                <a:solidFill>
                  <a:schemeClr val="bg1"/>
                </a:solidFill>
              </a:rPr>
              <a:t> building blocks and operation</a:t>
            </a:r>
            <a:endParaRPr sz="2200" dirty="0">
              <a:solidFill>
                <a:schemeClr val="bg1"/>
              </a:solidFill>
            </a:endParaRPr>
          </a:p>
        </p:txBody>
      </p:sp>
      <p:sp>
        <p:nvSpPr>
          <p:cNvPr id="327" name="Google Shape;327;p47"/>
          <p:cNvSpPr txBox="1">
            <a:spLocks noGrp="1"/>
          </p:cNvSpPr>
          <p:nvPr>
            <p:ph type="body" idx="13"/>
          </p:nvPr>
        </p:nvSpPr>
        <p:spPr>
          <a:xfrm>
            <a:off x="358774" y="1828694"/>
            <a:ext cx="3959999" cy="2845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171450" indent="-171450">
              <a:spcBef>
                <a:spcPts val="0"/>
              </a:spcBef>
            </a:pPr>
            <a:r>
              <a:rPr lang="en-US" dirty="0">
                <a:solidFill>
                  <a:srgbClr val="30B5AC"/>
                </a:solidFill>
              </a:rPr>
              <a:t>Client</a:t>
            </a:r>
            <a:r>
              <a:rPr lang="en-US" dirty="0">
                <a:solidFill>
                  <a:schemeClr val="bg1"/>
                </a:solidFill>
              </a:rPr>
              <a:t> – any user’s device</a:t>
            </a:r>
          </a:p>
          <a:p>
            <a:pPr marL="171450" indent="-171450">
              <a:buClr>
                <a:srgbClr val="741B47"/>
              </a:buClr>
            </a:pPr>
            <a:r>
              <a:rPr lang="en-US" dirty="0">
                <a:solidFill>
                  <a:srgbClr val="30B5AC"/>
                </a:solidFill>
              </a:rPr>
              <a:t>WHP</a:t>
            </a:r>
            <a:r>
              <a:rPr lang="en-US" dirty="0">
                <a:solidFill>
                  <a:schemeClr val="bg1"/>
                </a:solidFill>
              </a:rPr>
              <a:t> – </a:t>
            </a:r>
            <a:r>
              <a:rPr lang="en-US" dirty="0" err="1">
                <a:solidFill>
                  <a:schemeClr val="bg1"/>
                </a:solidFill>
              </a:rPr>
              <a:t>WiFiMon</a:t>
            </a:r>
            <a:r>
              <a:rPr lang="en-US" dirty="0">
                <a:solidFill>
                  <a:schemeClr val="bg1"/>
                </a:solidFill>
              </a:rPr>
              <a:t> hardware probe (</a:t>
            </a:r>
            <a:r>
              <a:rPr lang="en-US" dirty="0" err="1">
                <a:solidFill>
                  <a:schemeClr val="bg1"/>
                </a:solidFill>
              </a:rPr>
              <a:t>rPi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  <a:p>
            <a:pPr marL="171450" indent="-171450">
              <a:buClr>
                <a:srgbClr val="741B47"/>
              </a:buClr>
            </a:pPr>
            <a:r>
              <a:rPr lang="en-US" dirty="0">
                <a:solidFill>
                  <a:srgbClr val="30B5AC"/>
                </a:solidFill>
              </a:rPr>
              <a:t>WTS</a:t>
            </a:r>
            <a:r>
              <a:rPr lang="en-US" dirty="0">
                <a:solidFill>
                  <a:schemeClr val="bg1"/>
                </a:solidFill>
              </a:rPr>
              <a:t> – </a:t>
            </a:r>
            <a:r>
              <a:rPr lang="en-US" dirty="0" err="1">
                <a:solidFill>
                  <a:schemeClr val="bg1"/>
                </a:solidFill>
              </a:rPr>
              <a:t>WiFiMon</a:t>
            </a:r>
            <a:r>
              <a:rPr lang="en-US" dirty="0">
                <a:solidFill>
                  <a:schemeClr val="bg1"/>
                </a:solidFill>
              </a:rPr>
              <a:t> Test Server - measurements</a:t>
            </a:r>
          </a:p>
          <a:p>
            <a:pPr marL="171450" indent="-171450">
              <a:buClr>
                <a:srgbClr val="741B47"/>
              </a:buClr>
            </a:pPr>
            <a:r>
              <a:rPr lang="en-US" dirty="0">
                <a:solidFill>
                  <a:srgbClr val="30B5AC"/>
                </a:solidFill>
              </a:rPr>
              <a:t>WAS</a:t>
            </a:r>
            <a:r>
              <a:rPr lang="en-US" dirty="0">
                <a:solidFill>
                  <a:schemeClr val="bg1"/>
                </a:solidFill>
              </a:rPr>
              <a:t> – </a:t>
            </a:r>
            <a:r>
              <a:rPr lang="en-US" dirty="0" err="1">
                <a:solidFill>
                  <a:schemeClr val="bg1"/>
                </a:solidFill>
              </a:rPr>
              <a:t>WiFiMon</a:t>
            </a:r>
            <a:r>
              <a:rPr lang="en-US" dirty="0">
                <a:solidFill>
                  <a:schemeClr val="bg1"/>
                </a:solidFill>
              </a:rPr>
              <a:t> Analysis Server (ELK)</a:t>
            </a:r>
          </a:p>
          <a:p>
            <a:pPr marL="171450" indent="-171450"/>
            <a:r>
              <a:rPr lang="en-US" dirty="0">
                <a:solidFill>
                  <a:srgbClr val="30B5AC"/>
                </a:solidFill>
              </a:rPr>
              <a:t>Site</a:t>
            </a:r>
            <a:r>
              <a:rPr lang="en-US" dirty="0">
                <a:solidFill>
                  <a:schemeClr val="bg1"/>
                </a:solidFill>
              </a:rPr>
              <a:t> – popular web site (University, captive portal,…)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28" name="Google Shape;328;p47"/>
          <p:cNvSpPr/>
          <p:nvPr/>
        </p:nvSpPr>
        <p:spPr>
          <a:xfrm>
            <a:off x="7851723" y="1593564"/>
            <a:ext cx="813164" cy="470263"/>
          </a:xfrm>
          <a:prstGeom prst="rect">
            <a:avLst/>
          </a:prstGeom>
          <a:solidFill>
            <a:srgbClr val="00857D"/>
          </a:solidFill>
          <a:ln w="12700" cap="flat" cmpd="sng">
            <a:solidFill>
              <a:srgbClr val="00857D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r>
              <a:rPr lang="en-US" sz="14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WAS</a:t>
            </a:r>
            <a:endParaRPr sz="1400" b="1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47"/>
          <p:cNvSpPr/>
          <p:nvPr/>
        </p:nvSpPr>
        <p:spPr>
          <a:xfrm>
            <a:off x="7897443" y="2650015"/>
            <a:ext cx="813164" cy="470263"/>
          </a:xfrm>
          <a:prstGeom prst="rect">
            <a:avLst/>
          </a:prstGeom>
          <a:solidFill>
            <a:srgbClr val="00857D"/>
          </a:solidFill>
          <a:ln w="12700" cap="flat" cmpd="sng">
            <a:solidFill>
              <a:srgbClr val="00857D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r>
              <a:rPr lang="en-US" sz="14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WTS</a:t>
            </a:r>
            <a:endParaRPr sz="1400" b="1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47"/>
          <p:cNvSpPr/>
          <p:nvPr/>
        </p:nvSpPr>
        <p:spPr>
          <a:xfrm>
            <a:off x="6215603" y="1593564"/>
            <a:ext cx="813164" cy="470263"/>
          </a:xfrm>
          <a:prstGeom prst="rect">
            <a:avLst/>
          </a:prstGeom>
          <a:solidFill>
            <a:srgbClr val="00857D"/>
          </a:solidFill>
          <a:ln w="12700" cap="flat" cmpd="sng">
            <a:solidFill>
              <a:srgbClr val="00857D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r>
              <a:rPr lang="en-US" sz="14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Some site</a:t>
            </a:r>
            <a:endParaRPr sz="1400" b="1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Google Shape;332;p47"/>
          <p:cNvSpPr/>
          <p:nvPr/>
        </p:nvSpPr>
        <p:spPr>
          <a:xfrm>
            <a:off x="4824406" y="3781593"/>
            <a:ext cx="813164" cy="470263"/>
          </a:xfrm>
          <a:prstGeom prst="rect">
            <a:avLst/>
          </a:prstGeom>
          <a:solidFill>
            <a:srgbClr val="00857D"/>
          </a:solidFill>
          <a:ln w="12700" cap="flat" cmpd="sng">
            <a:solidFill>
              <a:srgbClr val="00857D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r>
              <a:rPr lang="en-US" sz="1400" b="1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Client</a:t>
            </a:r>
            <a:endParaRPr sz="110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47"/>
          <p:cNvSpPr/>
          <p:nvPr/>
        </p:nvSpPr>
        <p:spPr>
          <a:xfrm>
            <a:off x="5714314" y="3895892"/>
            <a:ext cx="813164" cy="470263"/>
          </a:xfrm>
          <a:prstGeom prst="rect">
            <a:avLst/>
          </a:prstGeom>
          <a:solidFill>
            <a:srgbClr val="00857D"/>
          </a:solidFill>
          <a:ln w="12700" cap="flat" cmpd="sng">
            <a:solidFill>
              <a:srgbClr val="00857D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r>
              <a:rPr lang="en-US" sz="1400" b="1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WHP</a:t>
            </a:r>
            <a:endParaRPr sz="110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4" name="Google Shape;334;p47"/>
          <p:cNvCxnSpPr/>
          <p:nvPr/>
        </p:nvCxnSpPr>
        <p:spPr>
          <a:xfrm rot="-5400000">
            <a:off x="5110163" y="2285942"/>
            <a:ext cx="1538100" cy="1296450"/>
          </a:xfrm>
          <a:prstGeom prst="curvedConnector3">
            <a:avLst>
              <a:gd name="adj1" fmla="val 50000"/>
            </a:avLst>
          </a:prstGeom>
          <a:noFill/>
          <a:ln w="38100" cap="flat" cmpd="sng">
            <a:solidFill>
              <a:srgbClr val="30B5AC"/>
            </a:solidFill>
            <a:prstDash val="solid"/>
            <a:miter lim="800000"/>
            <a:headEnd type="none" w="sm" len="sm"/>
            <a:tailEnd type="stealth" w="lg" len="lg"/>
          </a:ln>
        </p:spPr>
      </p:cxnSp>
      <p:cxnSp>
        <p:nvCxnSpPr>
          <p:cNvPr id="335" name="Google Shape;335;p47"/>
          <p:cNvCxnSpPr/>
          <p:nvPr/>
        </p:nvCxnSpPr>
        <p:spPr>
          <a:xfrm rot="5400000">
            <a:off x="4823641" y="2311202"/>
            <a:ext cx="1538100" cy="1245825"/>
          </a:xfrm>
          <a:prstGeom prst="curvedConnector3">
            <a:avLst>
              <a:gd name="adj1" fmla="val 50000"/>
            </a:avLst>
          </a:prstGeom>
          <a:noFill/>
          <a:ln w="38100" cap="flat" cmpd="sng">
            <a:solidFill>
              <a:srgbClr val="30B5AC"/>
            </a:solidFill>
            <a:prstDash val="solid"/>
            <a:miter lim="800000"/>
            <a:headEnd type="none" w="sm" len="sm"/>
            <a:tailEnd type="stealth" w="lg" len="lg"/>
          </a:ln>
        </p:spPr>
      </p:cxnSp>
      <p:cxnSp>
        <p:nvCxnSpPr>
          <p:cNvPr id="336" name="Google Shape;336;p47"/>
          <p:cNvCxnSpPr/>
          <p:nvPr/>
        </p:nvCxnSpPr>
        <p:spPr>
          <a:xfrm rot="10800000" flipH="1">
            <a:off x="5439994" y="2885146"/>
            <a:ext cx="2292532" cy="818071"/>
          </a:xfrm>
          <a:prstGeom prst="straightConnector1">
            <a:avLst/>
          </a:prstGeom>
          <a:noFill/>
          <a:ln w="38100" cap="flat" cmpd="sng">
            <a:solidFill>
              <a:srgbClr val="30B5AC"/>
            </a:solidFill>
            <a:prstDash val="solid"/>
            <a:miter lim="800000"/>
            <a:headEnd type="stealth" w="lg" len="lg"/>
            <a:tailEnd type="stealth" w="lg" len="lg"/>
          </a:ln>
        </p:spPr>
      </p:cxnSp>
      <p:sp>
        <p:nvSpPr>
          <p:cNvPr id="337" name="Google Shape;337;p47"/>
          <p:cNvSpPr txBox="1"/>
          <p:nvPr/>
        </p:nvSpPr>
        <p:spPr>
          <a:xfrm>
            <a:off x="6310951" y="2608147"/>
            <a:ext cx="58849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sz="14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visit</a:t>
            </a:r>
            <a:endParaRPr sz="1400" b="1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47"/>
          <p:cNvSpPr txBox="1"/>
          <p:nvPr/>
        </p:nvSpPr>
        <p:spPr>
          <a:xfrm>
            <a:off x="5098194" y="2476992"/>
            <a:ext cx="64738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r>
              <a:rPr lang="en-US" sz="1400" b="1" dirty="0" err="1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jS</a:t>
            </a:r>
            <a:r>
              <a:rPr lang="en-US" sz="14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 code</a:t>
            </a:r>
            <a:endParaRPr sz="1400" b="1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47"/>
          <p:cNvSpPr txBox="1"/>
          <p:nvPr/>
        </p:nvSpPr>
        <p:spPr>
          <a:xfrm>
            <a:off x="6603581" y="3273529"/>
            <a:ext cx="59173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sz="14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tests</a:t>
            </a:r>
            <a:endParaRPr sz="1400" b="1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40" name="Google Shape;340;p47"/>
          <p:cNvCxnSpPr/>
          <p:nvPr/>
        </p:nvCxnSpPr>
        <p:spPr>
          <a:xfrm rot="10800000" flipH="1">
            <a:off x="6622185" y="3120278"/>
            <a:ext cx="1146266" cy="775615"/>
          </a:xfrm>
          <a:prstGeom prst="straightConnector1">
            <a:avLst/>
          </a:prstGeom>
          <a:noFill/>
          <a:ln w="38100" cap="flat" cmpd="sng">
            <a:solidFill>
              <a:srgbClr val="30B5AC"/>
            </a:solidFill>
            <a:prstDash val="solid"/>
            <a:miter lim="800000"/>
            <a:headEnd type="stealth" w="lg" len="lg"/>
            <a:tailEnd type="stealth" w="lg" len="lg"/>
          </a:ln>
        </p:spPr>
      </p:cxnSp>
      <p:cxnSp>
        <p:nvCxnSpPr>
          <p:cNvPr id="341" name="Google Shape;341;p47"/>
          <p:cNvCxnSpPr/>
          <p:nvPr/>
        </p:nvCxnSpPr>
        <p:spPr>
          <a:xfrm rot="10800000" flipH="1">
            <a:off x="6215604" y="2165066"/>
            <a:ext cx="2088422" cy="1385462"/>
          </a:xfrm>
          <a:prstGeom prst="straightConnector1">
            <a:avLst/>
          </a:prstGeom>
          <a:noFill/>
          <a:ln w="38100" cap="flat" cmpd="sng">
            <a:solidFill>
              <a:srgbClr val="30B5AC"/>
            </a:solidFill>
            <a:prstDash val="solid"/>
            <a:miter lim="800000"/>
            <a:headEnd type="none" w="sm" len="sm"/>
            <a:tailEnd type="stealth" w="lg" len="lg"/>
          </a:ln>
        </p:spPr>
      </p:cxnSp>
      <p:sp>
        <p:nvSpPr>
          <p:cNvPr id="342" name="Google Shape;342;p47"/>
          <p:cNvSpPr txBox="1"/>
          <p:nvPr/>
        </p:nvSpPr>
        <p:spPr>
          <a:xfrm>
            <a:off x="6821352" y="2594153"/>
            <a:ext cx="74793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sz="14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results</a:t>
            </a:r>
            <a:endParaRPr sz="1400" b="1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463" y="2820197"/>
            <a:ext cx="561975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Google Shape;33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51639" y="186654"/>
            <a:ext cx="2714152" cy="731624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327;p47"/>
          <p:cNvSpPr txBox="1">
            <a:spLocks/>
          </p:cNvSpPr>
          <p:nvPr/>
        </p:nvSpPr>
        <p:spPr>
          <a:xfrm>
            <a:off x="432516" y="852301"/>
            <a:ext cx="5673947" cy="612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bg1"/>
                </a:solidFill>
                <a:latin typeface="+mn-lt"/>
                <a:ea typeface="Roboto Medium" panose="02000000000000000000" pitchFamily="2" charset="0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spcBef>
                <a:spcPts val="0"/>
              </a:spcBef>
            </a:pPr>
            <a:r>
              <a:rPr lang="en-US" dirty="0" smtClean="0"/>
              <a:t>Two modes of operation: </a:t>
            </a:r>
          </a:p>
          <a:p>
            <a:pPr marL="171450" indent="-171450">
              <a:spcBef>
                <a:spcPts val="0"/>
              </a:spcBef>
            </a:pPr>
            <a:r>
              <a:rPr lang="en-US" dirty="0" err="1" smtClean="0">
                <a:solidFill>
                  <a:srgbClr val="30B5AC"/>
                </a:solidFill>
              </a:rPr>
              <a:t>crowdsourced</a:t>
            </a:r>
            <a:r>
              <a:rPr lang="en-US" dirty="0" smtClean="0">
                <a:solidFill>
                  <a:srgbClr val="30B5AC"/>
                </a:solidFill>
              </a:rPr>
              <a:t> </a:t>
            </a:r>
            <a:r>
              <a:rPr lang="en-US" dirty="0" smtClean="0"/>
              <a:t>and</a:t>
            </a:r>
            <a:r>
              <a:rPr lang="en-US" dirty="0" smtClean="0">
                <a:solidFill>
                  <a:srgbClr val="30B5AC"/>
                </a:solidFill>
              </a:rPr>
              <a:t> fixed hardware probes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188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WiFiMon</a:t>
            </a:r>
            <a:r>
              <a:rPr lang="en-US" dirty="0"/>
              <a:t> Software Probes (WSPs)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8539420" cy="25574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User devices, e.g. laptops, smartphones, etc.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 err="1">
                <a:solidFill>
                  <a:srgbClr val="30B5AC"/>
                </a:solidFill>
              </a:rPr>
              <a:t>Crowdsourced</a:t>
            </a:r>
            <a:r>
              <a:rPr lang="en-US" dirty="0">
                <a:solidFill>
                  <a:srgbClr val="30B5AC"/>
                </a:solidFill>
              </a:rPr>
              <a:t> measurements </a:t>
            </a:r>
            <a:r>
              <a:rPr lang="en-US" dirty="0"/>
              <a:t>triggered against the </a:t>
            </a:r>
            <a:r>
              <a:rPr lang="en-US" i="1" dirty="0"/>
              <a:t>WTS</a:t>
            </a:r>
            <a:r>
              <a:rPr lang="en-US" dirty="0"/>
              <a:t> when users visit a </a:t>
            </a:r>
            <a:r>
              <a:rPr lang="en-US" i="1" dirty="0" err="1"/>
              <a:t>WiFiMon</a:t>
            </a:r>
            <a:r>
              <a:rPr lang="en-US" dirty="0"/>
              <a:t>-enabled site (</a:t>
            </a:r>
            <a:r>
              <a:rPr lang="en-US" dirty="0">
                <a:solidFill>
                  <a:srgbClr val="30B5AC"/>
                </a:solidFill>
              </a:rPr>
              <a:t>not triggered by end users themselves</a:t>
            </a:r>
            <a:r>
              <a:rPr lang="en-US" dirty="0"/>
              <a:t>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i="1" dirty="0" err="1"/>
              <a:t>WiFiMon</a:t>
            </a:r>
            <a:r>
              <a:rPr lang="en-US" dirty="0"/>
              <a:t> </a:t>
            </a:r>
            <a:r>
              <a:rPr lang="en-US" dirty="0">
                <a:solidFill>
                  <a:srgbClr val="30B5AC"/>
                </a:solidFill>
              </a:rPr>
              <a:t>does not require additional software </a:t>
            </a:r>
            <a:r>
              <a:rPr lang="en-US" dirty="0"/>
              <a:t>to be installed on user devices.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i="1" dirty="0" err="1"/>
              <a:t>WiFiMon</a:t>
            </a:r>
            <a:r>
              <a:rPr lang="en-US" dirty="0"/>
              <a:t> regulates repetitive measurements through a cookie parameter in order not to overload </a:t>
            </a:r>
            <a:r>
              <a:rPr lang="en-US" i="1" dirty="0"/>
              <a:t>WAS</a:t>
            </a:r>
            <a:r>
              <a:rPr lang="en-US" dirty="0"/>
              <a:t> and </a:t>
            </a:r>
            <a:r>
              <a:rPr lang="en-US" i="1" dirty="0"/>
              <a:t>WTS</a:t>
            </a:r>
            <a:r>
              <a:rPr lang="en-US" dirty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286BC287-BCB0-4723-877C-EC1A5C1FBB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6"/>
          <a:stretch/>
        </p:blipFill>
        <p:spPr>
          <a:xfrm>
            <a:off x="712229" y="2910349"/>
            <a:ext cx="7326199" cy="195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WiFiMon</a:t>
            </a:r>
            <a:r>
              <a:rPr lang="en-US" dirty="0"/>
              <a:t> Hardware Probes (WHPs)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8480426" cy="25574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WHPs measure </a:t>
            </a:r>
            <a:r>
              <a:rPr lang="en-US" dirty="0"/>
              <a:t>Wi-Fi performance from </a:t>
            </a:r>
            <a:r>
              <a:rPr lang="en-US" dirty="0">
                <a:solidFill>
                  <a:srgbClr val="30B5AC"/>
                </a:solidFill>
              </a:rPr>
              <a:t>fixed points </a:t>
            </a:r>
            <a:r>
              <a:rPr lang="en-US" dirty="0"/>
              <a:t>within the network </a:t>
            </a:r>
          </a:p>
          <a:p>
            <a:pPr marL="50800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       (distance between </a:t>
            </a:r>
            <a:r>
              <a:rPr lang="en-US" i="1" dirty="0"/>
              <a:t>WHP</a:t>
            </a:r>
            <a:r>
              <a:rPr lang="en-US" dirty="0"/>
              <a:t>s and </a:t>
            </a:r>
            <a:r>
              <a:rPr lang="en-US" i="1" dirty="0"/>
              <a:t>Access Points </a:t>
            </a:r>
            <a:r>
              <a:rPr lang="en-US" dirty="0"/>
              <a:t>remains relatively constant).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WHPs </a:t>
            </a:r>
            <a:r>
              <a:rPr lang="en-US" dirty="0" smtClean="0">
                <a:solidFill>
                  <a:srgbClr val="30B5AC"/>
                </a:solidFill>
              </a:rPr>
              <a:t>complement </a:t>
            </a:r>
            <a:r>
              <a:rPr lang="en-US" dirty="0" err="1">
                <a:solidFill>
                  <a:srgbClr val="30B5AC"/>
                </a:solidFill>
              </a:rPr>
              <a:t>crowdsourced</a:t>
            </a:r>
            <a:r>
              <a:rPr lang="en-US" dirty="0">
                <a:solidFill>
                  <a:srgbClr val="30B5AC"/>
                </a:solidFill>
              </a:rPr>
              <a:t> measurements </a:t>
            </a:r>
            <a:r>
              <a:rPr lang="en-US" dirty="0"/>
              <a:t>by providing a baseline throughput.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ym typeface="Wingdings" panose="05000000000000000000" pitchFamily="2" charset="2"/>
              </a:rPr>
              <a:t>Performance measurements similar to </a:t>
            </a:r>
            <a:r>
              <a:rPr lang="en-US" i="1" dirty="0">
                <a:sym typeface="Wingdings" panose="05000000000000000000" pitchFamily="2" charset="2"/>
              </a:rPr>
              <a:t>WSP</a:t>
            </a:r>
            <a:r>
              <a:rPr lang="en-US" dirty="0">
                <a:sym typeface="Wingdings" panose="05000000000000000000" pitchFamily="2" charset="2"/>
              </a:rPr>
              <a:t>s (based on predefined period)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WHPs </a:t>
            </a:r>
            <a:r>
              <a:rPr lang="en-US" dirty="0" smtClean="0">
                <a:sym typeface="Wingdings" panose="05000000000000000000" pitchFamily="2" charset="2"/>
              </a:rPr>
              <a:t>collect </a:t>
            </a:r>
            <a:r>
              <a:rPr lang="en-US" dirty="0">
                <a:sym typeface="Wingdings" panose="05000000000000000000" pitchFamily="2" charset="2"/>
              </a:rPr>
              <a:t>data about monitored </a:t>
            </a:r>
            <a:r>
              <a:rPr lang="en-US" i="1" dirty="0">
                <a:sym typeface="Wingdings" panose="05000000000000000000" pitchFamily="2" charset="2"/>
              </a:rPr>
              <a:t>ESSID</a:t>
            </a:r>
            <a:r>
              <a:rPr lang="en-US" dirty="0">
                <a:sym typeface="Wingdings" panose="05000000000000000000" pitchFamily="2" charset="2"/>
              </a:rPr>
              <a:t> and nearby </a:t>
            </a:r>
            <a:r>
              <a:rPr lang="en-US" i="1" dirty="0">
                <a:sym typeface="Wingdings" panose="05000000000000000000" pitchFamily="2" charset="2"/>
              </a:rPr>
              <a:t>ESSID</a:t>
            </a:r>
            <a:r>
              <a:rPr lang="en-US" dirty="0">
                <a:sym typeface="Wingdings" panose="05000000000000000000" pitchFamily="2" charset="2"/>
              </a:rPr>
              <a:t>s</a:t>
            </a:r>
          </a:p>
          <a:p>
            <a:pPr marL="50800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ym typeface="Wingdings" panose="05000000000000000000" pitchFamily="2" charset="2"/>
              </a:rPr>
              <a:t>       (</a:t>
            </a:r>
            <a:r>
              <a:rPr lang="en-US" i="1" dirty="0">
                <a:sym typeface="Wingdings" panose="05000000000000000000" pitchFamily="2" charset="2"/>
              </a:rPr>
              <a:t>AP</a:t>
            </a:r>
            <a:r>
              <a:rPr lang="en-US" dirty="0">
                <a:sym typeface="Wingdings" panose="05000000000000000000" pitchFamily="2" charset="2"/>
              </a:rPr>
              <a:t>s, signal strength, link quality, bit rate, TX power) 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6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075A74A-3EFE-4663-89E6-6A006E167D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34" t="5716" r="1992" b="6358"/>
          <a:stretch/>
        </p:blipFill>
        <p:spPr>
          <a:xfrm>
            <a:off x="5951051" y="3401961"/>
            <a:ext cx="2355890" cy="13510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46EB06-E965-4078-8916-06DB850E5E8E}"/>
              </a:ext>
            </a:extLst>
          </p:cNvPr>
          <p:cNvSpPr txBox="1"/>
          <p:nvPr/>
        </p:nvSpPr>
        <p:spPr>
          <a:xfrm>
            <a:off x="180474" y="3723559"/>
            <a:ext cx="5453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>
                <a:solidFill>
                  <a:schemeClr val="bg1"/>
                </a:solidFill>
              </a:rPr>
              <a:t>WiFiMon</a:t>
            </a:r>
            <a:r>
              <a:rPr lang="en-US" sz="1800" b="1" dirty="0">
                <a:solidFill>
                  <a:schemeClr val="bg1"/>
                </a:solidFill>
              </a:rPr>
              <a:t> currently uses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b="1" dirty="0">
                <a:solidFill>
                  <a:srgbClr val="30B5AC"/>
                </a:solidFill>
              </a:rPr>
              <a:t>Raspberry Pi v3 </a:t>
            </a:r>
            <a:r>
              <a:rPr lang="en-US" sz="1800" b="1" dirty="0">
                <a:solidFill>
                  <a:schemeClr val="bg1"/>
                </a:solidFill>
              </a:rPr>
              <a:t>and </a:t>
            </a:r>
            <a:r>
              <a:rPr lang="en-US" sz="1800" b="1" dirty="0">
                <a:solidFill>
                  <a:srgbClr val="30B5AC"/>
                </a:solidFill>
              </a:rPr>
              <a:t>v4</a:t>
            </a:r>
            <a:r>
              <a:rPr lang="en-US" sz="1800" b="1" dirty="0">
                <a:solidFill>
                  <a:schemeClr val="bg1"/>
                </a:solidFill>
              </a:rPr>
              <a:t>,</a:t>
            </a:r>
          </a:p>
          <a:p>
            <a:r>
              <a:rPr lang="en-US" sz="1800" b="1" dirty="0">
                <a:solidFill>
                  <a:schemeClr val="bg1"/>
                </a:solidFill>
              </a:rPr>
              <a:t>but any small form factor device may be used.</a:t>
            </a:r>
          </a:p>
        </p:txBody>
      </p:sp>
    </p:spTree>
    <p:extLst>
      <p:ext uri="{BB962C8B-B14F-4D97-AF65-F5344CB8AC3E}">
        <p14:creationId xmlns:p14="http://schemas.microsoft.com/office/powerpoint/2010/main" val="99764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WiFiMon</a:t>
            </a:r>
            <a:r>
              <a:rPr lang="en-US" dirty="0"/>
              <a:t> User Interface (UI)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7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20C2B96-4DB2-4B21-A663-179720F41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77" y="790160"/>
            <a:ext cx="7564113" cy="38131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6D77865-6A4E-47D5-851A-B2E932E56657}"/>
              </a:ext>
            </a:extLst>
          </p:cNvPr>
          <p:cNvSpPr txBox="1"/>
          <p:nvPr/>
        </p:nvSpPr>
        <p:spPr>
          <a:xfrm>
            <a:off x="520917" y="4572719"/>
            <a:ext cx="7679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Results from </a:t>
            </a:r>
            <a:r>
              <a:rPr lang="en-US" sz="2000" b="1" dirty="0" smtClean="0">
                <a:solidFill>
                  <a:schemeClr val="bg1"/>
                </a:solidFill>
              </a:rPr>
              <a:t>three </a:t>
            </a:r>
            <a:r>
              <a:rPr lang="en-US" sz="2000" b="1" dirty="0" smtClean="0">
                <a:solidFill>
                  <a:srgbClr val="30B5AC"/>
                </a:solidFill>
              </a:rPr>
              <a:t>WHP</a:t>
            </a:r>
            <a:r>
              <a:rPr lang="en-US" sz="2000" b="1" dirty="0" smtClean="0">
                <a:solidFill>
                  <a:schemeClr val="bg1"/>
                </a:solidFill>
              </a:rPr>
              <a:t> during </a:t>
            </a:r>
            <a:r>
              <a:rPr lang="en-US" sz="2000" b="1" dirty="0">
                <a:solidFill>
                  <a:schemeClr val="bg1"/>
                </a:solidFill>
              </a:rPr>
              <a:t>an hour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E03F99A2-CF99-4319-A79C-5FF0FD62ADE7}"/>
              </a:ext>
            </a:extLst>
          </p:cNvPr>
          <p:cNvCxnSpPr/>
          <p:nvPr/>
        </p:nvCxnSpPr>
        <p:spPr>
          <a:xfrm flipV="1">
            <a:off x="1741963" y="1429556"/>
            <a:ext cx="462554" cy="275733"/>
          </a:xfrm>
          <a:prstGeom prst="straightConnector1">
            <a:avLst/>
          </a:prstGeom>
          <a:ln w="31750">
            <a:solidFill>
              <a:srgbClr val="1C7B7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220473E-130B-4107-87B5-747C2E4E58F8}"/>
              </a:ext>
            </a:extLst>
          </p:cNvPr>
          <p:cNvSpPr txBox="1"/>
          <p:nvPr/>
        </p:nvSpPr>
        <p:spPr>
          <a:xfrm>
            <a:off x="2204517" y="1000446"/>
            <a:ext cx="1581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1C7B75"/>
                </a:solidFill>
              </a:rPr>
              <a:t>Results per WHP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9171648D-7459-4DC5-9CF9-0DC3458BCA85}"/>
              </a:ext>
            </a:extLst>
          </p:cNvPr>
          <p:cNvCxnSpPr/>
          <p:nvPr/>
        </p:nvCxnSpPr>
        <p:spPr>
          <a:xfrm flipV="1">
            <a:off x="5404010" y="1354389"/>
            <a:ext cx="483606" cy="538187"/>
          </a:xfrm>
          <a:prstGeom prst="straightConnector1">
            <a:avLst/>
          </a:prstGeom>
          <a:ln w="31750">
            <a:solidFill>
              <a:srgbClr val="1C7B7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8E202CF-DE58-41D8-BACD-A8CAFCEDFE39}"/>
              </a:ext>
            </a:extLst>
          </p:cNvPr>
          <p:cNvSpPr txBox="1"/>
          <p:nvPr/>
        </p:nvSpPr>
        <p:spPr>
          <a:xfrm>
            <a:off x="5887616" y="964055"/>
            <a:ext cx="1820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1C7B75"/>
                </a:solidFill>
              </a:rPr>
              <a:t>Aggregated Results</a:t>
            </a:r>
          </a:p>
        </p:txBody>
      </p:sp>
    </p:spTree>
    <p:extLst>
      <p:ext uri="{BB962C8B-B14F-4D97-AF65-F5344CB8AC3E}">
        <p14:creationId xmlns:p14="http://schemas.microsoft.com/office/powerpoint/2010/main" val="154853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Correlation with RADIUS/DHCP Logs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358774" y="929278"/>
            <a:ext cx="8509923" cy="255741"/>
          </a:xfrm>
        </p:spPr>
        <p:txBody>
          <a:bodyPr/>
          <a:lstStyle/>
          <a:p>
            <a:pPr marL="50800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rgbClr val="30B5AC"/>
                </a:solidFill>
              </a:rPr>
              <a:t>Logs are:</a:t>
            </a:r>
          </a:p>
          <a:p>
            <a:pPr>
              <a:spcBef>
                <a:spcPts val="0"/>
              </a:spcBef>
            </a:pPr>
            <a:r>
              <a:rPr lang="en-US" dirty="0"/>
              <a:t>Extracted from </a:t>
            </a:r>
            <a:r>
              <a:rPr lang="en-US" i="1" dirty="0"/>
              <a:t>RADIUS</a:t>
            </a:r>
            <a:r>
              <a:rPr lang="en-US" dirty="0"/>
              <a:t>/</a:t>
            </a:r>
            <a:r>
              <a:rPr lang="en-US" i="1" dirty="0"/>
              <a:t>DHCP</a:t>
            </a:r>
            <a:r>
              <a:rPr lang="en-US" dirty="0"/>
              <a:t> servers using </a:t>
            </a:r>
            <a:r>
              <a:rPr lang="en-US" dirty="0" err="1" smtClean="0">
                <a:solidFill>
                  <a:srgbClr val="30B5AC"/>
                </a:solidFill>
              </a:rPr>
              <a:t>Filebeat</a:t>
            </a:r>
            <a:r>
              <a:rPr lang="en-US" i="1" dirty="0" smtClean="0">
                <a:solidFill>
                  <a:srgbClr val="FF0000"/>
                </a:solidFill>
              </a:rPr>
              <a:t>, </a:t>
            </a:r>
            <a:r>
              <a:rPr lang="en-US" dirty="0"/>
              <a:t>p</a:t>
            </a:r>
            <a:r>
              <a:rPr lang="en-US" dirty="0" smtClean="0"/>
              <a:t>rocessed </a:t>
            </a:r>
            <a:r>
              <a:rPr lang="en-US" dirty="0"/>
              <a:t>and transformed by </a:t>
            </a:r>
            <a:r>
              <a:rPr lang="en-US" dirty="0" err="1">
                <a:solidFill>
                  <a:srgbClr val="30B5AC"/>
                </a:solidFill>
              </a:rPr>
              <a:t>Logstash</a:t>
            </a:r>
            <a:r>
              <a:rPr lang="en-US" dirty="0">
                <a:solidFill>
                  <a:srgbClr val="30B5AC"/>
                </a:solidFill>
              </a:rPr>
              <a:t> </a:t>
            </a:r>
            <a:r>
              <a:rPr lang="en-US" dirty="0"/>
              <a:t>in </a:t>
            </a:r>
            <a:r>
              <a:rPr lang="en-US" dirty="0" smtClean="0"/>
              <a:t>WAS</a:t>
            </a:r>
            <a:r>
              <a:rPr lang="en-US" i="1" dirty="0" smtClean="0"/>
              <a:t>, </a:t>
            </a:r>
            <a:r>
              <a:rPr lang="en-US" dirty="0"/>
              <a:t>s</a:t>
            </a:r>
            <a:r>
              <a:rPr lang="en-US" dirty="0" smtClean="0"/>
              <a:t>tored </a:t>
            </a:r>
            <a:r>
              <a:rPr lang="en-US" dirty="0"/>
              <a:t>in </a:t>
            </a:r>
            <a:r>
              <a:rPr lang="en-US" dirty="0" err="1">
                <a:solidFill>
                  <a:srgbClr val="30B5AC"/>
                </a:solidFill>
              </a:rPr>
              <a:t>Elasticsearch</a:t>
            </a:r>
            <a:r>
              <a:rPr lang="en-US" dirty="0">
                <a:solidFill>
                  <a:srgbClr val="30B5AC"/>
                </a:solidFill>
              </a:rPr>
              <a:t> </a:t>
            </a:r>
            <a:r>
              <a:rPr lang="en-US" dirty="0"/>
              <a:t>of WAS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8775" y="1917298"/>
            <a:ext cx="8657406" cy="2221323"/>
          </a:xfrm>
        </p:spPr>
        <p:txBody>
          <a:bodyPr/>
          <a:lstStyle/>
          <a:p>
            <a:pPr marL="50800" lv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2800"/>
              <a:buNone/>
            </a:pPr>
            <a:r>
              <a:rPr lang="en-US" b="1" dirty="0">
                <a:solidFill>
                  <a:srgbClr val="30B5AC"/>
                </a:solidFill>
              </a:rPr>
              <a:t>Correlation options: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With end user IP address (relying solely on </a:t>
            </a:r>
            <a:r>
              <a:rPr lang="en-US" i="1" dirty="0"/>
              <a:t>RADIUS</a:t>
            </a:r>
            <a:r>
              <a:rPr lang="en-US" dirty="0"/>
              <a:t> logs)</a:t>
            </a:r>
          </a:p>
          <a:p>
            <a:pPr>
              <a:spcBef>
                <a:spcPts val="0"/>
              </a:spcBef>
            </a:pPr>
            <a:r>
              <a:rPr lang="en-US" dirty="0"/>
              <a:t>With end user MAC address (using both </a:t>
            </a:r>
            <a:r>
              <a:rPr lang="en-US" i="1" dirty="0"/>
              <a:t>RADIUS</a:t>
            </a:r>
            <a:r>
              <a:rPr lang="en-US" dirty="0"/>
              <a:t> and </a:t>
            </a:r>
            <a:r>
              <a:rPr lang="en-US" i="1" dirty="0"/>
              <a:t>DHCP</a:t>
            </a:r>
            <a:r>
              <a:rPr lang="en-US" dirty="0"/>
              <a:t> logs</a:t>
            </a:r>
            <a:r>
              <a:rPr lang="en-US" dirty="0" smtClean="0"/>
              <a:t>)</a:t>
            </a:r>
          </a:p>
          <a:p>
            <a:pPr>
              <a:spcBef>
                <a:spcPts val="0"/>
              </a:spcBef>
            </a:pPr>
            <a:r>
              <a:rPr lang="en-US" b="1" dirty="0">
                <a:solidFill>
                  <a:srgbClr val="30B5AC"/>
                </a:solidFill>
              </a:rPr>
              <a:t>Personally Identifiable Information (PII)</a:t>
            </a:r>
            <a:r>
              <a:rPr lang="en-US" b="1" dirty="0"/>
              <a:t>: </a:t>
            </a:r>
            <a:r>
              <a:rPr lang="en-US" dirty="0"/>
              <a:t>IP and MAC addresses are secured in transit using a TLS-encrypted channel and stored hashed in </a:t>
            </a:r>
            <a:r>
              <a:rPr lang="en-US" i="1" dirty="0"/>
              <a:t>WAS</a:t>
            </a:r>
            <a:r>
              <a:rPr lang="en-US" dirty="0"/>
              <a:t> (based on </a:t>
            </a:r>
            <a:r>
              <a:rPr lang="en-US" i="1" dirty="0"/>
              <a:t>X-Pack</a:t>
            </a:r>
            <a:r>
              <a:rPr lang="en-US" dirty="0"/>
              <a:t>)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8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716FE8C-ABF5-46C0-B7F5-9AFA963275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528" y="3567906"/>
            <a:ext cx="7213615" cy="127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21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B8F27CE4-AB3E-43F9-8A83-5FE91DF67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4952061" cy="341572"/>
          </a:xfrm>
        </p:spPr>
        <p:txBody>
          <a:bodyPr/>
          <a:lstStyle/>
          <a:p>
            <a:r>
              <a:rPr lang="en-US" dirty="0" err="1"/>
              <a:t>WiFiMon</a:t>
            </a:r>
            <a:r>
              <a:rPr lang="en-US" dirty="0"/>
              <a:t> </a:t>
            </a:r>
            <a:r>
              <a:rPr lang="en-US" dirty="0" smtClean="0"/>
              <a:t>measurement 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016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S">
  <a:themeElements>
    <a:clrScheme name="NETWORKSHOP 49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012120"/>
      </a:accent1>
      <a:accent2>
        <a:srgbClr val="00857D"/>
      </a:accent2>
      <a:accent3>
        <a:srgbClr val="30B5AC"/>
      </a:accent3>
      <a:accent4>
        <a:srgbClr val="8B4F91"/>
      </a:accent4>
      <a:accent5>
        <a:srgbClr val="E35782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JISC_PRESENTATION_TEMPLATE_DEC2018_v2" id="{44523D53-DEA1-4D03-8469-B2AD049BD86C}" vid="{49FB5738-078A-428D-8E65-411DB74FEA6D}"/>
    </a:ext>
  </a:extLst>
</a:theme>
</file>

<file path=ppt/theme/theme2.xml><?xml version="1.0" encoding="utf-8"?>
<a:theme xmlns:a="http://schemas.openxmlformats.org/drawingml/2006/main" name="PLAIN">
  <a:themeElements>
    <a:clrScheme name="NETWORKSHOP 49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JISC_PRESENTATION_TEMPLATE_DEC2018_v2" id="{44523D53-DEA1-4D03-8469-B2AD049BD86C}" vid="{FB1644FF-D291-40BD-BA74-5EE3B0F8BCC7}"/>
    </a:ext>
  </a:extLst>
</a:theme>
</file>

<file path=ppt/theme/theme3.xml><?xml version="1.0" encoding="utf-8"?>
<a:theme xmlns:a="http://schemas.openxmlformats.org/drawingml/2006/main" name="DARK GREEN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JISC_PRESENTATION_TEMPLATE_DEC2018_v2" id="{44523D53-DEA1-4D03-8469-B2AD049BD86C}" vid="{BBAB9A4C-228C-469D-A139-84EE17A4A53A}"/>
    </a:ext>
  </a:extLst>
</a:theme>
</file>

<file path=ppt/theme/theme4.xml><?xml version="1.0" encoding="utf-8"?>
<a:theme xmlns:a="http://schemas.openxmlformats.org/drawingml/2006/main" name="GREEN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JISC_PRESENTATION_TEMPLATE_DEC2018_v2" id="{44523D53-DEA1-4D03-8469-B2AD049BD86C}" vid="{547973C1-2CD6-4070-B9DD-672EA3F34DE6}"/>
    </a:ext>
  </a:extLst>
</a:theme>
</file>

<file path=ppt/theme/theme5.xml><?xml version="1.0" encoding="utf-8"?>
<a:theme xmlns:a="http://schemas.openxmlformats.org/drawingml/2006/main" name="CLOSING">
  <a:themeElements>
    <a:clrScheme name="NWS48">
      <a:dk1>
        <a:srgbClr val="000000"/>
      </a:dk1>
      <a:lt1>
        <a:srgbClr val="FFFFFF"/>
      </a:lt1>
      <a:dk2>
        <a:srgbClr val="6D2077"/>
      </a:dk2>
      <a:lt2>
        <a:srgbClr val="00AA88"/>
      </a:lt2>
      <a:accent1>
        <a:srgbClr val="4B2770"/>
      </a:accent1>
      <a:accent2>
        <a:srgbClr val="0B050B"/>
      </a:accent2>
      <a:accent3>
        <a:srgbClr val="00AAB9"/>
      </a:accent3>
      <a:accent4>
        <a:srgbClr val="FFFFFF"/>
      </a:accent4>
      <a:accent5>
        <a:srgbClr val="6D2077"/>
      </a:accent5>
      <a:accent6>
        <a:srgbClr val="4B2770"/>
      </a:accent6>
      <a:hlink>
        <a:srgbClr val="00AAB9"/>
      </a:hlink>
      <a:folHlink>
        <a:srgbClr val="FFFF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JISC_PRESENTATION_TEMPLATE_DEC2018_v2" id="{44523D53-DEA1-4D03-8469-B2AD049BD86C}" vid="{49FB5738-078A-428D-8E65-411DB74FEA6D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SharedContentType xmlns="Microsoft.SharePoint.Taxonomy.ContentTypeSync" SourceId="79c6cfb5-50bc-4fca-81ee-f60fcea9a646" ContentTypeId="0x0101" PreviousValue="fals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D1F9436D509B4FB5CD719B3013FAF5" ma:contentTypeVersion="12" ma:contentTypeDescription="Create a new document." ma:contentTypeScope="" ma:versionID="ebda7a7099c153c15ccded9816676f28">
  <xsd:schema xmlns:xsd="http://www.w3.org/2001/XMLSchema" xmlns:xs="http://www.w3.org/2001/XMLSchema" xmlns:p="http://schemas.microsoft.com/office/2006/metadata/properties" xmlns:ns2="ebf13169-c280-4fc5-86f8-af5191a5ddf2" xmlns:ns3="c7763987-b504-429d-bb5a-06ace3f95c26" targetNamespace="http://schemas.microsoft.com/office/2006/metadata/properties" ma:root="true" ma:fieldsID="a1083febeeb98bc166dfdba6cbd7be55" ns2:_="" ns3:_="">
    <xsd:import namespace="ebf13169-c280-4fc5-86f8-af5191a5ddf2"/>
    <xsd:import namespace="c7763987-b504-429d-bb5a-06ace3f95c2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2:SharedWithUsers" minOccurs="0"/>
                <xsd:element ref="ns2:SharedWithDetails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f13169-c280-4fc5-86f8-af5191a5ddf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763987-b504-429d-bb5a-06ace3f95c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bf13169-c280-4fc5-86f8-af5191a5ddf2">UPHMKJDVS5P4-1447813141-2704</_dlc_DocId>
    <_dlc_DocIdUrl xmlns="ebf13169-c280-4fc5-86f8-af5191a5ddf2">
      <Url>https://jisc365.sharepoint.com/sites/customerexperience/events/_layouts/15/DocIdRedir.aspx?ID=UPHMKJDVS5P4-1447813141-2704</Url>
      <Description>UPHMKJDVS5P4-1447813141-2704</Description>
    </_dlc_DocIdUrl>
  </documentManagement>
</p:propertie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531C5E-330D-4F62-8AB1-C6B51224C9E9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DC5E667B-95E7-44B4-B0A6-AFAB1E00DB43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62FC4E01-EEDB-4B9C-B289-1FCA1ED598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f13169-c280-4fc5-86f8-af5191a5ddf2"/>
    <ds:schemaRef ds:uri="c7763987-b504-429d-bb5a-06ace3f95c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1C09401-5C52-4682-890B-94BB5574C4A8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c7763987-b504-429d-bb5a-06ace3f95c26"/>
    <ds:schemaRef ds:uri="http://schemas.microsoft.com/office/infopath/2007/PartnerControls"/>
    <ds:schemaRef ds:uri="http://purl.org/dc/terms/"/>
    <ds:schemaRef ds:uri="http://schemas.microsoft.com/office/2006/documentManagement/types"/>
    <ds:schemaRef ds:uri="ebf13169-c280-4fc5-86f8-af5191a5ddf2"/>
    <ds:schemaRef ds:uri="http://www.w3.org/XML/1998/namespace"/>
    <ds:schemaRef ds:uri="http://purl.org/dc/dcmitype/"/>
  </ds:schemaRefs>
</ds:datastoreItem>
</file>

<file path=customXml/itemProps5.xml><?xml version="1.0" encoding="utf-8"?>
<ds:datastoreItem xmlns:ds="http://schemas.openxmlformats.org/officeDocument/2006/customXml" ds:itemID="{9E56052C-7D16-44E0-8718-3E132A474E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JP0199_FE VALUE CASE STUDY_AUG18</Template>
  <TotalTime>1177</TotalTime>
  <Words>949</Words>
  <Application>Microsoft Office PowerPoint</Application>
  <PresentationFormat>On-screen Show (16:9)</PresentationFormat>
  <Paragraphs>131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COVERS</vt:lpstr>
      <vt:lpstr>PLAIN</vt:lpstr>
      <vt:lpstr>DARK GREEN</vt:lpstr>
      <vt:lpstr>GREEN</vt:lpstr>
      <vt:lpstr>CLOSING</vt:lpstr>
      <vt:lpstr>WiFiMon - a system for WiFi network performance monitoring</vt:lpstr>
      <vt:lpstr>Why a system for WiFi monitoring?</vt:lpstr>
      <vt:lpstr>What WiFiMon offers?</vt:lpstr>
      <vt:lpstr>WiFiMon building blocks and operation</vt:lpstr>
      <vt:lpstr>WiFiMon Software Probes (WSPs)</vt:lpstr>
      <vt:lpstr>WiFiMon Hardware Probes (WHPs)</vt:lpstr>
      <vt:lpstr>WiFiMon User Interface (UI)</vt:lpstr>
      <vt:lpstr>Correlation with RADIUS/DHCP Logs</vt:lpstr>
      <vt:lpstr>WiFiMon measurement results</vt:lpstr>
      <vt:lpstr>GÉANT Symposium 2020 (1)</vt:lpstr>
      <vt:lpstr>GÉANT Symposium 2020 (2)</vt:lpstr>
      <vt:lpstr>WiFiMon service model</vt:lpstr>
      <vt:lpstr>WiFiMon resources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JISC_TEMPLATE_DEC2018</dc:title>
  <dc:creator>BonnerMcHardy</dc:creator>
  <cp:lastModifiedBy>Windows User</cp:lastModifiedBy>
  <cp:revision>108</cp:revision>
  <cp:lastPrinted>2018-08-23T11:32:46Z</cp:lastPrinted>
  <dcterms:created xsi:type="dcterms:W3CDTF">2018-09-06T10:10:51Z</dcterms:created>
  <dcterms:modified xsi:type="dcterms:W3CDTF">2021-04-28T08:51:56Z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0x01010024D1F9436D509B4FB5CD719B3013FAF5</vt:lpwstr>
  </property>
  <property fmtid="{D5CDD505-2E9C-101B-9397-08002B2CF9AE}" pid="3" name="_dlc_DocIdItemGuid">
    <vt:lpwstr>6ae74cd9-1b0b-45f7-963b-3962c6c16a8c</vt:lpwstr>
  </property>
</Properties>
</file>