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slideLayouts/slideLayout9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79" r:id="rId6"/>
    <p:sldMasterId id="2147483688" r:id="rId7"/>
    <p:sldMasterId id="2147483681" r:id="rId8"/>
    <p:sldMasterId id="2147483683" r:id="rId9"/>
  </p:sldMasterIdLst>
  <p:notesMasterIdLst>
    <p:notesMasterId r:id="rId21"/>
  </p:notesMasterIdLst>
  <p:sldIdLst>
    <p:sldId id="420" r:id="rId10"/>
    <p:sldId id="1088" r:id="rId11"/>
    <p:sldId id="1092" r:id="rId12"/>
    <p:sldId id="1094" r:id="rId13"/>
    <p:sldId id="1093" r:id="rId14"/>
    <p:sldId id="1091" r:id="rId15"/>
    <p:sldId id="1090" r:id="rId16"/>
    <p:sldId id="1095" r:id="rId17"/>
    <p:sldId id="1096" r:id="rId18"/>
    <p:sldId id="1097" r:id="rId19"/>
    <p:sldId id="108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na De Giorgi" initials="MDG" lastIdx="1" clrIdx="0">
    <p:extLst>
      <p:ext uri="{19B8F6BF-5375-455C-9EA6-DF929625EA0E}">
        <p15:presenceInfo xmlns:p15="http://schemas.microsoft.com/office/powerpoint/2012/main" userId="S::marina.degiorgi@geant.org::6a91c7ad-f824-4005-8c6e-460699cd9346" providerId="AD"/>
      </p:ext>
    </p:extLst>
  </p:cmAuthor>
  <p:cmAuthor id="2" name="Paul Hasleham" initials="PH" lastIdx="1" clrIdx="1">
    <p:extLst>
      <p:ext uri="{19B8F6BF-5375-455C-9EA6-DF929625EA0E}">
        <p15:presenceInfo xmlns:p15="http://schemas.microsoft.com/office/powerpoint/2012/main" userId="vue7nv8lUmvJnVoN18htNPcEISingpEqoE+wkukXTH0=" providerId="None"/>
      </p:ext>
    </p:extLst>
  </p:cmAuthor>
  <p:cmAuthor id="3" name="Leonardo Marino" initials="LM" lastIdx="2" clrIdx="2">
    <p:extLst>
      <p:ext uri="{19B8F6BF-5375-455C-9EA6-DF929625EA0E}">
        <p15:presenceInfo xmlns:p15="http://schemas.microsoft.com/office/powerpoint/2012/main" userId="85O0jWq4khe/e03UXpgSX/u+MVRG/EN6OCKD0xVajVE=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457A"/>
    <a:srgbClr val="1F4270"/>
    <a:srgbClr val="F4E200"/>
    <a:srgbClr val="002060"/>
    <a:srgbClr val="45A342"/>
    <a:srgbClr val="0ABBC2"/>
    <a:srgbClr val="1F4E79"/>
    <a:srgbClr val="30338F"/>
    <a:srgbClr val="FFDD7D"/>
    <a:srgbClr val="3C51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968" autoAdjust="0"/>
    <p:restoredTop sz="81910" autoAdjust="0"/>
  </p:normalViewPr>
  <p:slideViewPr>
    <p:cSldViewPr snapToGrid="0">
      <p:cViewPr varScale="1">
        <p:scale>
          <a:sx n="62" d="100"/>
          <a:sy n="62" d="100"/>
        </p:scale>
        <p:origin x="1542" y="66"/>
      </p:cViewPr>
      <p:guideLst/>
    </p:cSldViewPr>
  </p:slideViewPr>
  <p:outlineViewPr>
    <p:cViewPr>
      <p:scale>
        <a:sx n="33" d="100"/>
        <a:sy n="33" d="100"/>
      </p:scale>
      <p:origin x="0" y="-4406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1" d="100"/>
          <a:sy n="91" d="100"/>
        </p:scale>
        <p:origin x="3326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" Target="slides/slide5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25/05/2023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5750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97896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97723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149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8203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441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889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373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300"/>
              </a:spcAft>
            </a:pPr>
            <a:endParaRPr lang="en-US" sz="1200" dirty="0">
              <a:solidFill>
                <a:srgbClr val="1D1C1D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11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0207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1"/>
            <a:ext cx="12032535" cy="6338264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12754" y="4832211"/>
            <a:ext cx="12179246" cy="2042360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314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777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941A64-01CD-4B12-F0DF-7AA9843D140F}"/>
              </a:ext>
            </a:extLst>
          </p:cNvPr>
          <p:cNvSpPr/>
          <p:nvPr userDrawn="1"/>
        </p:nvSpPr>
        <p:spPr>
          <a:xfrm>
            <a:off x="11037739" y="5716824"/>
            <a:ext cx="1171195" cy="1171195"/>
          </a:xfrm>
          <a:custGeom>
            <a:avLst/>
            <a:gdLst>
              <a:gd name="connsiteX0" fmla="*/ 0 w 1402596"/>
              <a:gd name="connsiteY0" fmla="*/ 0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  <a:gd name="connsiteX4" fmla="*/ 0 w 1402596"/>
              <a:gd name="connsiteY4" fmla="*/ 0 h 1402596"/>
              <a:gd name="connsiteX0" fmla="*/ 0 w 1402596"/>
              <a:gd name="connsiteY0" fmla="*/ 1402596 h 1402596"/>
              <a:gd name="connsiteX1" fmla="*/ 1402596 w 1402596"/>
              <a:gd name="connsiteY1" fmla="*/ 0 h 1402596"/>
              <a:gd name="connsiteX2" fmla="*/ 1402596 w 1402596"/>
              <a:gd name="connsiteY2" fmla="*/ 1402596 h 1402596"/>
              <a:gd name="connsiteX3" fmla="*/ 0 w 1402596"/>
              <a:gd name="connsiteY3" fmla="*/ 1402596 h 14025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2596" h="1402596">
                <a:moveTo>
                  <a:pt x="0" y="1402596"/>
                </a:moveTo>
                <a:lnTo>
                  <a:pt x="1402596" y="0"/>
                </a:lnTo>
                <a:lnTo>
                  <a:pt x="1402596" y="1402596"/>
                </a:lnTo>
                <a:lnTo>
                  <a:pt x="0" y="14025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28DAA213-132D-6A2A-F21C-9C7AAC5538AA}"/>
              </a:ext>
            </a:extLst>
          </p:cNvPr>
          <p:cNvSpPr/>
          <p:nvPr userDrawn="1"/>
        </p:nvSpPr>
        <p:spPr>
          <a:xfrm rot="18940972">
            <a:off x="10539361" y="5650681"/>
            <a:ext cx="1640667" cy="774393"/>
          </a:xfrm>
          <a:custGeom>
            <a:avLst/>
            <a:gdLst>
              <a:gd name="connsiteX0" fmla="*/ 0 w 1591482"/>
              <a:gd name="connsiteY0" fmla="*/ 750465 h 750465"/>
              <a:gd name="connsiteX1" fmla="*/ 795741 w 1591482"/>
              <a:gd name="connsiteY1" fmla="*/ 0 h 750465"/>
              <a:gd name="connsiteX2" fmla="*/ 1591482 w 1591482"/>
              <a:gd name="connsiteY2" fmla="*/ 750465 h 750465"/>
              <a:gd name="connsiteX3" fmla="*/ 0 w 1591482"/>
              <a:gd name="connsiteY3" fmla="*/ 750465 h 750465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482"/>
              <a:gd name="connsiteY0" fmla="*/ 761518 h 761518"/>
              <a:gd name="connsiteX1" fmla="*/ 784688 w 1591482"/>
              <a:gd name="connsiteY1" fmla="*/ 0 h 761518"/>
              <a:gd name="connsiteX2" fmla="*/ 1591482 w 1591482"/>
              <a:gd name="connsiteY2" fmla="*/ 761518 h 761518"/>
              <a:gd name="connsiteX3" fmla="*/ 0 w 1591482"/>
              <a:gd name="connsiteY3" fmla="*/ 761518 h 761518"/>
              <a:gd name="connsiteX0" fmla="*/ 0 w 1591543"/>
              <a:gd name="connsiteY0" fmla="*/ 761518 h 761518"/>
              <a:gd name="connsiteX1" fmla="*/ 784688 w 1591543"/>
              <a:gd name="connsiteY1" fmla="*/ 0 h 761518"/>
              <a:gd name="connsiteX2" fmla="*/ 1591482 w 1591543"/>
              <a:gd name="connsiteY2" fmla="*/ 761518 h 761518"/>
              <a:gd name="connsiteX3" fmla="*/ 0 w 1591543"/>
              <a:gd name="connsiteY3" fmla="*/ 761518 h 761518"/>
              <a:gd name="connsiteX0" fmla="*/ 0 w 1591556"/>
              <a:gd name="connsiteY0" fmla="*/ 756181 h 756181"/>
              <a:gd name="connsiteX1" fmla="*/ 828613 w 1591556"/>
              <a:gd name="connsiteY1" fmla="*/ 0 h 756181"/>
              <a:gd name="connsiteX2" fmla="*/ 1591482 w 1591556"/>
              <a:gd name="connsiteY2" fmla="*/ 756181 h 756181"/>
              <a:gd name="connsiteX3" fmla="*/ 0 w 1591556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50"/>
              <a:gd name="connsiteY0" fmla="*/ 756181 h 756181"/>
              <a:gd name="connsiteX1" fmla="*/ 828613 w 1591550"/>
              <a:gd name="connsiteY1" fmla="*/ 0 h 756181"/>
              <a:gd name="connsiteX2" fmla="*/ 1591482 w 1591550"/>
              <a:gd name="connsiteY2" fmla="*/ 756181 h 756181"/>
              <a:gd name="connsiteX3" fmla="*/ 0 w 1591550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91548"/>
              <a:gd name="connsiteY0" fmla="*/ 756181 h 756181"/>
              <a:gd name="connsiteX1" fmla="*/ 828613 w 1591548"/>
              <a:gd name="connsiteY1" fmla="*/ 0 h 756181"/>
              <a:gd name="connsiteX2" fmla="*/ 1591482 w 1591548"/>
              <a:gd name="connsiteY2" fmla="*/ 756181 h 756181"/>
              <a:gd name="connsiteX3" fmla="*/ 0 w 1591548"/>
              <a:gd name="connsiteY3" fmla="*/ 756181 h 756181"/>
              <a:gd name="connsiteX0" fmla="*/ 0 w 1568383"/>
              <a:gd name="connsiteY0" fmla="*/ 780013 h 780013"/>
              <a:gd name="connsiteX1" fmla="*/ 805448 w 1568383"/>
              <a:gd name="connsiteY1" fmla="*/ 0 h 780013"/>
              <a:gd name="connsiteX2" fmla="*/ 1568317 w 1568383"/>
              <a:gd name="connsiteY2" fmla="*/ 756181 h 780013"/>
              <a:gd name="connsiteX3" fmla="*/ 0 w 1568383"/>
              <a:gd name="connsiteY3" fmla="*/ 780013 h 780013"/>
              <a:gd name="connsiteX0" fmla="*/ 28149 w 1596532"/>
              <a:gd name="connsiteY0" fmla="*/ 780013 h 780020"/>
              <a:gd name="connsiteX1" fmla="*/ 833597 w 1596532"/>
              <a:gd name="connsiteY1" fmla="*/ 0 h 780020"/>
              <a:gd name="connsiteX2" fmla="*/ 1596466 w 1596532"/>
              <a:gd name="connsiteY2" fmla="*/ 756181 h 780020"/>
              <a:gd name="connsiteX3" fmla="*/ 28149 w 1596532"/>
              <a:gd name="connsiteY3" fmla="*/ 780013 h 780020"/>
              <a:gd name="connsiteX0" fmla="*/ 28149 w 1596719"/>
              <a:gd name="connsiteY0" fmla="*/ 780013 h 780020"/>
              <a:gd name="connsiteX1" fmla="*/ 833597 w 1596719"/>
              <a:gd name="connsiteY1" fmla="*/ 0 h 780020"/>
              <a:gd name="connsiteX2" fmla="*/ 1596466 w 1596719"/>
              <a:gd name="connsiteY2" fmla="*/ 756181 h 780020"/>
              <a:gd name="connsiteX3" fmla="*/ 28149 w 1596719"/>
              <a:gd name="connsiteY3" fmla="*/ 780013 h 780020"/>
              <a:gd name="connsiteX0" fmla="*/ 26113 w 1594683"/>
              <a:gd name="connsiteY0" fmla="*/ 780013 h 780029"/>
              <a:gd name="connsiteX1" fmla="*/ 831561 w 1594683"/>
              <a:gd name="connsiteY1" fmla="*/ 0 h 780029"/>
              <a:gd name="connsiteX2" fmla="*/ 1594430 w 1594683"/>
              <a:gd name="connsiteY2" fmla="*/ 756181 h 780029"/>
              <a:gd name="connsiteX3" fmla="*/ 26113 w 1594683"/>
              <a:gd name="connsiteY3" fmla="*/ 780013 h 780029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852385"/>
              <a:gd name="connsiteX1" fmla="*/ 824864 w 1587986"/>
              <a:gd name="connsiteY1" fmla="*/ 0 h 852385"/>
              <a:gd name="connsiteX2" fmla="*/ 1587733 w 1587986"/>
              <a:gd name="connsiteY2" fmla="*/ 756181 h 852385"/>
              <a:gd name="connsiteX3" fmla="*/ 19416 w 1587986"/>
              <a:gd name="connsiteY3" fmla="*/ 780013 h 852385"/>
              <a:gd name="connsiteX0" fmla="*/ 19416 w 1587986"/>
              <a:gd name="connsiteY0" fmla="*/ 780013 h 780013"/>
              <a:gd name="connsiteX1" fmla="*/ 824864 w 1587986"/>
              <a:gd name="connsiteY1" fmla="*/ 0 h 780013"/>
              <a:gd name="connsiteX2" fmla="*/ 1587733 w 1587986"/>
              <a:gd name="connsiteY2" fmla="*/ 756181 h 780013"/>
              <a:gd name="connsiteX3" fmla="*/ 19416 w 1587986"/>
              <a:gd name="connsiteY3" fmla="*/ 780013 h 780013"/>
              <a:gd name="connsiteX0" fmla="*/ 0 w 1568570"/>
              <a:gd name="connsiteY0" fmla="*/ 780013 h 780013"/>
              <a:gd name="connsiteX1" fmla="*/ 805448 w 1568570"/>
              <a:gd name="connsiteY1" fmla="*/ 0 h 780013"/>
              <a:gd name="connsiteX2" fmla="*/ 1568317 w 1568570"/>
              <a:gd name="connsiteY2" fmla="*/ 756181 h 780013"/>
              <a:gd name="connsiteX3" fmla="*/ 0 w 1568570"/>
              <a:gd name="connsiteY3" fmla="*/ 780013 h 780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68570" h="780013">
                <a:moveTo>
                  <a:pt x="0" y="780013"/>
                </a:moveTo>
                <a:cubicBezTo>
                  <a:pt x="22577" y="772854"/>
                  <a:pt x="614066" y="457407"/>
                  <a:pt x="805448" y="0"/>
                </a:cubicBezTo>
                <a:cubicBezTo>
                  <a:pt x="1338525" y="651398"/>
                  <a:pt x="1577484" y="756042"/>
                  <a:pt x="1568317" y="756181"/>
                </a:cubicBezTo>
                <a:lnTo>
                  <a:pt x="0" y="780013"/>
                </a:lnTo>
                <a:close/>
              </a:path>
            </a:pathLst>
          </a:custGeom>
          <a:solidFill>
            <a:srgbClr val="303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 Placeholder 6">
            <a:extLst>
              <a:ext uri="{FF2B5EF4-FFF2-40B4-BE49-F238E27FC236}">
                <a16:creationId xmlns:a16="http://schemas.microsoft.com/office/drawing/2014/main" id="{A8479A2B-31D9-0E3C-9171-7C8A00505931}"/>
              </a:ext>
            </a:extLst>
          </p:cNvPr>
          <p:cNvSpPr txBox="1">
            <a:spLocks/>
          </p:cNvSpPr>
          <p:nvPr userDrawn="1"/>
        </p:nvSpPr>
        <p:spPr>
          <a:xfrm>
            <a:off x="11291245" y="6408696"/>
            <a:ext cx="1003253" cy="479323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en-US" sz="2000" b="1" cap="all" dirty="0">
                <a:solidFill>
                  <a:srgbClr val="EE426D"/>
                </a:solidFill>
              </a:rPr>
              <a:t>Gn5-1</a:t>
            </a:r>
            <a:endParaRPr lang="en-GB" sz="2000" b="1" cap="all" dirty="0">
              <a:solidFill>
                <a:srgbClr val="EE426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7589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7139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73417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59693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N5-IC1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3758186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N5-IC1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C3C02-CB49-7B46-F9C9-E6E7C6E13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lide Number Placeholder 4">
            <a:extLst>
              <a:ext uri="{FF2B5EF4-FFF2-40B4-BE49-F238E27FC236}">
                <a16:creationId xmlns:a16="http://schemas.microsoft.com/office/drawing/2014/main" id="{86790A62-2E7B-5F7B-4677-4AD038BB7A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2B244539-6C7B-7301-9B0A-59FE06FB21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146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14C84F7-885B-A94E-8E78-3C548CC59F92}"/>
              </a:ext>
            </a:extLst>
          </p:cNvPr>
          <p:cNvSpPr/>
          <p:nvPr userDrawn="1"/>
        </p:nvSpPr>
        <p:spPr>
          <a:xfrm>
            <a:off x="1538868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Challenges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0033503-981C-D64F-93D8-D1BA5F2FF6CB}"/>
              </a:ext>
            </a:extLst>
          </p:cNvPr>
          <p:cNvSpPr/>
          <p:nvPr userDrawn="1"/>
        </p:nvSpPr>
        <p:spPr>
          <a:xfrm>
            <a:off x="3077736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Achievements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131B7F4-3BD6-224E-B99D-5A03C421D10D}"/>
              </a:ext>
            </a:extLst>
          </p:cNvPr>
          <p:cNvSpPr/>
          <p:nvPr userDrawn="1"/>
        </p:nvSpPr>
        <p:spPr>
          <a:xfrm>
            <a:off x="4616604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890159-B149-7240-8171-7C52C8290442}"/>
              </a:ext>
            </a:extLst>
          </p:cNvPr>
          <p:cNvSpPr/>
          <p:nvPr userDrawn="1"/>
        </p:nvSpPr>
        <p:spPr>
          <a:xfrm>
            <a:off x="6155472" y="6467707"/>
            <a:ext cx="1538868" cy="390293"/>
          </a:xfrm>
          <a:prstGeom prst="rect">
            <a:avLst/>
          </a:prstGeom>
          <a:solidFill>
            <a:srgbClr val="FFDD7D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dirty="0">
                <a:solidFill>
                  <a:schemeClr val="bg1"/>
                </a:solidFill>
              </a:rPr>
              <a:t>Q&amp;A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363192-1966-31A9-FD95-8217F77F7A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4525" y="390292"/>
            <a:ext cx="9390692" cy="752705"/>
          </a:xfrm>
          <a:prstGeom prst="rect">
            <a:avLst/>
          </a:prstGeom>
        </p:spPr>
        <p:txBody>
          <a:bodyPr/>
          <a:lstStyle>
            <a:lvl1pPr>
              <a:defRPr sz="2400" b="1" cap="none" baseline="0">
                <a:solidFill>
                  <a:srgbClr val="1F4270"/>
                </a:solidFill>
                <a:latin typeface="+mn-lt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Slide Number Placeholder 4">
            <a:extLst>
              <a:ext uri="{FF2B5EF4-FFF2-40B4-BE49-F238E27FC236}">
                <a16:creationId xmlns:a16="http://schemas.microsoft.com/office/drawing/2014/main" id="{6E5318C5-706F-F2A5-CB60-BE840063AA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2675" y="6502153"/>
            <a:ext cx="569600" cy="321399"/>
          </a:xfrm>
          <a:prstGeom prst="rect">
            <a:avLst/>
          </a:prstGeom>
        </p:spPr>
        <p:txBody>
          <a:bodyPr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pPr defTabSz="914377"/>
            <a:fld id="{6FA41F67-6E16-BC4F-8A8C-42F359C0BCBA}" type="slidenum">
              <a:rPr lang="en-GB" smtClean="0"/>
              <a:pPr defTabSz="914377"/>
              <a:t>‹#›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3A5C0BC5-752A-CD9F-DAEB-92F43948E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66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916E53-B331-D746-836D-0D6BAC2D7CF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449389" y="1567629"/>
            <a:ext cx="10444393" cy="4503737"/>
          </a:xfrm>
          <a:prstGeom prst="rect">
            <a:avLst/>
          </a:prstGeom>
        </p:spPr>
        <p:txBody>
          <a:bodyPr/>
          <a:lstStyle>
            <a:lvl3pPr>
              <a:defRPr sz="2200"/>
            </a:lvl3pPr>
            <a:lvl4pPr>
              <a:defRPr sz="2200"/>
            </a:lvl4pPr>
            <a:lvl5pPr>
              <a:defRPr sz="220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3" name="Title Placeholder 1">
            <a:extLst>
              <a:ext uri="{FF2B5EF4-FFF2-40B4-BE49-F238E27FC236}">
                <a16:creationId xmlns:a16="http://schemas.microsoft.com/office/drawing/2014/main" id="{A95B5F70-4483-CEAA-B08B-0FAAFC153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389" y="387589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253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BA939C3-905C-4049-D5FD-91F532688AE0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5F30A1-C025-1F55-1C24-49A097BD075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847AC89-A300-37E0-582A-DEC698078DFC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C8C079E9-6E43-7154-64B2-1A5EEF4F8B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  <p:sp>
        <p:nvSpPr>
          <p:cNvPr id="18" name="Title Placeholder 1">
            <a:extLst>
              <a:ext uri="{FF2B5EF4-FFF2-40B4-BE49-F238E27FC236}">
                <a16:creationId xmlns:a16="http://schemas.microsoft.com/office/drawing/2014/main" id="{623F1CF0-B6DA-C595-B8D5-3F120932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354" y="2187410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25" name="Content Placeholder 3">
            <a:extLst>
              <a:ext uri="{FF2B5EF4-FFF2-40B4-BE49-F238E27FC236}">
                <a16:creationId xmlns:a16="http://schemas.microsoft.com/office/drawing/2014/main" id="{909EE48B-16DB-EFC1-DECD-D77BE81D8901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744354" y="2650636"/>
            <a:ext cx="10444393" cy="47932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400">
                <a:solidFill>
                  <a:schemeClr val="bg1"/>
                </a:solidFill>
              </a:defRPr>
            </a:lvl3pPr>
            <a:lvl4pPr>
              <a:defRPr sz="2400">
                <a:solidFill>
                  <a:schemeClr val="bg1"/>
                </a:solidFill>
              </a:defRPr>
            </a:lvl4pPr>
            <a:lvl5pPr>
              <a:defRPr sz="2400"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Click to edit Master subtitle styles</a:t>
            </a:r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CCCA3BB8-A994-4079-4751-525E79977CE8}"/>
              </a:ext>
            </a:extLst>
          </p:cNvPr>
          <p:cNvSpPr txBox="1">
            <a:spLocks/>
          </p:cNvSpPr>
          <p:nvPr userDrawn="1"/>
        </p:nvSpPr>
        <p:spPr>
          <a:xfrm>
            <a:off x="744354" y="5303545"/>
            <a:ext cx="5467827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>
                <a:solidFill>
                  <a:schemeClr val="bg1"/>
                </a:solidFill>
              </a:rPr>
              <a:t>www.geant.org</a:t>
            </a:r>
            <a:endParaRPr lang="en-GB" sz="1400" dirty="0">
              <a:solidFill>
                <a:schemeClr val="bg1"/>
              </a:solidFill>
            </a:endParaRPr>
          </a:p>
        </p:txBody>
      </p:sp>
      <p:pic>
        <p:nvPicPr>
          <p:cNvPr id="9" name="Picture 8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47868D09-7E26-5049-0782-B28B5EDDF46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189" y="5824136"/>
            <a:ext cx="1984777" cy="41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3851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8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4D23DF3-447B-8C13-7C2C-570B97CE8A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5987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6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389" y="918524"/>
            <a:ext cx="10472611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9388" y="1566391"/>
            <a:ext cx="104726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886023-3160-F54D-ABE2-A8AFA16E520E}"/>
              </a:ext>
            </a:extLst>
          </p:cNvPr>
          <p:cNvSpPr/>
          <p:nvPr userDrawn="1"/>
        </p:nvSpPr>
        <p:spPr>
          <a:xfrm>
            <a:off x="0" y="-38314"/>
            <a:ext cx="12192000" cy="593453"/>
          </a:xfrm>
          <a:prstGeom prst="rect">
            <a:avLst/>
          </a:prstGeom>
          <a:solidFill>
            <a:srgbClr val="1D28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72B47DB-29AD-084C-8232-6CAF9C67327F}"/>
              </a:ext>
            </a:extLst>
          </p:cNvPr>
          <p:cNvSpPr txBox="1">
            <a:spLocks/>
          </p:cNvSpPr>
          <p:nvPr userDrawn="1"/>
        </p:nvSpPr>
        <p:spPr>
          <a:xfrm>
            <a:off x="10646471" y="105344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3EB0FA4-9B1C-4D6B-AF0A-97437B69127A}" type="slidenum">
              <a:rPr lang="en-GB" smtClean="0">
                <a:solidFill>
                  <a:schemeClr val="bg1"/>
                </a:solidFill>
              </a:rPr>
              <a:pPr/>
              <a:t>‹#›</a:t>
            </a:fld>
            <a:r>
              <a:rPr lang="en-GB" dirty="0">
                <a:solidFill>
                  <a:schemeClr val="bg1"/>
                </a:solidFill>
              </a:rPr>
              <a:t>     |</a:t>
            </a:r>
          </a:p>
        </p:txBody>
      </p:sp>
      <p:sp>
        <p:nvSpPr>
          <p:cNvPr id="9" name="Text Placeholder 6">
            <a:extLst>
              <a:ext uri="{FF2B5EF4-FFF2-40B4-BE49-F238E27FC236}">
                <a16:creationId xmlns:a16="http://schemas.microsoft.com/office/drawing/2014/main" id="{365F78CF-3545-4647-AFFC-4E9114BD5F00}"/>
              </a:ext>
            </a:extLst>
          </p:cNvPr>
          <p:cNvSpPr txBox="1">
            <a:spLocks/>
          </p:cNvSpPr>
          <p:nvPr userDrawn="1"/>
        </p:nvSpPr>
        <p:spPr>
          <a:xfrm>
            <a:off x="11356610" y="139678"/>
            <a:ext cx="1268825" cy="290944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dirty="0">
                <a:solidFill>
                  <a:srgbClr val="F4E200"/>
                </a:solidFill>
                <a:latin typeface="+mn-lt"/>
              </a:rPr>
              <a:t>GN5-IC1</a:t>
            </a:r>
            <a:endParaRPr lang="en-GB" sz="1200" b="1" dirty="0">
              <a:solidFill>
                <a:srgbClr val="F4E200"/>
              </a:solidFill>
              <a:latin typeface="+mn-lt"/>
            </a:endParaRPr>
          </a:p>
        </p:txBody>
      </p:sp>
      <p:pic>
        <p:nvPicPr>
          <p:cNvPr id="5" name="Picture 4" descr="A picture containing aircraft&#10;&#10;Description automatically generated">
            <a:extLst>
              <a:ext uri="{FF2B5EF4-FFF2-40B4-BE49-F238E27FC236}">
                <a16:creationId xmlns:a16="http://schemas.microsoft.com/office/drawing/2014/main" id="{A3DBBBB7-9CE4-D342-A765-EF35A5E661D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1" t="70685" r="16055" b="24139"/>
          <a:stretch/>
        </p:blipFill>
        <p:spPr>
          <a:xfrm flipH="1">
            <a:off x="0" y="-38313"/>
            <a:ext cx="10286482" cy="593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7804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639E1F8-990F-F5B1-0F9A-2A6582A4B0A9}"/>
              </a:ext>
            </a:extLst>
          </p:cNvPr>
          <p:cNvSpPr/>
          <p:nvPr userDrawn="1"/>
        </p:nvSpPr>
        <p:spPr>
          <a:xfrm>
            <a:off x="0" y="-22302"/>
            <a:ext cx="12192000" cy="6842711"/>
          </a:xfrm>
          <a:prstGeom prst="rect">
            <a:avLst/>
          </a:prstGeom>
          <a:solidFill>
            <a:srgbClr val="3034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A85A7FE-50B9-666E-795F-45B63970CB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86" t="60631" r="43125" b="7997"/>
          <a:stretch/>
        </p:blipFill>
        <p:spPr>
          <a:xfrm>
            <a:off x="711199" y="-22302"/>
            <a:ext cx="11480801" cy="5825201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29B5C591-99D1-235D-18AA-B504CEF331E4}"/>
              </a:ext>
            </a:extLst>
          </p:cNvPr>
          <p:cNvSpPr/>
          <p:nvPr userDrawn="1"/>
        </p:nvSpPr>
        <p:spPr>
          <a:xfrm>
            <a:off x="0" y="4828031"/>
            <a:ext cx="12192000" cy="2052067"/>
          </a:xfrm>
          <a:prstGeom prst="rect">
            <a:avLst/>
          </a:prstGeom>
          <a:solidFill>
            <a:srgbClr val="425E9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E3F881E-B96E-DF9A-A5E7-193EEFB677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15504"/>
          <a:stretch/>
        </p:blipFill>
        <p:spPr>
          <a:xfrm>
            <a:off x="852542" y="682159"/>
            <a:ext cx="1432450" cy="689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352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28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58CCB0DA-D0FE-38AB-2E6B-0D79AC5FEAC8}"/>
              </a:ext>
            </a:extLst>
          </p:cNvPr>
          <p:cNvSpPr txBox="1">
            <a:spLocks/>
          </p:cNvSpPr>
          <p:nvPr/>
        </p:nvSpPr>
        <p:spPr>
          <a:xfrm>
            <a:off x="744354" y="3940600"/>
            <a:ext cx="7485589" cy="732266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en-GB" sz="2000" cap="all" dirty="0">
              <a:solidFill>
                <a:schemeClr val="bg1"/>
              </a:solidFill>
            </a:endParaRP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687597CE-8B20-F5C5-04A9-D7C46491FCD8}"/>
              </a:ext>
            </a:extLst>
          </p:cNvPr>
          <p:cNvSpPr txBox="1">
            <a:spLocks/>
          </p:cNvSpPr>
          <p:nvPr/>
        </p:nvSpPr>
        <p:spPr>
          <a:xfrm>
            <a:off x="744354" y="6344021"/>
            <a:ext cx="6689792" cy="3534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dirty="0">
                <a:solidFill>
                  <a:schemeClr val="bg1"/>
                </a:solidFill>
              </a:rPr>
              <a:t>www.geant.org</a:t>
            </a: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0EE7EDA4-3067-4DC1-E658-1AB44EC4A9F6}"/>
              </a:ext>
            </a:extLst>
          </p:cNvPr>
          <p:cNvSpPr txBox="1">
            <a:spLocks/>
          </p:cNvSpPr>
          <p:nvPr/>
        </p:nvSpPr>
        <p:spPr>
          <a:xfrm>
            <a:off x="744355" y="5186065"/>
            <a:ext cx="6199690" cy="427671"/>
          </a:xfrm>
          <a:prstGeom prst="rect">
            <a:avLst/>
          </a:prstGeom>
        </p:spPr>
        <p:txBody>
          <a:bodyPr anchor="ctr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bg1"/>
                </a:solidFill>
              </a:rPr>
              <a:t>RIPE 86, Rotterdam, Netherlands</a:t>
            </a:r>
          </a:p>
          <a:p>
            <a:r>
              <a:rPr lang="en-US" sz="1600" dirty="0">
                <a:solidFill>
                  <a:schemeClr val="bg1"/>
                </a:solidFill>
              </a:rPr>
              <a:t>23 May 2023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27E757D6-C1A6-5F20-39AE-D5C4BC7D4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Enabling Distributed Configuration &amp; Control for </a:t>
            </a:r>
            <a:r>
              <a:rPr lang="en-US" dirty="0" err="1"/>
              <a:t>WiFiMon</a:t>
            </a:r>
            <a:r>
              <a:rPr lang="en-US" dirty="0"/>
              <a:t> Probes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0F61DFB-C9D8-6623-C5F7-5307B8AE32F0}"/>
              </a:ext>
            </a:extLst>
          </p:cNvPr>
          <p:cNvSpPr txBox="1"/>
          <p:nvPr/>
        </p:nvSpPr>
        <p:spPr>
          <a:xfrm>
            <a:off x="744354" y="3340435"/>
            <a:ext cx="61491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>
                <a:solidFill>
                  <a:schemeClr val="bg1"/>
                </a:solidFill>
                <a:cs typeface="Calibri"/>
              </a:rPr>
              <a:t>Elisantila Gaci, RASH</a:t>
            </a:r>
          </a:p>
          <a:p>
            <a:r>
              <a:rPr lang="en-US" dirty="0" err="1">
                <a:solidFill>
                  <a:schemeClr val="bg1"/>
                </a:solidFill>
                <a:cs typeface="Calibri"/>
              </a:rPr>
              <a:t>WiFiMon</a:t>
            </a:r>
            <a:r>
              <a:rPr lang="en-US" dirty="0">
                <a:solidFill>
                  <a:schemeClr val="bg1"/>
                </a:solidFill>
                <a:cs typeface="Calibri"/>
              </a:rPr>
              <a:t> Service Owner</a:t>
            </a:r>
          </a:p>
        </p:txBody>
      </p:sp>
    </p:spTree>
    <p:extLst>
      <p:ext uri="{BB962C8B-B14F-4D97-AF65-F5344CB8AC3E}">
        <p14:creationId xmlns:p14="http://schemas.microsoft.com/office/powerpoint/2010/main" val="3302544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E689A-931C-6313-7841-8C05BED6E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28D5347-0E29-0AF6-A8D6-7C0A29321A1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10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AE09772-48DF-8578-E4F8-6E6652292D37}"/>
              </a:ext>
            </a:extLst>
          </p:cNvPr>
          <p:cNvSpPr/>
          <p:nvPr/>
        </p:nvSpPr>
        <p:spPr>
          <a:xfrm>
            <a:off x="0" y="0"/>
            <a:ext cx="1729404" cy="6858000"/>
          </a:xfrm>
          <a:prstGeom prst="rect">
            <a:avLst/>
          </a:prstGeom>
          <a:solidFill>
            <a:srgbClr val="001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wifi symbol with dots and lines&#10;&#10;Description automatically generated with low confidence">
            <a:extLst>
              <a:ext uri="{FF2B5EF4-FFF2-40B4-BE49-F238E27FC236}">
                <a16:creationId xmlns:a16="http://schemas.microsoft.com/office/drawing/2014/main" id="{B2701653-F5FB-51EC-AB4B-B338D3B2B2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9404" y="-89452"/>
            <a:ext cx="12192000" cy="7225748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9AD04018-9B3C-63C6-DD63-AFDEB5EBFB4D}"/>
              </a:ext>
            </a:extLst>
          </p:cNvPr>
          <p:cNvSpPr txBox="1">
            <a:spLocks/>
          </p:cNvSpPr>
          <p:nvPr/>
        </p:nvSpPr>
        <p:spPr>
          <a:xfrm>
            <a:off x="1070015" y="684608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2400" b="1" kern="1200" cap="none" baseline="0">
                <a:solidFill>
                  <a:srgbClr val="1F427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2800">
                <a:solidFill>
                  <a:srgbClr val="33CCCC"/>
                </a:solidFill>
                <a:latin typeface="+mj-lt"/>
              </a:rPr>
              <a:t>Future work</a:t>
            </a:r>
            <a:endParaRPr lang="en-US" sz="2800" dirty="0">
              <a:solidFill>
                <a:srgbClr val="33CCCC"/>
              </a:solidFill>
              <a:latin typeface="+mj-lt"/>
            </a:endParaRP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C666C9A6-641A-855E-8E3F-2EE047437E36}"/>
              </a:ext>
            </a:extLst>
          </p:cNvPr>
          <p:cNvSpPr txBox="1">
            <a:spLocks/>
          </p:cNvSpPr>
          <p:nvPr/>
        </p:nvSpPr>
        <p:spPr>
          <a:xfrm>
            <a:off x="615466" y="2787502"/>
            <a:ext cx="4474694" cy="34719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200">
                <a:solidFill>
                  <a:schemeClr val="bg1"/>
                </a:solidFill>
                <a:latin typeface="+mj-lt"/>
              </a:rPr>
              <a:t>Automation of probe installation</a:t>
            </a:r>
          </a:p>
          <a:p>
            <a:endParaRPr lang="en-US" sz="2200">
              <a:solidFill>
                <a:schemeClr val="bg1"/>
              </a:solidFill>
              <a:latin typeface="+mj-lt"/>
            </a:endParaRPr>
          </a:p>
          <a:p>
            <a:r>
              <a:rPr lang="en-US" sz="2200">
                <a:solidFill>
                  <a:schemeClr val="bg1"/>
                </a:solidFill>
                <a:latin typeface="+mj-lt"/>
              </a:rPr>
              <a:t>Machine learning for performance prediction</a:t>
            </a:r>
          </a:p>
          <a:p>
            <a:endParaRPr lang="en-US" sz="2200">
              <a:solidFill>
                <a:schemeClr val="bg1"/>
              </a:solidFill>
              <a:latin typeface="+mj-lt"/>
            </a:endParaRPr>
          </a:p>
          <a:p>
            <a:r>
              <a:rPr lang="en-US" sz="2200">
                <a:solidFill>
                  <a:schemeClr val="bg1"/>
                </a:solidFill>
                <a:latin typeface="+mj-lt"/>
              </a:rPr>
              <a:t>More visualization options</a:t>
            </a:r>
            <a:endParaRPr lang="en-US" sz="22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9" name="Picture 8" descr="A picture containing font, graphics, logo, text&#10;&#10;Description automatically generated">
            <a:extLst>
              <a:ext uri="{FF2B5EF4-FFF2-40B4-BE49-F238E27FC236}">
                <a16:creationId xmlns:a16="http://schemas.microsoft.com/office/drawing/2014/main" id="{D6EBA6BC-C5C8-6841-F1E8-DDAEE875B2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5902" y="761375"/>
            <a:ext cx="1195974" cy="272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13452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35957C4-33F6-A01F-C64A-191BBE102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435187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4899A5E-9296-8E1A-1DC9-0AB80A15A9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2</a:t>
            </a:fld>
            <a:endParaRPr lang="en-GB" dirty="0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B76BE1F-7752-5FC8-638F-49A4E4D2B5A8}"/>
              </a:ext>
            </a:extLst>
          </p:cNvPr>
          <p:cNvSpPr txBox="1">
            <a:spLocks/>
          </p:cNvSpPr>
          <p:nvPr/>
        </p:nvSpPr>
        <p:spPr>
          <a:xfrm>
            <a:off x="645851" y="1828799"/>
            <a:ext cx="4255933" cy="4062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An open-source </a:t>
            </a:r>
            <a:r>
              <a:rPr lang="en-US" sz="1800" kern="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wifi</a:t>
            </a:r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network monitoring and performance verification system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Vendor - independent, 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Transparent to the </a:t>
            </a:r>
            <a:r>
              <a:rPr lang="en-US" sz="1800" kern="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WiFi</a:t>
            </a:r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network users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Uses well-known open-source components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Independent of </a:t>
            </a:r>
            <a:r>
              <a:rPr lang="en-US" sz="1800" kern="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WiFi</a:t>
            </a:r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network technology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Captures user’s perception of the network quality</a:t>
            </a:r>
          </a:p>
          <a:p>
            <a:endParaRPr lang="en-US" dirty="0"/>
          </a:p>
        </p:txBody>
      </p:sp>
      <p:sp>
        <p:nvSpPr>
          <p:cNvPr id="10" name="Google Shape;295;p42">
            <a:extLst>
              <a:ext uri="{FF2B5EF4-FFF2-40B4-BE49-F238E27FC236}">
                <a16:creationId xmlns:a16="http://schemas.microsoft.com/office/drawing/2014/main" id="{F2C50ACE-7F10-12D7-DF5A-2B595CDA2CC9}"/>
              </a:ext>
            </a:extLst>
          </p:cNvPr>
          <p:cNvSpPr txBox="1">
            <a:spLocks/>
          </p:cNvSpPr>
          <p:nvPr/>
        </p:nvSpPr>
        <p:spPr>
          <a:xfrm>
            <a:off x="645850" y="57992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dirty="0" err="1">
                <a:latin typeface="+mj-lt"/>
              </a:rPr>
              <a:t>WiFiMon</a:t>
            </a:r>
            <a:r>
              <a:rPr lang="en-US" sz="2800" dirty="0">
                <a:latin typeface="+mj-lt"/>
              </a:rPr>
              <a:t>: Introduction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ADE4A5-750F-12B4-DD47-FD12D415CB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1660" y="1649138"/>
            <a:ext cx="5452883" cy="4663449"/>
          </a:xfrm>
          <a:prstGeom prst="rect">
            <a:avLst/>
          </a:prstGeom>
        </p:spPr>
      </p:pic>
      <p:pic>
        <p:nvPicPr>
          <p:cNvPr id="12" name="Picture 11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462CC7CD-9BA2-B157-8909-82FC5D75C65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212" y="579929"/>
            <a:ext cx="1196938" cy="2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9108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110DA3B-928E-A3D0-5177-C2CA2F7C9E4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3</a:t>
            </a:fld>
            <a:endParaRPr lang="en-GB" dirty="0"/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5CD7882-E869-CD25-5407-439A36556B1A}"/>
              </a:ext>
            </a:extLst>
          </p:cNvPr>
          <p:cNvSpPr txBox="1">
            <a:spLocks/>
          </p:cNvSpPr>
          <p:nvPr/>
        </p:nvSpPr>
        <p:spPr>
          <a:xfrm>
            <a:off x="764500" y="1588957"/>
            <a:ext cx="4047343" cy="4437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kern="1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WiFiMon</a:t>
            </a:r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relies on two monitoring data sources: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Crowdsourced measurements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Hardware probe measurements </a:t>
            </a:r>
          </a:p>
          <a:p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Performance data collected from active measurements:</a:t>
            </a:r>
          </a:p>
          <a:p>
            <a:pPr lvl="1"/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Calculated by end-devices (WSP's and WHP's)</a:t>
            </a:r>
          </a:p>
          <a:p>
            <a:pPr lvl="1"/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Streamed to the WAS</a:t>
            </a:r>
          </a:p>
          <a:p>
            <a:pPr lvl="1"/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Optionally correlated with RADIUS/DHCP logs for richer analysis</a:t>
            </a:r>
          </a:p>
          <a:p>
            <a:pPr lvl="1"/>
            <a:r>
              <a:rPr lang="en-US" sz="1800" kern="1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Visualized through various dashboards of the WAS;</a:t>
            </a:r>
          </a:p>
          <a:p>
            <a:pPr marL="50800" indent="0">
              <a:buFont typeface="Arial" panose="020B0604020202020204" pitchFamily="34" charset="0"/>
              <a:buNone/>
            </a:pPr>
            <a:endParaRPr lang="en-US" dirty="0"/>
          </a:p>
        </p:txBody>
      </p:sp>
      <p:pic>
        <p:nvPicPr>
          <p:cNvPr id="6" name="Picture 5" descr="A picture containing text, screenshot, design&#10;&#10;Description automatically generated">
            <a:extLst>
              <a:ext uri="{FF2B5EF4-FFF2-40B4-BE49-F238E27FC236}">
                <a16:creationId xmlns:a16="http://schemas.microsoft.com/office/drawing/2014/main" id="{2A079B74-EC78-3331-5A47-E57EF7899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1588" y="1771324"/>
            <a:ext cx="5494188" cy="4019383"/>
          </a:xfrm>
          <a:prstGeom prst="rect">
            <a:avLst/>
          </a:prstGeom>
        </p:spPr>
      </p:pic>
      <p:sp>
        <p:nvSpPr>
          <p:cNvPr id="7" name="Google Shape;295;p42">
            <a:extLst>
              <a:ext uri="{FF2B5EF4-FFF2-40B4-BE49-F238E27FC236}">
                <a16:creationId xmlns:a16="http://schemas.microsoft.com/office/drawing/2014/main" id="{FB9297E7-07D4-DE92-550B-DFF4A9074E83}"/>
              </a:ext>
            </a:extLst>
          </p:cNvPr>
          <p:cNvSpPr txBox="1">
            <a:spLocks/>
          </p:cNvSpPr>
          <p:nvPr/>
        </p:nvSpPr>
        <p:spPr>
          <a:xfrm>
            <a:off x="645850" y="57992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dirty="0">
                <a:latin typeface="+mj-lt"/>
              </a:rPr>
              <a:t>How it works</a:t>
            </a:r>
          </a:p>
        </p:txBody>
      </p:sp>
      <p:pic>
        <p:nvPicPr>
          <p:cNvPr id="8" name="Picture 7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9C0DEAFE-6B24-12DD-38BC-F56BD252883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212" y="579929"/>
            <a:ext cx="1196938" cy="2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4754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3135D53-49F1-438D-A0A5-098F3CA413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4</a:t>
            </a:fld>
            <a:endParaRPr lang="en-GB" dirty="0"/>
          </a:p>
        </p:txBody>
      </p:sp>
      <p:pic>
        <p:nvPicPr>
          <p:cNvPr id="5" name="Picture 4" descr="A picture containing text, font, logo, emblem&#10;&#10;Description automatically generated">
            <a:extLst>
              <a:ext uri="{FF2B5EF4-FFF2-40B4-BE49-F238E27FC236}">
                <a16:creationId xmlns:a16="http://schemas.microsoft.com/office/drawing/2014/main" id="{3B4735A5-25D4-E37A-CC85-2B3DFE66FB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1692" y="3225343"/>
            <a:ext cx="1962916" cy="1584963"/>
          </a:xfrm>
          <a:prstGeom prst="rect">
            <a:avLst/>
          </a:prstGeom>
        </p:spPr>
      </p:pic>
      <p:pic>
        <p:nvPicPr>
          <p:cNvPr id="6" name="Picture 5" descr="A close-up of a grid&#10;&#10;Description automatically generated with low confidence">
            <a:extLst>
              <a:ext uri="{FF2B5EF4-FFF2-40B4-BE49-F238E27FC236}">
                <a16:creationId xmlns:a16="http://schemas.microsoft.com/office/drawing/2014/main" id="{D08922D8-A8CB-F71F-BD8E-D5E74D10D7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7553" y="4662278"/>
            <a:ext cx="2279909" cy="697993"/>
          </a:xfrm>
          <a:prstGeom prst="rect">
            <a:avLst/>
          </a:prstGeom>
        </p:spPr>
      </p:pic>
      <p:pic>
        <p:nvPicPr>
          <p:cNvPr id="7" name="Picture 6" descr="A picture containing text, font, graphics, screenshot&#10;&#10;Description automatically generated">
            <a:extLst>
              <a:ext uri="{FF2B5EF4-FFF2-40B4-BE49-F238E27FC236}">
                <a16:creationId xmlns:a16="http://schemas.microsoft.com/office/drawing/2014/main" id="{EB3DAB7F-6C88-C109-1530-FDCD44209B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9514" y="3347706"/>
            <a:ext cx="1344171" cy="640081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17AE08F-B1B3-6CBE-0605-C20F9E52BCBA}"/>
              </a:ext>
            </a:extLst>
          </p:cNvPr>
          <p:cNvSpPr/>
          <p:nvPr/>
        </p:nvSpPr>
        <p:spPr>
          <a:xfrm>
            <a:off x="1439056" y="1788116"/>
            <a:ext cx="2428406" cy="885099"/>
          </a:xfrm>
          <a:prstGeom prst="roundRect">
            <a:avLst/>
          </a:prstGeom>
          <a:solidFill>
            <a:srgbClr val="FDDB7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1543"/>
                </a:solidFill>
                <a:latin typeface="+mj-lt"/>
              </a:rPr>
              <a:t>NRENs</a:t>
            </a: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C8487C22-BC25-E099-E1C2-A11022A3BDDB}"/>
              </a:ext>
            </a:extLst>
          </p:cNvPr>
          <p:cNvSpPr/>
          <p:nvPr/>
        </p:nvSpPr>
        <p:spPr>
          <a:xfrm>
            <a:off x="4378947" y="1788116"/>
            <a:ext cx="2428406" cy="885099"/>
          </a:xfrm>
          <a:prstGeom prst="roundRect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rgbClr val="001543"/>
                </a:solidFill>
                <a:latin typeface="+mj-lt"/>
              </a:rPr>
              <a:t>Campus Networks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0B5A256-FB1D-D5BF-68D4-68E0FC2C1A2C}"/>
              </a:ext>
            </a:extLst>
          </p:cNvPr>
          <p:cNvSpPr/>
          <p:nvPr/>
        </p:nvSpPr>
        <p:spPr>
          <a:xfrm>
            <a:off x="7318838" y="1808364"/>
            <a:ext cx="2428406" cy="885099"/>
          </a:xfrm>
          <a:prstGeom prst="roundRect">
            <a:avLst/>
          </a:prstGeom>
          <a:solidFill>
            <a:srgbClr val="1DA7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latin typeface="+mj-lt"/>
              </a:rPr>
              <a:t>Conference Venues</a:t>
            </a:r>
          </a:p>
        </p:txBody>
      </p:sp>
      <p:sp>
        <p:nvSpPr>
          <p:cNvPr id="11" name="Google Shape;295;p42">
            <a:extLst>
              <a:ext uri="{FF2B5EF4-FFF2-40B4-BE49-F238E27FC236}">
                <a16:creationId xmlns:a16="http://schemas.microsoft.com/office/drawing/2014/main" id="{9F8F4EB9-981A-A5B9-7A24-BBE9B169C455}"/>
              </a:ext>
            </a:extLst>
          </p:cNvPr>
          <p:cNvSpPr txBox="1">
            <a:spLocks/>
          </p:cNvSpPr>
          <p:nvPr/>
        </p:nvSpPr>
        <p:spPr>
          <a:xfrm>
            <a:off x="645850" y="57992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Calibri"/>
              <a:buNone/>
              <a:defRPr sz="3200" b="1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z="2800" dirty="0">
                <a:latin typeface="+mj-lt"/>
              </a:rPr>
              <a:t>Who is it for</a:t>
            </a:r>
          </a:p>
        </p:txBody>
      </p:sp>
      <p:pic>
        <p:nvPicPr>
          <p:cNvPr id="12" name="Picture 11" descr="A picture containing text, font, logo, graphics&#10;&#10;Description automatically generated">
            <a:extLst>
              <a:ext uri="{FF2B5EF4-FFF2-40B4-BE49-F238E27FC236}">
                <a16:creationId xmlns:a16="http://schemas.microsoft.com/office/drawing/2014/main" id="{FD6CE0B1-E11E-C8C7-BBD2-ABE2F0142C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81831" y="3148198"/>
            <a:ext cx="2019300" cy="685800"/>
          </a:xfrm>
          <a:prstGeom prst="rect">
            <a:avLst/>
          </a:prstGeom>
        </p:spPr>
      </p:pic>
      <p:pic>
        <p:nvPicPr>
          <p:cNvPr id="13" name="Picture 12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9C567E5E-BD55-F07E-A017-FF68E249E4A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212" y="579929"/>
            <a:ext cx="1196938" cy="2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872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0FA5CA-8F77-8367-5676-D67884D93B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5</a:t>
            </a:fld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B689745-7AB9-5E03-9EA9-253C0EDEA01C}"/>
              </a:ext>
            </a:extLst>
          </p:cNvPr>
          <p:cNvSpPr/>
          <p:nvPr/>
        </p:nvSpPr>
        <p:spPr>
          <a:xfrm>
            <a:off x="10346635" y="14667"/>
            <a:ext cx="2027582" cy="696260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text, graphic design, poster, screenshot&#10;&#10;Description automatically generated">
            <a:extLst>
              <a:ext uri="{FF2B5EF4-FFF2-40B4-BE49-F238E27FC236}">
                <a16:creationId xmlns:a16="http://schemas.microsoft.com/office/drawing/2014/main" id="{9BE312CA-0AD2-0327-9C1E-00CAF60D09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9149"/>
            <a:ext cx="12192000" cy="7490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3354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C04463-04CC-598E-3669-29C49444DF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6</a:t>
            </a:fld>
            <a:endParaRPr lang="en-GB" dirty="0"/>
          </a:p>
        </p:txBody>
      </p:sp>
      <p:sp>
        <p:nvSpPr>
          <p:cNvPr id="5" name="Google Shape;295;p42">
            <a:extLst>
              <a:ext uri="{FF2B5EF4-FFF2-40B4-BE49-F238E27FC236}">
                <a16:creationId xmlns:a16="http://schemas.microsoft.com/office/drawing/2014/main" id="{C6F158D3-5248-AF5A-1BA0-59758D42A04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052745" y="520743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i="1" dirty="0">
                <a:latin typeface="+mj-lt"/>
              </a:rPr>
              <a:t>WHP Configuration &amp; Control</a:t>
            </a:r>
            <a:endParaRPr sz="2800" dirty="0">
              <a:latin typeface="+mj-lt"/>
            </a:endParaRP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65997E83-BB7C-6FCA-A45C-0C8059B4FE00}"/>
              </a:ext>
            </a:extLst>
          </p:cNvPr>
          <p:cNvSpPr txBox="1">
            <a:spLocks/>
          </p:cNvSpPr>
          <p:nvPr/>
        </p:nvSpPr>
        <p:spPr>
          <a:xfrm>
            <a:off x="1052745" y="1124193"/>
            <a:ext cx="4970362" cy="2431832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spcBef>
                <a:spcPts val="0"/>
              </a:spcBef>
              <a:buNone/>
            </a:pPr>
            <a:r>
              <a:rPr lang="en-US" sz="2200" b="1" u="sng" dirty="0">
                <a:solidFill>
                  <a:srgbClr val="01B9BF"/>
                </a:solidFill>
                <a:latin typeface="+mj-lt"/>
              </a:rPr>
              <a:t>Old approach </a:t>
            </a:r>
            <a:endParaRPr lang="en-US" sz="2200" dirty="0">
              <a:solidFill>
                <a:srgbClr val="01B9BF"/>
              </a:solidFill>
              <a:latin typeface="+mj-lt"/>
            </a:endParaRPr>
          </a:p>
          <a:p>
            <a:pPr marL="0" indent="0">
              <a:spcBef>
                <a:spcPts val="0"/>
              </a:spcBef>
              <a:buFont typeface="Arial"/>
              <a:buNone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Administrator feedback demonstrated 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limitations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: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highlight>
                <a:srgbClr val="FFFF00"/>
              </a:highlight>
              <a:latin typeface="+mj-lt"/>
            </a:endParaRPr>
          </a:p>
          <a:p>
            <a:pPr marL="342900" indent="-342900">
              <a:spcBef>
                <a:spcPts val="0"/>
              </a:spcBef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NAT networks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342900" indent="-342900">
              <a:spcBef>
                <a:spcPts val="0"/>
              </a:spcBef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 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public networks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  <a:p>
            <a:pPr marL="342900" indent="-342900">
              <a:spcBef>
                <a:spcPts val="0"/>
              </a:spcBef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Administrators edit config directly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AA357445-BABE-AD76-FC88-9A1820F57C40}"/>
              </a:ext>
            </a:extLst>
          </p:cNvPr>
          <p:cNvSpPr txBox="1">
            <a:spLocks/>
          </p:cNvSpPr>
          <p:nvPr/>
        </p:nvSpPr>
        <p:spPr>
          <a:xfrm>
            <a:off x="6254067" y="1124192"/>
            <a:ext cx="5156050" cy="2086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200" b="1" u="sng" dirty="0">
                <a:solidFill>
                  <a:srgbClr val="01B9BF"/>
                </a:solidFill>
                <a:latin typeface="+mj-lt"/>
              </a:rPr>
              <a:t>Novel approach required!!!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sym typeface="Wingdings" panose="05000000000000000000" pitchFamily="2" charset="2"/>
              </a:rPr>
              <a:t>Remote &amp; user-friendly configuration of WHP’s from a central point (WAS)</a:t>
            </a:r>
          </a:p>
          <a:p>
            <a:pPr marL="342900" indent="-342900">
              <a:spcBef>
                <a:spcPts val="0"/>
              </a:spcBef>
              <a:buFont typeface="Wingdings" panose="05000000000000000000" pitchFamily="2" charset="2"/>
              <a:buChar char="à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Flexibility to control WHP’s behind NAT networks</a:t>
            </a:r>
          </a:p>
        </p:txBody>
      </p:sp>
      <p:pic>
        <p:nvPicPr>
          <p:cNvPr id="8" name="Picture 7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FA7D3126-DCAF-E632-F08F-97D8B5B020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212" y="579929"/>
            <a:ext cx="1196938" cy="272840"/>
          </a:xfrm>
          <a:prstGeom prst="rect">
            <a:avLst/>
          </a:prstGeom>
        </p:spPr>
      </p:pic>
      <p:pic>
        <p:nvPicPr>
          <p:cNvPr id="9" name="Picture 8" descr="A picture containing text, screenshot, cartoon&#10;&#10;Description automatically generated">
            <a:extLst>
              <a:ext uri="{FF2B5EF4-FFF2-40B4-BE49-F238E27FC236}">
                <a16:creationId xmlns:a16="http://schemas.microsoft.com/office/drawing/2014/main" id="{ADC9E938-6DA5-135F-3677-73630E7C3AC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280" y="3728675"/>
            <a:ext cx="2959280" cy="2265770"/>
          </a:xfrm>
          <a:prstGeom prst="rect">
            <a:avLst/>
          </a:prstGeom>
        </p:spPr>
      </p:pic>
      <p:pic>
        <p:nvPicPr>
          <p:cNvPr id="10" name="Picture 9" descr="A picture containing screenshot, text, cartoon&#10;&#10;Description automatically generated">
            <a:extLst>
              <a:ext uri="{FF2B5EF4-FFF2-40B4-BE49-F238E27FC236}">
                <a16:creationId xmlns:a16="http://schemas.microsoft.com/office/drawing/2014/main" id="{62D31744-077B-92B8-B8C6-6C9C8025461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052" y="3104353"/>
            <a:ext cx="4481842" cy="3099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178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F53177-0145-82DF-AACF-7A899F7E444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7</a:t>
            </a:fld>
            <a:endParaRPr lang="en-GB" dirty="0"/>
          </a:p>
        </p:txBody>
      </p:sp>
      <p:sp>
        <p:nvSpPr>
          <p:cNvPr id="5" name="Google Shape;295;p42">
            <a:extLst>
              <a:ext uri="{FF2B5EF4-FFF2-40B4-BE49-F238E27FC236}">
                <a16:creationId xmlns:a16="http://schemas.microsoft.com/office/drawing/2014/main" id="{94E567EC-649A-580C-EF4E-E82F0972F82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272907" y="552746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dirty="0">
                <a:latin typeface="+mj-lt"/>
              </a:rPr>
              <a:t>WHP Configuration Made easy</a:t>
            </a:r>
            <a:endParaRPr sz="2800" dirty="0">
              <a:latin typeface="+mj-lt"/>
            </a:endParaRP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1FAD5565-E800-AADA-D2A5-CD79AEA17248}"/>
              </a:ext>
            </a:extLst>
          </p:cNvPr>
          <p:cNvSpPr txBox="1">
            <a:spLocks/>
          </p:cNvSpPr>
          <p:nvPr/>
        </p:nvSpPr>
        <p:spPr>
          <a:xfrm>
            <a:off x="5386385" y="1306532"/>
            <a:ext cx="5739489" cy="1606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Administrators (re)configure WHP’s from the </a:t>
            </a:r>
            <a:r>
              <a:rPr lang="en-U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WiFiMon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UI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7A888A30-CB6B-83FE-6D51-6128498562C3}"/>
              </a:ext>
            </a:extLst>
          </p:cNvPr>
          <p:cNvSpPr txBox="1">
            <a:spLocks/>
          </p:cNvSpPr>
          <p:nvPr/>
        </p:nvSpPr>
        <p:spPr>
          <a:xfrm>
            <a:off x="5386385" y="5316720"/>
            <a:ext cx="4491467" cy="9449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Configuration files are generated based on Jinja2 templates</a:t>
            </a:r>
          </a:p>
        </p:txBody>
      </p:sp>
      <p:sp>
        <p:nvSpPr>
          <p:cNvPr id="8" name="Google Shape;296;p42">
            <a:extLst>
              <a:ext uri="{FF2B5EF4-FFF2-40B4-BE49-F238E27FC236}">
                <a16:creationId xmlns:a16="http://schemas.microsoft.com/office/drawing/2014/main" id="{7A420B18-2DB4-34F2-9061-4E6F2FD84E24}"/>
              </a:ext>
            </a:extLst>
          </p:cNvPr>
          <p:cNvSpPr txBox="1">
            <a:spLocks/>
          </p:cNvSpPr>
          <p:nvPr/>
        </p:nvSpPr>
        <p:spPr>
          <a:xfrm>
            <a:off x="5386385" y="2870611"/>
            <a:ext cx="5271961" cy="23982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Provided data: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Device ID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FQDN’s/IP addresses of </a:t>
            </a:r>
            <a:r>
              <a:rPr lang="en-US" sz="2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WiFiMon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components</a:t>
            </a:r>
          </a:p>
          <a:p>
            <a:pPr marL="342900" indent="-342900">
              <a:buFontTx/>
              <a:buChar char="-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Location information</a:t>
            </a:r>
          </a:p>
          <a:p>
            <a:pPr marL="0" indent="0">
              <a:buFont typeface="Arial"/>
              <a:buNone/>
            </a:pPr>
            <a:endParaRPr lang="en-US" sz="2200" dirty="0">
              <a:latin typeface="+mj-lt"/>
            </a:endParaRPr>
          </a:p>
        </p:txBody>
      </p:sp>
      <p:pic>
        <p:nvPicPr>
          <p:cNvPr id="9" name="Picture 8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A411DA49-5DC4-18A4-D305-07CBADAD58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212" y="579929"/>
            <a:ext cx="1196938" cy="272840"/>
          </a:xfrm>
          <a:prstGeom prst="rect">
            <a:avLst/>
          </a:prstGeom>
        </p:spPr>
      </p:pic>
      <p:pic>
        <p:nvPicPr>
          <p:cNvPr id="10" name="Picture 9" descr="A screenshot of a phone&#10;&#10;Description automatically generated with low confidence">
            <a:extLst>
              <a:ext uri="{FF2B5EF4-FFF2-40B4-BE49-F238E27FC236}">
                <a16:creationId xmlns:a16="http://schemas.microsoft.com/office/drawing/2014/main" id="{8961CF8F-5059-A8B7-2199-4E3D5D126BF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553" y="357076"/>
            <a:ext cx="3489190" cy="6278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103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628189-23D3-B56C-7041-A7F7F74B5DD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8</a:t>
            </a:fld>
            <a:endParaRPr lang="en-GB" dirty="0"/>
          </a:p>
        </p:txBody>
      </p:sp>
      <p:sp>
        <p:nvSpPr>
          <p:cNvPr id="5" name="Google Shape;295;p42">
            <a:extLst>
              <a:ext uri="{FF2B5EF4-FFF2-40B4-BE49-F238E27FC236}">
                <a16:creationId xmlns:a16="http://schemas.microsoft.com/office/drawing/2014/main" id="{BA9B562A-8113-A590-2668-6CBD7550FB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22328" y="572629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dirty="0">
                <a:latin typeface="+mj-lt"/>
              </a:rPr>
              <a:t>Remote WHP Configuration Made Possible</a:t>
            </a:r>
            <a:endParaRPr sz="2800" dirty="0">
              <a:latin typeface="+mj-lt"/>
            </a:endParaRP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14678FFD-B30B-49D4-9B38-87219738582A}"/>
              </a:ext>
            </a:extLst>
          </p:cNvPr>
          <p:cNvSpPr txBox="1">
            <a:spLocks/>
          </p:cNvSpPr>
          <p:nvPr/>
        </p:nvSpPr>
        <p:spPr>
          <a:xfrm>
            <a:off x="991376" y="1586486"/>
            <a:ext cx="4771580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342900" indent="-342900"/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Solution based on the 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Salt</a:t>
            </a:r>
            <a:b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</a:b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infrastructure management tool</a:t>
            </a:r>
          </a:p>
        </p:txBody>
      </p:sp>
      <p:sp>
        <p:nvSpPr>
          <p:cNvPr id="7" name="Google Shape;296;p42">
            <a:extLst>
              <a:ext uri="{FF2B5EF4-FFF2-40B4-BE49-F238E27FC236}">
                <a16:creationId xmlns:a16="http://schemas.microsoft.com/office/drawing/2014/main" id="{96518C60-1861-250C-81EF-26E727DA0D28}"/>
              </a:ext>
            </a:extLst>
          </p:cNvPr>
          <p:cNvSpPr txBox="1">
            <a:spLocks/>
          </p:cNvSpPr>
          <p:nvPr/>
        </p:nvSpPr>
        <p:spPr>
          <a:xfrm>
            <a:off x="6119321" y="1586015"/>
            <a:ext cx="5907029" cy="1047457"/>
          </a:xfrm>
          <a:prstGeom prst="rect">
            <a:avLst/>
          </a:prstGeom>
          <a:noFill/>
          <a:ln w="38100"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WiFiMon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Analysis Server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2200" b="1" dirty="0">
                <a:solidFill>
                  <a:srgbClr val="01B9BF"/>
                </a:solidFill>
                <a:latin typeface="+mj-lt"/>
                <a:sym typeface="Wingdings" panose="05000000000000000000" pitchFamily="2" charset="2"/>
              </a:rPr>
              <a:t>Salt Master</a:t>
            </a:r>
            <a:endParaRPr lang="en-US" sz="2200" b="1" dirty="0">
              <a:solidFill>
                <a:srgbClr val="01B9BF"/>
              </a:solidFill>
              <a:latin typeface="+mj-lt"/>
            </a:endParaRPr>
          </a:p>
          <a:p>
            <a:pPr marL="0" indent="0">
              <a:buNone/>
            </a:pPr>
            <a:r>
              <a:rPr lang="en-US" sz="2200" b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WiFiMon</a:t>
            </a:r>
            <a:r>
              <a:rPr lang="en-US" sz="22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 Hardware Probes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sym typeface="Wingdings" panose="05000000000000000000" pitchFamily="2" charset="2"/>
              </a:rPr>
              <a:t> </a:t>
            </a:r>
            <a:r>
              <a:rPr lang="en-US" sz="2200" b="1" dirty="0">
                <a:solidFill>
                  <a:srgbClr val="01B9BF"/>
                </a:solidFill>
                <a:latin typeface="+mj-lt"/>
                <a:sym typeface="Wingdings" panose="05000000000000000000" pitchFamily="2" charset="2"/>
              </a:rPr>
              <a:t>Salt Minions</a:t>
            </a:r>
            <a:endParaRPr lang="en-US" sz="2200" b="1" dirty="0">
              <a:solidFill>
                <a:srgbClr val="01B9BF"/>
              </a:solidFill>
              <a:latin typeface="+mj-lt"/>
            </a:endParaRPr>
          </a:p>
        </p:txBody>
      </p:sp>
      <p:pic>
        <p:nvPicPr>
          <p:cNvPr id="8" name="Picture 7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A60FB1E2-0793-8260-5BD4-5E505B7BAC7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212" y="579929"/>
            <a:ext cx="1196938" cy="272840"/>
          </a:xfrm>
          <a:prstGeom prst="rect">
            <a:avLst/>
          </a:prstGeom>
        </p:spPr>
      </p:pic>
      <p:pic>
        <p:nvPicPr>
          <p:cNvPr id="9" name="Picture 8" descr="A picture containing screenshot, text&#10;&#10;Description automatically generated">
            <a:extLst>
              <a:ext uri="{FF2B5EF4-FFF2-40B4-BE49-F238E27FC236}">
                <a16:creationId xmlns:a16="http://schemas.microsoft.com/office/drawing/2014/main" id="{7E9BE047-A2F5-3D14-BD34-687E37344F2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040" y="2897272"/>
            <a:ext cx="4187956" cy="34821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617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69FB4F-D390-E9B6-B321-C410BDC7CC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914377"/>
            <a:fld id="{6FA41F67-6E16-BC4F-8A8C-42F359C0BCBA}" type="slidenum">
              <a:rPr lang="en-GB" smtClean="0"/>
              <a:pPr defTabSz="914377"/>
              <a:t>9</a:t>
            </a:fld>
            <a:endParaRPr lang="en-GB" dirty="0"/>
          </a:p>
        </p:txBody>
      </p:sp>
      <p:sp>
        <p:nvSpPr>
          <p:cNvPr id="5" name="Google Shape;295;p42">
            <a:extLst>
              <a:ext uri="{FF2B5EF4-FFF2-40B4-BE49-F238E27FC236}">
                <a16:creationId xmlns:a16="http://schemas.microsoft.com/office/drawing/2014/main" id="{3FB4C2FF-6616-3B80-4A66-B35701FB0C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191898" y="582572"/>
            <a:ext cx="98946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800" dirty="0">
                <a:latin typeface="+mj-lt"/>
              </a:rPr>
              <a:t>Remote WHP Configuration Made Possible</a:t>
            </a:r>
            <a:endParaRPr sz="2800" dirty="0">
              <a:latin typeface="+mj-lt"/>
            </a:endParaRPr>
          </a:p>
        </p:txBody>
      </p:sp>
      <p:sp>
        <p:nvSpPr>
          <p:cNvPr id="6" name="Google Shape;296;p42">
            <a:extLst>
              <a:ext uri="{FF2B5EF4-FFF2-40B4-BE49-F238E27FC236}">
                <a16:creationId xmlns:a16="http://schemas.microsoft.com/office/drawing/2014/main" id="{D796949D-891A-3EEC-78A1-B4896FDA75C5}"/>
              </a:ext>
            </a:extLst>
          </p:cNvPr>
          <p:cNvSpPr txBox="1">
            <a:spLocks/>
          </p:cNvSpPr>
          <p:nvPr/>
        </p:nvSpPr>
        <p:spPr>
          <a:xfrm>
            <a:off x="1906460" y="5044363"/>
            <a:ext cx="7707322" cy="760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Configuration files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generated from</a:t>
            </a:r>
            <a:r>
              <a:rPr lang="en-US" sz="2200" dirty="0">
                <a:latin typeface="+mj-lt"/>
              </a:rPr>
              <a:t> </a:t>
            </a:r>
            <a:r>
              <a:rPr lang="en-US" sz="2200" b="1" dirty="0">
                <a:solidFill>
                  <a:srgbClr val="01B9BF"/>
                </a:solidFill>
                <a:latin typeface="+mj-lt"/>
              </a:rPr>
              <a:t>templates</a:t>
            </a:r>
            <a:r>
              <a:rPr lang="en-US" sz="22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are transferred from the WAS to the respective probes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6B3FE44-EFAD-98FC-4464-733616135727}"/>
              </a:ext>
            </a:extLst>
          </p:cNvPr>
          <p:cNvSpPr/>
          <p:nvPr/>
        </p:nvSpPr>
        <p:spPr>
          <a:xfrm>
            <a:off x="1125870" y="2272166"/>
            <a:ext cx="419878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>
                    <a:lumMod val="95000"/>
                  </a:schemeClr>
                </a:solidFill>
                <a:latin typeface="+mj-lt"/>
              </a:rPr>
              <a:t>1</a:t>
            </a:r>
            <a:endParaRPr lang="en-US" b="1" dirty="0">
              <a:solidFill>
                <a:schemeClr val="bg1">
                  <a:lumMod val="95000"/>
                </a:schemeClr>
              </a:solidFill>
              <a:latin typeface="+mj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CD623C3-7B6B-1790-86DC-D03CBAC7339A}"/>
              </a:ext>
            </a:extLst>
          </p:cNvPr>
          <p:cNvSpPr/>
          <p:nvPr/>
        </p:nvSpPr>
        <p:spPr>
          <a:xfrm>
            <a:off x="1101730" y="3979857"/>
            <a:ext cx="419878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2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Google Shape;296;p42">
            <a:extLst>
              <a:ext uri="{FF2B5EF4-FFF2-40B4-BE49-F238E27FC236}">
                <a16:creationId xmlns:a16="http://schemas.microsoft.com/office/drawing/2014/main" id="{7A334DB5-C180-787F-F1E9-E1C3D4900827}"/>
              </a:ext>
            </a:extLst>
          </p:cNvPr>
          <p:cNvSpPr txBox="1">
            <a:spLocks/>
          </p:cNvSpPr>
          <p:nvPr/>
        </p:nvSpPr>
        <p:spPr>
          <a:xfrm>
            <a:off x="1895038" y="3815088"/>
            <a:ext cx="7100828" cy="1047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Salt includes a </a:t>
            </a:r>
            <a:r>
              <a:rPr lang="en-US" sz="2200" b="1" dirty="0" err="1">
                <a:solidFill>
                  <a:srgbClr val="01B9BF"/>
                </a:solidFill>
                <a:latin typeface="+mj-lt"/>
              </a:rPr>
              <a:t>ZeroMQ</a:t>
            </a:r>
            <a:r>
              <a:rPr lang="en-US" sz="2200" b="1" dirty="0">
                <a:solidFill>
                  <a:srgbClr val="01B9BF"/>
                </a:solidFill>
                <a:latin typeface="+mj-lt"/>
              </a:rPr>
              <a:t> message broker: </a:t>
            </a:r>
            <a:br>
              <a:rPr lang="en-US" sz="2200" b="1" dirty="0">
                <a:solidFill>
                  <a:srgbClr val="FF0000"/>
                </a:solidFill>
                <a:latin typeface="+mj-lt"/>
              </a:rPr>
            </a:b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Parallel configuration regardless of the WHP number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752CABE-8376-D600-79EA-842086AA33CD}"/>
              </a:ext>
            </a:extLst>
          </p:cNvPr>
          <p:cNvSpPr/>
          <p:nvPr/>
        </p:nvSpPr>
        <p:spPr>
          <a:xfrm>
            <a:off x="1113151" y="5239425"/>
            <a:ext cx="419878" cy="401217"/>
          </a:xfrm>
          <a:prstGeom prst="ellipse">
            <a:avLst/>
          </a:prstGeom>
          <a:solidFill>
            <a:srgbClr val="01B9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3</a:t>
            </a:r>
            <a:endParaRPr lang="en-US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1" name="Google Shape;296;p42">
            <a:extLst>
              <a:ext uri="{FF2B5EF4-FFF2-40B4-BE49-F238E27FC236}">
                <a16:creationId xmlns:a16="http://schemas.microsoft.com/office/drawing/2014/main" id="{8283A801-F21E-8A17-1577-A98F1E7C8267}"/>
              </a:ext>
            </a:extLst>
          </p:cNvPr>
          <p:cNvSpPr txBox="1">
            <a:spLocks/>
          </p:cNvSpPr>
          <p:nvPr/>
        </p:nvSpPr>
        <p:spPr>
          <a:xfrm>
            <a:off x="1906459" y="2079676"/>
            <a:ext cx="8220502" cy="16375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E4E79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E4E79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rgbClr val="1E4E7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indent="0">
              <a:buNone/>
            </a:pPr>
            <a:r>
              <a:rPr lang="en-US" sz="2200" b="1" dirty="0">
                <a:solidFill>
                  <a:srgbClr val="01B9BF"/>
                </a:solidFill>
                <a:latin typeface="+mj-lt"/>
              </a:rPr>
              <a:t>Salt establishes application layer communication: </a:t>
            </a:r>
            <a:br>
              <a:rPr lang="en-US" sz="2200" b="1" dirty="0">
                <a:solidFill>
                  <a:srgbClr val="FF0000"/>
                </a:solidFill>
                <a:latin typeface="+mj-lt"/>
              </a:rPr>
            </a:b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-   WHP’s are remotely configured from the WAS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Remote reconfiguration possible even for WHP’s behind NAT</a:t>
            </a:r>
          </a:p>
          <a:p>
            <a:pPr marL="342900" indent="-342900">
              <a:spcBef>
                <a:spcPts val="0"/>
              </a:spcBef>
              <a:buFontTx/>
              <a:buChar char="-"/>
            </a:pP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</a:rPr>
              <a:t>Public IP addresses are not required </a:t>
            </a:r>
            <a:r>
              <a:rPr lang="en-US" sz="2200" dirty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sym typeface="Wingdings" panose="05000000000000000000" pitchFamily="2" charset="2"/>
              </a:rPr>
              <a:t> IP space is not consumed</a:t>
            </a:r>
            <a:endParaRPr lang="en-US" sz="2200" dirty="0">
              <a:solidFill>
                <a:schemeClr val="tx1">
                  <a:lumMod val="65000"/>
                  <a:lumOff val="35000"/>
                </a:schemeClr>
              </a:solidFill>
              <a:latin typeface="+mj-lt"/>
            </a:endParaRPr>
          </a:p>
        </p:txBody>
      </p:sp>
      <p:pic>
        <p:nvPicPr>
          <p:cNvPr id="12" name="Picture 11" descr="A blue text on a black background&#10;&#10;Description automatically generated with low confidence">
            <a:extLst>
              <a:ext uri="{FF2B5EF4-FFF2-40B4-BE49-F238E27FC236}">
                <a16:creationId xmlns:a16="http://schemas.microsoft.com/office/drawing/2014/main" id="{77DAD046-EECC-28A0-DA34-BCD4FA84C9E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9212" y="579929"/>
            <a:ext cx="1196938" cy="27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337445"/>
      </p:ext>
    </p:extLst>
  </p:cSld>
  <p:clrMapOvr>
    <a:masterClrMapping/>
  </p:clrMapOvr>
</p:sld>
</file>

<file path=ppt/theme/theme1.xml><?xml version="1.0" encoding="utf-8"?>
<a:theme xmlns:a="http://schemas.openxmlformats.org/drawingml/2006/main" name="Cover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B776F485-3B96-461F-AC21-600D16C25E05}"/>
    </a:ext>
  </a:extLst>
</a:theme>
</file>

<file path=ppt/theme/theme2.xml><?xml version="1.0" encoding="utf-8"?>
<a:theme xmlns:a="http://schemas.openxmlformats.org/drawingml/2006/main" name="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98334A8B-A537-4573-9C8D-C428CDEA7909}"/>
    </a:ext>
  </a:extLst>
</a:theme>
</file>

<file path=ppt/theme/theme3.xml><?xml version="1.0" encoding="utf-8"?>
<a:theme xmlns:a="http://schemas.openxmlformats.org/drawingml/2006/main" name="1_Standard 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FB1710B8-3A7F-48D0-843F-9D00F382730D}"/>
    </a:ext>
  </a:extLst>
</a:theme>
</file>

<file path=ppt/theme/theme4.xml><?xml version="1.0" encoding="utf-8"?>
<a:theme xmlns:a="http://schemas.openxmlformats.org/drawingml/2006/main" name="blank">
  <a:themeElements>
    <a:clrScheme name="GN5">
      <a:dk1>
        <a:srgbClr val="004461"/>
      </a:dk1>
      <a:lt1>
        <a:srgbClr val="FFFFFF"/>
      </a:lt1>
      <a:dk2>
        <a:srgbClr val="FFDD7D"/>
      </a:dk2>
      <a:lt2>
        <a:srgbClr val="3C51A2"/>
      </a:lt2>
      <a:accent1>
        <a:srgbClr val="0ABBC2"/>
      </a:accent1>
      <a:accent2>
        <a:srgbClr val="1AAA88"/>
      </a:accent2>
      <a:accent3>
        <a:srgbClr val="EE416D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667AA67F-9767-4B7D-9A78-71A5C532A7BD}"/>
    </a:ext>
  </a:extLst>
</a:theme>
</file>

<file path=ppt/theme/theme5.xml><?xml version="1.0" encoding="utf-8"?>
<a:theme xmlns:a="http://schemas.openxmlformats.org/drawingml/2006/main" name="End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N5-1 presentation" id="{2D3BD044-C4A3-4960-9D24-09F7295E1D11}" vid="{04C7ED01-9969-4C91-9850-52FF073C9A55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49964085BF03940BF1408810DA7C764" ma:contentTypeVersion="8" ma:contentTypeDescription="Create a new document." ma:contentTypeScope="" ma:versionID="a117e5615bdb4a3d6028115d9a02e72f">
  <xsd:schema xmlns:xsd="http://www.w3.org/2001/XMLSchema" xmlns:xs="http://www.w3.org/2001/XMLSchema" xmlns:p="http://schemas.microsoft.com/office/2006/metadata/properties" xmlns:ns2="8228d8e9-cc2d-4be2-9152-6eed6b2f3705" xmlns:ns3="5908ebff-5f8e-4240-93d2-61fbc062eddd" targetNamespace="http://schemas.microsoft.com/office/2006/metadata/properties" ma:root="true" ma:fieldsID="efb6cdc4fa938cfac5929b374edecd0f" ns2:_="" ns3:_="">
    <xsd:import namespace="8228d8e9-cc2d-4be2-9152-6eed6b2f3705"/>
    <xsd:import namespace="5908ebff-5f8e-4240-93d2-61fbc062eddd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2:Document_x0020_ID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228d8e9-cc2d-4be2-9152-6eed6b2f3705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dexed="true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Document_x0020_ID" ma:index="13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08ebff-5f8e-4240-93d2-61fbc062edd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/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PersistId xmlns="8228d8e9-cc2d-4be2-9152-6eed6b2f3705" xsi:nil="true"/>
    <Document_x0020_ID xmlns="8228d8e9-cc2d-4be2-9152-6eed6b2f3705">GN5-1-23-8511C6</Document_x0020_ID>
    <_dlc_DocId xmlns="8228d8e9-cc2d-4be2-9152-6eed6b2f3705">GN43-1341242381-276</_dlc_DocId>
    <_dlc_DocIdUrl xmlns="8228d8e9-cc2d-4be2-9152-6eed6b2f3705">
      <Url>https://geantprojects.sharepoint.com/sites/gn4-3/management/pmo/_layouts/15/DocIdRedir.aspx?ID=GN43-1341242381-276</Url>
      <Description>GN43-1341242381-276</Description>
    </_dlc_DocIdUrl>
  </documentManagement>
</p:properties>
</file>

<file path=customXml/itemProps1.xml><?xml version="1.0" encoding="utf-8"?>
<ds:datastoreItem xmlns:ds="http://schemas.openxmlformats.org/officeDocument/2006/customXml" ds:itemID="{660DE6D5-1D5D-4AB0-A59C-D7A69D5350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228d8e9-cc2d-4be2-9152-6eed6b2f3705"/>
    <ds:schemaRef ds:uri="5908ebff-5f8e-4240-93d2-61fbc062edd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E4AF093-2412-438C-B9DC-1B8A4FA5D42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165A57B-A086-431F-A711-70FFA3A8278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A1142297-D27D-4CF8-893C-69C47FAFB1BB}">
  <ds:schemaRefs>
    <ds:schemaRef ds:uri="http://schemas.microsoft.com/office/2006/metadata/properties"/>
    <ds:schemaRef ds:uri="http://schemas.microsoft.com/office/infopath/2007/PartnerControls"/>
    <ds:schemaRef ds:uri="caeb1846-cdfb-4597-893b-2ae440ff70d1"/>
    <ds:schemaRef ds:uri="http://schemas.microsoft.com/sharepoint/v3"/>
    <ds:schemaRef ds:uri="8228d8e9-cc2d-4be2-9152-6eed6b2f370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GN5-1 presentation</Template>
  <TotalTime>41</TotalTime>
  <Words>345</Words>
  <Application>Microsoft Office PowerPoint</Application>
  <PresentationFormat>Widescreen</PresentationFormat>
  <Paragraphs>82</Paragraphs>
  <Slides>11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Arial</vt:lpstr>
      <vt:lpstr>Calibri</vt:lpstr>
      <vt:lpstr>Calibri Light</vt:lpstr>
      <vt:lpstr>Wingdings</vt:lpstr>
      <vt:lpstr>Cover</vt:lpstr>
      <vt:lpstr>Standard layout</vt:lpstr>
      <vt:lpstr>1_Standard layout</vt:lpstr>
      <vt:lpstr>blank</vt:lpstr>
      <vt:lpstr>End Slide</vt:lpstr>
      <vt:lpstr>Enabling Distributed Configuration &amp; Control for WiFiMon Probes</vt:lpstr>
      <vt:lpstr>PowerPoint Presentation</vt:lpstr>
      <vt:lpstr>PowerPoint Presentation</vt:lpstr>
      <vt:lpstr>PowerPoint Presentation</vt:lpstr>
      <vt:lpstr>PowerPoint Presentation</vt:lpstr>
      <vt:lpstr>WHP Configuration &amp; Control</vt:lpstr>
      <vt:lpstr>WHP Configuration Made easy</vt:lpstr>
      <vt:lpstr>Remote WHP Configuration Made Possible</vt:lpstr>
      <vt:lpstr>Remote WHP Configuration Made Possible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Enabling Distributed Configuration &amp; Control for WiFiMon Probes</dc:title>
  <dc:creator>Elisantila Gaci</dc:creator>
  <cp:keywords>GN5-1</cp:keywords>
  <cp:lastModifiedBy>Elisantila Gaci</cp:lastModifiedBy>
  <cp:revision>10</cp:revision>
  <dcterms:created xsi:type="dcterms:W3CDTF">2023-05-22T12:48:11Z</dcterms:created>
  <dcterms:modified xsi:type="dcterms:W3CDTF">2023-05-25T12:44:57Z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0x010100C49964085BF03940BF1408810DA7C764</vt:lpwstr>
  </property>
  <property fmtid="{D5CDD505-2E9C-101B-9397-08002B2CF9AE}" pid="3" name="_dlc_DocIdItemGuid">
    <vt:lpwstr>6ae6d963-2624-4731-878b-b3e827956d39</vt:lpwstr>
  </property>
</Properties>
</file>